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59" r:id="rId3"/>
    <p:sldId id="257" r:id="rId4"/>
    <p:sldId id="277" r:id="rId5"/>
    <p:sldId id="258" r:id="rId6"/>
    <p:sldId id="260" r:id="rId7"/>
    <p:sldId id="272" r:id="rId8"/>
    <p:sldId id="261" r:id="rId9"/>
    <p:sldId id="273" r:id="rId10"/>
    <p:sldId id="262" r:id="rId11"/>
    <p:sldId id="275" r:id="rId12"/>
    <p:sldId id="274" r:id="rId13"/>
    <p:sldId id="265" r:id="rId14"/>
    <p:sldId id="263" r:id="rId15"/>
    <p:sldId id="264" r:id="rId16"/>
    <p:sldId id="278" r:id="rId17"/>
    <p:sldId id="270" r:id="rId18"/>
    <p:sldId id="284" r:id="rId19"/>
    <p:sldId id="269" r:id="rId20"/>
    <p:sldId id="285" r:id="rId21"/>
    <p:sldId id="266" r:id="rId22"/>
    <p:sldId id="267" r:id="rId23"/>
    <p:sldId id="282" r:id="rId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34" y="-10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B1C0DF-2DAD-45E5-A1A5-307B3596178A}" type="datetimeFigureOut">
              <a:rPr lang="ru-RU" smtClean="0"/>
              <a:pPr/>
              <a:t>13.05.2020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17A40A-6FF6-4550-AF27-31B816982846}" type="slidenum">
              <a:rPr lang="ru-RU" smtClean="0"/>
              <a:pPr/>
              <a:t>‹#›</a:t>
            </a:fld>
            <a:endParaRPr lang="ru-RU"/>
          </a:p>
        </p:txBody>
      </p:sp>
    </p:spTree>
    <p:extLst>
      <p:ext uri="{BB962C8B-B14F-4D97-AF65-F5344CB8AC3E}">
        <p14:creationId xmlns:p14="http://schemas.microsoft.com/office/powerpoint/2010/main" val="3029283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017A40A-6FF6-4550-AF27-31B816982846}" type="slidenum">
              <a:rPr lang="ru-RU" smtClean="0"/>
              <a:pPr/>
              <a:t>6</a:t>
            </a:fld>
            <a:endParaRPr lang="ru-RU"/>
          </a:p>
        </p:txBody>
      </p:sp>
    </p:spTree>
    <p:extLst>
      <p:ext uri="{BB962C8B-B14F-4D97-AF65-F5344CB8AC3E}">
        <p14:creationId xmlns:p14="http://schemas.microsoft.com/office/powerpoint/2010/main" val="1514744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64B405D-8168-423B-A651-FD7E5E7EC082}" type="datetimeFigureOut">
              <a:rPr lang="ru-RU" smtClean="0"/>
              <a:pPr/>
              <a:t>13.05.2020</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602C011E-451E-4E78-AF9D-74C18EDC6CF7}"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64B405D-8168-423B-A651-FD7E5E7EC082}" type="datetimeFigureOut">
              <a:rPr lang="ru-RU" smtClean="0"/>
              <a:pPr/>
              <a:t>13.05.2020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2C011E-451E-4E78-AF9D-74C18EDC6CF7}"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64B405D-8168-423B-A651-FD7E5E7EC082}" type="datetimeFigureOut">
              <a:rPr lang="ru-RU" smtClean="0"/>
              <a:pPr/>
              <a:t>13.05.2020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2C011E-451E-4E78-AF9D-74C18EDC6CF7}"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64B405D-8168-423B-A651-FD7E5E7EC082}" type="datetimeFigureOut">
              <a:rPr lang="ru-RU" smtClean="0"/>
              <a:pPr/>
              <a:t>13.05.2020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02C011E-451E-4E78-AF9D-74C18EDC6CF7}"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7" name="Date Placeholder 6"/>
          <p:cNvSpPr>
            <a:spLocks noGrp="1"/>
          </p:cNvSpPr>
          <p:nvPr>
            <p:ph type="dt" sz="half" idx="10"/>
          </p:nvPr>
        </p:nvSpPr>
        <p:spPr/>
        <p:txBody>
          <a:bodyPr/>
          <a:lstStyle/>
          <a:p>
            <a:fld id="{164B405D-8168-423B-A651-FD7E5E7EC082}" type="datetimeFigureOut">
              <a:rPr lang="ru-RU" smtClean="0"/>
              <a:pPr/>
              <a:t>13.05.2020</a:t>
            </a:fld>
            <a:endParaRPr lang="ru-RU"/>
          </a:p>
        </p:txBody>
      </p:sp>
      <p:sp>
        <p:nvSpPr>
          <p:cNvPr id="8" name="Slide Number Placeholder 7"/>
          <p:cNvSpPr>
            <a:spLocks noGrp="1"/>
          </p:cNvSpPr>
          <p:nvPr>
            <p:ph type="sldNum" sz="quarter" idx="11"/>
          </p:nvPr>
        </p:nvSpPr>
        <p:spPr/>
        <p:txBody>
          <a:bodyPr/>
          <a:lstStyle/>
          <a:p>
            <a:fld id="{602C011E-451E-4E78-AF9D-74C18EDC6CF7}" type="slidenum">
              <a:rPr lang="ru-RU" smtClean="0"/>
              <a:pPr/>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64B405D-8168-423B-A651-FD7E5E7EC082}" type="datetimeFigureOut">
              <a:rPr lang="ru-RU" smtClean="0"/>
              <a:pPr/>
              <a:t>13.05.2020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02C011E-451E-4E78-AF9D-74C18EDC6CF7}"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ru-RU" smtClean="0"/>
              <a:t>Образец текста</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64B405D-8168-423B-A651-FD7E5E7EC082}" type="datetimeFigureOut">
              <a:rPr lang="ru-RU" smtClean="0"/>
              <a:pPr/>
              <a:t>13.05.2020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02C011E-451E-4E78-AF9D-74C18EDC6CF7}"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164B405D-8168-423B-A651-FD7E5E7EC082}" type="datetimeFigureOut">
              <a:rPr lang="ru-RU" smtClean="0"/>
              <a:pPr/>
              <a:t>13.05.2020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02C011E-451E-4E78-AF9D-74C18EDC6CF7}"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4B405D-8168-423B-A651-FD7E5E7EC082}" type="datetimeFigureOut">
              <a:rPr lang="ru-RU" smtClean="0"/>
              <a:pPr/>
              <a:t>13.05.2020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02C011E-451E-4E78-AF9D-74C18EDC6CF7}"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64B405D-8168-423B-A651-FD7E5E7EC082}" type="datetimeFigureOut">
              <a:rPr lang="ru-RU" smtClean="0"/>
              <a:pPr/>
              <a:t>13.05.2020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02C011E-451E-4E78-AF9D-74C18EDC6CF7}"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64B405D-8168-423B-A651-FD7E5E7EC082}" type="datetimeFigureOut">
              <a:rPr lang="ru-RU" smtClean="0"/>
              <a:pPr/>
              <a:t>13.05.2020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602C011E-451E-4E78-AF9D-74C18EDC6CF7}" type="slidenum">
              <a:rPr lang="ru-RU" smtClean="0"/>
              <a:pPr/>
              <a:t>‹#›</a:t>
            </a:fld>
            <a:endParaRPr lang="ru-RU"/>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ru-RU" smtClean="0"/>
              <a:t>Образец заголовка</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64B405D-8168-423B-A651-FD7E5E7EC082}" type="datetimeFigureOut">
              <a:rPr lang="ru-RU" smtClean="0"/>
              <a:pPr/>
              <a:t>13.05.2020</a:t>
            </a:fld>
            <a:endParaRPr lang="ru-RU"/>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602C011E-451E-4E78-AF9D-74C18EDC6CF7}" type="slidenum">
              <a:rPr lang="ru-RU" smtClean="0"/>
              <a:pPr/>
              <a:t>‹#›</a:t>
            </a:fld>
            <a:endParaRPr lang="ru-RU"/>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428728" y="5000636"/>
            <a:ext cx="6357982" cy="1423614"/>
          </a:xfrm>
        </p:spPr>
        <p:txBody>
          <a:bodyPr>
            <a:normAutofit fontScale="25000" lnSpcReduction="20000"/>
          </a:bodyPr>
          <a:lstStyle/>
          <a:p>
            <a:r>
              <a:rPr lang="ru-RU" sz="3300" dirty="0">
                <a:solidFill>
                  <a:schemeClr val="tx2">
                    <a:lumMod val="50000"/>
                  </a:schemeClr>
                </a:solidFill>
              </a:rPr>
              <a:t> </a:t>
            </a:r>
          </a:p>
          <a:p>
            <a:r>
              <a:rPr lang="ru-RU" sz="8000" b="1" dirty="0">
                <a:solidFill>
                  <a:schemeClr val="tx2">
                    <a:lumMod val="50000"/>
                  </a:schemeClr>
                </a:solidFill>
              </a:rPr>
              <a:t>ВЕЛИКАЯ ОТЕЧЕСТВЕННАЯ </a:t>
            </a:r>
            <a:r>
              <a:rPr lang="ru-RU" sz="8000" b="1" dirty="0" smtClean="0">
                <a:solidFill>
                  <a:schemeClr val="tx2">
                    <a:lumMod val="50000"/>
                  </a:schemeClr>
                </a:solidFill>
              </a:rPr>
              <a:t>война</a:t>
            </a:r>
          </a:p>
          <a:p>
            <a:r>
              <a:rPr lang="ru-RU" sz="8000" b="1" dirty="0" smtClean="0">
                <a:solidFill>
                  <a:schemeClr val="tx2">
                    <a:lumMod val="50000"/>
                  </a:schemeClr>
                </a:solidFill>
              </a:rPr>
              <a:t>       в </a:t>
            </a:r>
            <a:r>
              <a:rPr lang="ru-RU" sz="8000" b="1" dirty="0">
                <a:solidFill>
                  <a:schemeClr val="tx2">
                    <a:lumMod val="50000"/>
                  </a:schemeClr>
                </a:solidFill>
              </a:rPr>
              <a:t>истории моей </a:t>
            </a:r>
            <a:r>
              <a:rPr lang="ru-RU" sz="8000" b="1" dirty="0" smtClean="0">
                <a:solidFill>
                  <a:schemeClr val="tx2">
                    <a:lumMod val="50000"/>
                  </a:schemeClr>
                </a:solidFill>
              </a:rPr>
              <a:t>семьи</a:t>
            </a:r>
            <a:endParaRPr lang="ru-RU" sz="8000" dirty="0">
              <a:solidFill>
                <a:schemeClr val="tx2">
                  <a:lumMod val="50000"/>
                </a:schemeClr>
              </a:solidFill>
            </a:endParaRPr>
          </a:p>
          <a:p>
            <a:r>
              <a:rPr lang="ru-RU" sz="8000" b="1" dirty="0">
                <a:solidFill>
                  <a:schemeClr val="tx2">
                    <a:lumMod val="50000"/>
                  </a:schemeClr>
                </a:solidFill>
              </a:rPr>
              <a:t> </a:t>
            </a:r>
            <a:r>
              <a:rPr lang="ru-RU" sz="8000" b="1" dirty="0" smtClean="0">
                <a:solidFill>
                  <a:schemeClr val="tx2">
                    <a:lumMod val="50000"/>
                  </a:schemeClr>
                </a:solidFill>
              </a:rPr>
              <a:t>    </a:t>
            </a:r>
            <a:r>
              <a:rPr lang="ru-RU" sz="9600" b="1" dirty="0" smtClean="0">
                <a:solidFill>
                  <a:schemeClr val="tx2">
                    <a:lumMod val="50000"/>
                  </a:schemeClr>
                </a:solidFill>
              </a:rPr>
              <a:t>РОДНЫЕ ЛИЦА ПОБЕДЫ</a:t>
            </a:r>
            <a:endParaRPr lang="ru-RU" sz="8000" dirty="0">
              <a:solidFill>
                <a:schemeClr val="tx2">
                  <a:lumMod val="50000"/>
                </a:schemeClr>
              </a:solidFill>
            </a:endParaRPr>
          </a:p>
          <a:p>
            <a:endParaRPr lang="ru-RU" dirty="0"/>
          </a:p>
        </p:txBody>
      </p:sp>
      <p:sp>
        <p:nvSpPr>
          <p:cNvPr id="4" name="Прямоугольник 3"/>
          <p:cNvSpPr/>
          <p:nvPr/>
        </p:nvSpPr>
        <p:spPr>
          <a:xfrm>
            <a:off x="1071538" y="428604"/>
            <a:ext cx="6500858" cy="923330"/>
          </a:xfrm>
          <a:prstGeom prst="rect">
            <a:avLst/>
          </a:prstGeom>
        </p:spPr>
        <p:txBody>
          <a:bodyPr wrap="square">
            <a:spAutoFit/>
          </a:bodyPr>
          <a:lstStyle/>
          <a:p>
            <a:r>
              <a:rPr lang="ru-RU" b="1" dirty="0" smtClean="0">
                <a:solidFill>
                  <a:schemeClr val="tx2">
                    <a:lumMod val="50000"/>
                  </a:schemeClr>
                </a:solidFill>
              </a:rPr>
              <a:t>                 </a:t>
            </a:r>
            <a:r>
              <a:rPr lang="ru-RU" b="1" dirty="0" err="1" smtClean="0">
                <a:solidFill>
                  <a:schemeClr val="tx2">
                    <a:lumMod val="50000"/>
                  </a:schemeClr>
                </a:solidFill>
              </a:rPr>
              <a:t>Завражская</a:t>
            </a:r>
            <a:r>
              <a:rPr lang="ru-RU" b="1" dirty="0" smtClean="0">
                <a:solidFill>
                  <a:schemeClr val="tx2">
                    <a:lumMod val="50000"/>
                  </a:schemeClr>
                </a:solidFill>
              </a:rPr>
              <a:t> библиотека-филиал </a:t>
            </a:r>
          </a:p>
          <a:p>
            <a:r>
              <a:rPr lang="ru-RU" b="1" dirty="0" smtClean="0">
                <a:solidFill>
                  <a:schemeClr val="tx2">
                    <a:lumMod val="50000"/>
                  </a:schemeClr>
                </a:solidFill>
              </a:rPr>
              <a:t>МКУК «МЦБС Никольского муниципального района» </a:t>
            </a:r>
          </a:p>
          <a:p>
            <a:r>
              <a:rPr lang="ru-RU" b="1" dirty="0" smtClean="0">
                <a:solidFill>
                  <a:schemeClr val="tx2">
                    <a:lumMod val="50000"/>
                  </a:schemeClr>
                </a:solidFill>
              </a:rPr>
              <a:t>                       Вологодской области</a:t>
            </a:r>
            <a:endParaRPr lang="ru-RU" dirty="0">
              <a:solidFill>
                <a:schemeClr val="tx2">
                  <a:lumMod val="50000"/>
                </a:schemeClr>
              </a:solidFill>
            </a:endParaRPr>
          </a:p>
        </p:txBody>
      </p:sp>
      <p:pic>
        <p:nvPicPr>
          <p:cNvPr id="24577" name="Picture 1" descr="C:\Users\Галина\Desktop\A3_5ceHgMHo.jpg"/>
          <p:cNvPicPr>
            <a:picLocks noChangeAspect="1" noChangeArrowheads="1"/>
          </p:cNvPicPr>
          <p:nvPr/>
        </p:nvPicPr>
        <p:blipFill>
          <a:blip r:embed="rId2"/>
          <a:srcRect/>
          <a:stretch>
            <a:fillRect/>
          </a:stretch>
        </p:blipFill>
        <p:spPr bwMode="auto">
          <a:xfrm>
            <a:off x="214282" y="1357298"/>
            <a:ext cx="8715436" cy="3786214"/>
          </a:xfrm>
          <a:prstGeom prst="rect">
            <a:avLst/>
          </a:prstGeom>
          <a:noFill/>
        </p:spPr>
      </p:pic>
    </p:spTree>
    <p:extLst>
      <p:ext uri="{BB962C8B-B14F-4D97-AF65-F5344CB8AC3E}">
        <p14:creationId xmlns:p14="http://schemas.microsoft.com/office/powerpoint/2010/main" val="2231230696"/>
      </p:ext>
    </p:extLst>
  </p:cSld>
  <p:clrMapOvr>
    <a:masterClrMapping/>
  </p:clrMapOvr>
  <p:transition advTm="1794"/>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23928" y="357166"/>
            <a:ext cx="4928464" cy="6032421"/>
          </a:xfrm>
          <a:prstGeom prst="rect">
            <a:avLst/>
          </a:prstGeom>
        </p:spPr>
        <p:txBody>
          <a:bodyPr wrap="square">
            <a:spAutoFit/>
          </a:bodyPr>
          <a:lstStyle/>
          <a:p>
            <a:r>
              <a:rPr lang="ru-RU" dirty="0" smtClean="0"/>
              <a:t> </a:t>
            </a:r>
            <a:r>
              <a:rPr lang="ru-RU" b="1" dirty="0" smtClean="0">
                <a:solidFill>
                  <a:schemeClr val="tx2">
                    <a:lumMod val="50000"/>
                  </a:schemeClr>
                </a:solidFill>
              </a:rPr>
              <a:t>Колосов </a:t>
            </a:r>
            <a:r>
              <a:rPr lang="ru-RU" b="1" dirty="0">
                <a:solidFill>
                  <a:schemeClr val="tx2">
                    <a:lumMod val="50000"/>
                  </a:schemeClr>
                </a:solidFill>
              </a:rPr>
              <a:t>Фрол Фёдорович </a:t>
            </a:r>
            <a:r>
              <a:rPr lang="ru-RU" sz="1600" b="1" dirty="0" smtClean="0">
                <a:solidFill>
                  <a:schemeClr val="tx2">
                    <a:lumMod val="50000"/>
                  </a:schemeClr>
                </a:solidFill>
              </a:rPr>
              <a:t>04.10.1921 </a:t>
            </a:r>
            <a:r>
              <a:rPr lang="ru-RU" sz="1600" b="1" dirty="0">
                <a:solidFill>
                  <a:schemeClr val="tx2">
                    <a:lumMod val="50000"/>
                  </a:schemeClr>
                </a:solidFill>
              </a:rPr>
              <a:t>года рождения, </a:t>
            </a:r>
            <a:r>
              <a:rPr lang="ru-RU" sz="1600" b="1" dirty="0" smtClean="0">
                <a:solidFill>
                  <a:schemeClr val="tx2">
                    <a:lumMod val="50000"/>
                  </a:schemeClr>
                </a:solidFill>
              </a:rPr>
              <a:t>красноармеец, рядовой</a:t>
            </a:r>
            <a:r>
              <a:rPr lang="ru-RU" sz="1600" b="1" dirty="0">
                <a:solidFill>
                  <a:schemeClr val="tx2">
                    <a:lumMod val="50000"/>
                  </a:schemeClr>
                </a:solidFill>
              </a:rPr>
              <a:t>, </a:t>
            </a:r>
            <a:r>
              <a:rPr lang="ru-RU" sz="1600" b="1" dirty="0" smtClean="0">
                <a:solidFill>
                  <a:schemeClr val="tx2">
                    <a:lumMod val="50000"/>
                  </a:schemeClr>
                </a:solidFill>
              </a:rPr>
              <a:t>солдат </a:t>
            </a:r>
            <a:r>
              <a:rPr lang="ru-RU" sz="1600" b="1" dirty="0">
                <a:solidFill>
                  <a:schemeClr val="tx2">
                    <a:lumMod val="50000"/>
                  </a:schemeClr>
                </a:solidFill>
              </a:rPr>
              <a:t>7490 мотострелкового </a:t>
            </a:r>
            <a:r>
              <a:rPr lang="ru-RU" sz="1600" b="1" dirty="0" smtClean="0">
                <a:solidFill>
                  <a:schemeClr val="tx2">
                    <a:lumMod val="50000"/>
                  </a:schemeClr>
                </a:solidFill>
              </a:rPr>
              <a:t>полка, пропал </a:t>
            </a:r>
            <a:r>
              <a:rPr lang="ru-RU" sz="1600" b="1" dirty="0">
                <a:solidFill>
                  <a:schemeClr val="tx2">
                    <a:lumMod val="50000"/>
                  </a:schemeClr>
                </a:solidFill>
              </a:rPr>
              <a:t>без вести. </a:t>
            </a:r>
          </a:p>
          <a:p>
            <a:r>
              <a:rPr lang="ru-RU" sz="1600" b="1" dirty="0" smtClean="0">
                <a:solidFill>
                  <a:schemeClr val="tx2">
                    <a:lumMod val="50000"/>
                  </a:schemeClr>
                </a:solidFill>
              </a:rPr>
              <a:t>03 </a:t>
            </a:r>
            <a:r>
              <a:rPr lang="ru-RU" sz="1600" b="1" dirty="0">
                <a:solidFill>
                  <a:schemeClr val="tx2">
                    <a:lumMod val="50000"/>
                  </a:schemeClr>
                </a:solidFill>
              </a:rPr>
              <a:t>июля 1941 года </a:t>
            </a:r>
            <a:r>
              <a:rPr lang="ru-RU" sz="1600" b="1" dirty="0" smtClean="0">
                <a:solidFill>
                  <a:schemeClr val="tx2">
                    <a:lumMod val="50000"/>
                  </a:schemeClr>
                </a:solidFill>
              </a:rPr>
              <a:t> он был </a:t>
            </a:r>
            <a:r>
              <a:rPr lang="ru-RU" sz="1600" b="1" dirty="0">
                <a:solidFill>
                  <a:schemeClr val="tx2">
                    <a:lumMod val="50000"/>
                  </a:schemeClr>
                </a:solidFill>
              </a:rPr>
              <a:t>взят в плен фашистами  в г. Минске</a:t>
            </a:r>
            <a:r>
              <a:rPr lang="ru-RU" sz="1600" b="1" dirty="0" smtClean="0">
                <a:solidFill>
                  <a:schemeClr val="tx2">
                    <a:lumMod val="50000"/>
                  </a:schemeClr>
                </a:solidFill>
              </a:rPr>
              <a:t>.</a:t>
            </a:r>
          </a:p>
          <a:p>
            <a:r>
              <a:rPr lang="ru-RU" sz="1600" b="1" dirty="0" smtClean="0">
                <a:solidFill>
                  <a:schemeClr val="tx2">
                    <a:lumMod val="50000"/>
                  </a:schemeClr>
                </a:solidFill>
              </a:rPr>
              <a:t> </a:t>
            </a:r>
            <a:r>
              <a:rPr lang="ru-RU" sz="1600" b="1" dirty="0">
                <a:solidFill>
                  <a:schemeClr val="tx2">
                    <a:lumMod val="50000"/>
                  </a:schemeClr>
                </a:solidFill>
              </a:rPr>
              <a:t>27.07.1941 года прибыл из офицерского лагеря 58 в лагерь смерти ЦАЙТХАЙН  </a:t>
            </a:r>
            <a:r>
              <a:rPr lang="en-US" sz="1600" b="1" dirty="0">
                <a:solidFill>
                  <a:schemeClr val="tx2">
                    <a:lumMod val="50000"/>
                  </a:schemeClr>
                </a:solidFill>
              </a:rPr>
              <a:t>STALAG </a:t>
            </a:r>
            <a:r>
              <a:rPr lang="ru-RU" sz="1600" b="1" dirty="0">
                <a:solidFill>
                  <a:schemeClr val="tx2">
                    <a:lumMod val="50000"/>
                  </a:schemeClr>
                </a:solidFill>
              </a:rPr>
              <a:t>1</a:t>
            </a:r>
            <a:r>
              <a:rPr lang="en-US" sz="1600" b="1" dirty="0">
                <a:solidFill>
                  <a:schemeClr val="tx2">
                    <a:lumMod val="50000"/>
                  </a:schemeClr>
                </a:solidFill>
              </a:rPr>
              <a:t>V H </a:t>
            </a:r>
            <a:r>
              <a:rPr lang="ru-RU" sz="1600" b="1" dirty="0">
                <a:solidFill>
                  <a:schemeClr val="tx2">
                    <a:lumMod val="50000"/>
                  </a:schemeClr>
                </a:solidFill>
              </a:rPr>
              <a:t>(Около Дрездена</a:t>
            </a:r>
            <a:r>
              <a:rPr lang="ru-RU" sz="1600" b="1" dirty="0" smtClean="0">
                <a:solidFill>
                  <a:schemeClr val="tx2">
                    <a:lumMod val="50000"/>
                  </a:schemeClr>
                </a:solidFill>
              </a:rPr>
              <a:t>).</a:t>
            </a:r>
          </a:p>
          <a:p>
            <a:r>
              <a:rPr lang="ru-RU" sz="1600" b="1" dirty="0" smtClean="0">
                <a:solidFill>
                  <a:schemeClr val="tx2">
                    <a:lumMod val="50000"/>
                  </a:schemeClr>
                </a:solidFill>
              </a:rPr>
              <a:t> </a:t>
            </a:r>
            <a:r>
              <a:rPr lang="ru-RU" sz="1600" b="1" dirty="0">
                <a:solidFill>
                  <a:schemeClr val="tx2">
                    <a:lumMod val="50000"/>
                  </a:schemeClr>
                </a:solidFill>
              </a:rPr>
              <a:t>Лагерный номер: 23430. </a:t>
            </a:r>
            <a:endParaRPr lang="ru-RU" sz="1600" b="1" dirty="0" smtClean="0">
              <a:solidFill>
                <a:schemeClr val="tx2">
                  <a:lumMod val="50000"/>
                </a:schemeClr>
              </a:solidFill>
            </a:endParaRPr>
          </a:p>
          <a:p>
            <a:r>
              <a:rPr lang="ru-RU" sz="1600" b="1" dirty="0" smtClean="0">
                <a:solidFill>
                  <a:schemeClr val="tx2">
                    <a:lumMod val="50000"/>
                  </a:schemeClr>
                </a:solidFill>
              </a:rPr>
              <a:t>С </a:t>
            </a:r>
            <a:r>
              <a:rPr lang="ru-RU" sz="1600" b="1" dirty="0">
                <a:solidFill>
                  <a:schemeClr val="tx2">
                    <a:lumMod val="50000"/>
                  </a:schemeClr>
                </a:solidFill>
              </a:rPr>
              <a:t>7 по 15 ноября находился в лазарете, умер 15.11.1941 года  от  общего истощения. </a:t>
            </a:r>
            <a:endParaRPr lang="ru-RU" sz="1600" b="1" dirty="0" smtClean="0">
              <a:solidFill>
                <a:schemeClr val="tx2">
                  <a:lumMod val="50000"/>
                </a:schemeClr>
              </a:solidFill>
            </a:endParaRPr>
          </a:p>
          <a:p>
            <a:r>
              <a:rPr lang="ru-RU" sz="1600" b="1" dirty="0" smtClean="0">
                <a:solidFill>
                  <a:schemeClr val="tx2">
                    <a:lumMod val="50000"/>
                  </a:schemeClr>
                </a:solidFill>
              </a:rPr>
              <a:t>Первичное </a:t>
            </a:r>
            <a:r>
              <a:rPr lang="ru-RU" sz="1600" b="1" dirty="0">
                <a:solidFill>
                  <a:schemeClr val="tx2">
                    <a:lumMod val="50000"/>
                  </a:schemeClr>
                </a:solidFill>
              </a:rPr>
              <a:t>захоронение </a:t>
            </a:r>
            <a:r>
              <a:rPr lang="ru-RU" sz="1600" b="1" dirty="0" err="1">
                <a:solidFill>
                  <a:schemeClr val="tx2">
                    <a:lumMod val="50000"/>
                  </a:schemeClr>
                </a:solidFill>
              </a:rPr>
              <a:t>Цайтхайн</a:t>
            </a:r>
            <a:r>
              <a:rPr lang="ru-RU" sz="1600" b="1" dirty="0">
                <a:solidFill>
                  <a:schemeClr val="tx2">
                    <a:lumMod val="50000"/>
                  </a:schemeClr>
                </a:solidFill>
              </a:rPr>
              <a:t> (русское кладбище) могила 394, блок-6. </a:t>
            </a:r>
            <a:endParaRPr lang="ru-RU" sz="1600" b="1" dirty="0" smtClean="0">
              <a:solidFill>
                <a:schemeClr val="tx2">
                  <a:lumMod val="50000"/>
                </a:schemeClr>
              </a:solidFill>
            </a:endParaRPr>
          </a:p>
          <a:p>
            <a:r>
              <a:rPr lang="ru-RU" sz="1600" b="1" dirty="0" smtClean="0">
                <a:solidFill>
                  <a:schemeClr val="tx2">
                    <a:lumMod val="50000"/>
                  </a:schemeClr>
                </a:solidFill>
              </a:rPr>
              <a:t>Погибших </a:t>
            </a:r>
            <a:r>
              <a:rPr lang="ru-RU" sz="1600" b="1" dirty="0">
                <a:solidFill>
                  <a:schemeClr val="tx2">
                    <a:lumMod val="50000"/>
                  </a:schemeClr>
                </a:solidFill>
              </a:rPr>
              <a:t>пленных нацисты хоронили поначалу в отдельных могилах. </a:t>
            </a:r>
            <a:endParaRPr lang="ru-RU" sz="1600" b="1" dirty="0" smtClean="0">
              <a:solidFill>
                <a:schemeClr val="tx2">
                  <a:lumMod val="50000"/>
                </a:schemeClr>
              </a:solidFill>
            </a:endParaRPr>
          </a:p>
          <a:p>
            <a:r>
              <a:rPr lang="ru-RU" sz="1600" b="1" dirty="0" smtClean="0">
                <a:solidFill>
                  <a:schemeClr val="tx2">
                    <a:lumMod val="50000"/>
                  </a:schemeClr>
                </a:solidFill>
              </a:rPr>
              <a:t>Фамилии </a:t>
            </a:r>
            <a:r>
              <a:rPr lang="ru-RU" sz="1600" b="1" dirty="0">
                <a:solidFill>
                  <a:schemeClr val="tx2">
                    <a:lumMod val="50000"/>
                  </a:schemeClr>
                </a:solidFill>
              </a:rPr>
              <a:t>и имена не указывались.</a:t>
            </a:r>
          </a:p>
          <a:p>
            <a:r>
              <a:rPr lang="ru-RU" sz="1600" b="1" dirty="0">
                <a:solidFill>
                  <a:schemeClr val="tx2">
                    <a:lumMod val="50000"/>
                  </a:schemeClr>
                </a:solidFill>
              </a:rPr>
              <a:t>Это была сталинская политика – держать в секрете все имена попавших в плен</a:t>
            </a:r>
            <a:r>
              <a:rPr lang="ru-RU" sz="1600" b="1" dirty="0" smtClean="0">
                <a:solidFill>
                  <a:schemeClr val="tx2">
                    <a:lumMod val="50000"/>
                  </a:schemeClr>
                </a:solidFill>
              </a:rPr>
              <a:t>.</a:t>
            </a:r>
          </a:p>
          <a:p>
            <a:r>
              <a:rPr lang="ru-RU" sz="1600" b="1" dirty="0" smtClean="0">
                <a:solidFill>
                  <a:schemeClr val="tx2">
                    <a:lumMod val="50000"/>
                  </a:schemeClr>
                </a:solidFill>
              </a:rPr>
              <a:t> Спустя  годы,  когда не осталось в живых ни кого из родственников знавших его лично, стало известно, о трагической гибели в фашистской неволе  Колосова Фрола Фёдоровича.</a:t>
            </a:r>
            <a:endParaRPr lang="ru-RU" sz="1600" b="1" dirty="0">
              <a:solidFill>
                <a:schemeClr val="tx2">
                  <a:lumMod val="50000"/>
                </a:schemeClr>
              </a:solidFill>
            </a:endParaRPr>
          </a:p>
        </p:txBody>
      </p:sp>
      <p:pic>
        <p:nvPicPr>
          <p:cNvPr id="3073" name="Picture 1"/>
          <p:cNvPicPr>
            <a:picLocks noChangeAspect="1" noChangeArrowheads="1"/>
          </p:cNvPicPr>
          <p:nvPr/>
        </p:nvPicPr>
        <p:blipFill>
          <a:blip r:embed="rId2"/>
          <a:srcRect/>
          <a:stretch>
            <a:fillRect/>
          </a:stretch>
        </p:blipFill>
        <p:spPr bwMode="auto">
          <a:xfrm>
            <a:off x="285720" y="357166"/>
            <a:ext cx="3057522" cy="40799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Прямоугольник 3"/>
          <p:cNvSpPr/>
          <p:nvPr/>
        </p:nvSpPr>
        <p:spPr>
          <a:xfrm>
            <a:off x="285720" y="5000636"/>
            <a:ext cx="3344249" cy="646331"/>
          </a:xfrm>
          <a:prstGeom prst="rect">
            <a:avLst/>
          </a:prstGeom>
        </p:spPr>
        <p:txBody>
          <a:bodyPr wrap="none">
            <a:spAutoFit/>
          </a:bodyPr>
          <a:lstStyle/>
          <a:p>
            <a:r>
              <a:rPr lang="ru-RU" b="1" dirty="0" smtClean="0"/>
              <a:t> </a:t>
            </a:r>
            <a:r>
              <a:rPr lang="ru-RU" b="1" dirty="0" smtClean="0">
                <a:solidFill>
                  <a:schemeClr val="tx2">
                    <a:lumMod val="50000"/>
                  </a:schemeClr>
                </a:solidFill>
              </a:rPr>
              <a:t>Колосов Фрол Фёдорович </a:t>
            </a:r>
          </a:p>
          <a:p>
            <a:r>
              <a:rPr lang="ru-RU" b="1" dirty="0" smtClean="0">
                <a:solidFill>
                  <a:schemeClr val="tx2">
                    <a:lumMod val="50000"/>
                  </a:schemeClr>
                </a:solidFill>
              </a:rPr>
              <a:t>            РЯДОВОЙ</a:t>
            </a:r>
            <a:endParaRPr lang="ru-RU" b="1" dirty="0">
              <a:solidFill>
                <a:schemeClr val="tx2">
                  <a:lumMod val="50000"/>
                </a:schemeClr>
              </a:solidFill>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20" y="4357694"/>
            <a:ext cx="2411289" cy="277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4233890"/>
      </p:ext>
    </p:extLst>
  </p:cSld>
  <p:clrMapOvr>
    <a:masterClrMapping/>
  </p:clrMapOvr>
  <p:transition advTm="151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3"/>
                                        </p:tgtEl>
                                        <p:attrNameLst>
                                          <p:attrName>style.visibility</p:attrName>
                                        </p:attrNameLst>
                                      </p:cBhvr>
                                      <p:to>
                                        <p:strVal val="visible"/>
                                      </p:to>
                                    </p:set>
                                    <p:anim calcmode="lin" valueType="num">
                                      <p:cBhvr additive="base">
                                        <p:cTn id="11" dur="500" fill="hold"/>
                                        <p:tgtEl>
                                          <p:spTgt spid="3073"/>
                                        </p:tgtEl>
                                        <p:attrNameLst>
                                          <p:attrName>ppt_x</p:attrName>
                                        </p:attrNameLst>
                                      </p:cBhvr>
                                      <p:tavLst>
                                        <p:tav tm="0">
                                          <p:val>
                                            <p:strVal val="#ppt_x"/>
                                          </p:val>
                                        </p:tav>
                                        <p:tav tm="100000">
                                          <p:val>
                                            <p:strVal val="#ppt_x"/>
                                          </p:val>
                                        </p:tav>
                                      </p:tavLst>
                                    </p:anim>
                                    <p:anim calcmode="lin" valueType="num">
                                      <p:cBhvr additive="base">
                                        <p:cTn id="12" dur="500" fill="hold"/>
                                        <p:tgtEl>
                                          <p:spTgt spid="307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6314" y="214290"/>
            <a:ext cx="4214842" cy="61926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20" y="2000240"/>
            <a:ext cx="4643470" cy="40719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4" name="Picture 2" descr="C:\Users\Галина\Desktop\фото\TTmvlm9CXBc.jpg"/>
          <p:cNvPicPr>
            <a:picLocks noChangeAspect="1" noChangeArrowheads="1"/>
          </p:cNvPicPr>
          <p:nvPr/>
        </p:nvPicPr>
        <p:blipFill>
          <a:blip r:embed="rId4" cstate="print"/>
          <a:srcRect/>
          <a:stretch>
            <a:fillRect/>
          </a:stretch>
        </p:blipFill>
        <p:spPr bwMode="auto">
          <a:xfrm>
            <a:off x="1000100" y="214290"/>
            <a:ext cx="2600600" cy="1728192"/>
          </a:xfrm>
          <a:prstGeom prst="rect">
            <a:avLst/>
          </a:prstGeom>
          <a:noFill/>
        </p:spPr>
      </p:pic>
    </p:spTree>
    <p:extLst>
      <p:ext uri="{BB962C8B-B14F-4D97-AF65-F5344CB8AC3E}">
        <p14:creationId xmlns:p14="http://schemas.microsoft.com/office/powerpoint/2010/main" val="743415812"/>
      </p:ext>
    </p:extLst>
  </p:cSld>
  <p:clrMapOvr>
    <a:masterClrMapping/>
  </p:clrMapOvr>
  <p:transition advTm="94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ppt_x"/>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anim calcmode="lin" valueType="num">
                                      <p:cBhvr additive="base">
                                        <p:cTn id="11" dur="500" fill="hold"/>
                                        <p:tgtEl>
                                          <p:spTgt spid="6146"/>
                                        </p:tgtEl>
                                        <p:attrNameLst>
                                          <p:attrName>ppt_x</p:attrName>
                                        </p:attrNameLst>
                                      </p:cBhvr>
                                      <p:tavLst>
                                        <p:tav tm="0">
                                          <p:val>
                                            <p:strVal val="#ppt_x"/>
                                          </p:val>
                                        </p:tav>
                                        <p:tav tm="100000">
                                          <p:val>
                                            <p:strVal val="#ppt_x"/>
                                          </p:val>
                                        </p:tav>
                                      </p:tavLst>
                                    </p:anim>
                                    <p:anim calcmode="lin" valueType="num">
                                      <p:cBhvr additive="base">
                                        <p:cTn id="12" dur="500" fill="hold"/>
                                        <p:tgtEl>
                                          <p:spTgt spid="614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992" y="500042"/>
            <a:ext cx="2714644" cy="36433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82" y="500042"/>
            <a:ext cx="2857520" cy="36433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0826" y="500042"/>
            <a:ext cx="2387094" cy="36433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7290" y="4286256"/>
            <a:ext cx="4286280" cy="24289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 name="Picture 2" descr="C:\Users\Галина\Desktop\фото\TTmvlm9CXBc.jpg"/>
          <p:cNvPicPr>
            <a:picLocks noChangeAspect="1" noChangeArrowheads="1"/>
          </p:cNvPicPr>
          <p:nvPr/>
        </p:nvPicPr>
        <p:blipFill>
          <a:blip r:embed="rId6" cstate="print"/>
          <a:srcRect/>
          <a:stretch>
            <a:fillRect/>
          </a:stretch>
        </p:blipFill>
        <p:spPr bwMode="auto">
          <a:xfrm>
            <a:off x="6286512" y="4500570"/>
            <a:ext cx="2600600" cy="1728192"/>
          </a:xfrm>
          <a:prstGeom prst="rect">
            <a:avLst/>
          </a:prstGeom>
          <a:noFill/>
        </p:spPr>
      </p:pic>
    </p:spTree>
    <p:extLst>
      <p:ext uri="{BB962C8B-B14F-4D97-AF65-F5344CB8AC3E}">
        <p14:creationId xmlns:p14="http://schemas.microsoft.com/office/powerpoint/2010/main" val="3901270854"/>
      </p:ext>
    </p:extLst>
  </p:cSld>
  <p:clrMapOvr>
    <a:masterClrMapping/>
  </p:clrMapOvr>
  <p:transition advTm="70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1472" y="500042"/>
            <a:ext cx="8286808" cy="5909310"/>
          </a:xfrm>
          <a:prstGeom prst="rect">
            <a:avLst/>
          </a:prstGeom>
        </p:spPr>
        <p:txBody>
          <a:bodyPr wrap="square">
            <a:spAutoFit/>
          </a:bodyPr>
          <a:lstStyle/>
          <a:p>
            <a:r>
              <a:rPr lang="ru-RU" b="1" dirty="0" smtClean="0">
                <a:solidFill>
                  <a:schemeClr val="tx2">
                    <a:lumMod val="50000"/>
                  </a:schemeClr>
                </a:solidFill>
              </a:rPr>
              <a:t>Лагерь </a:t>
            </a:r>
            <a:r>
              <a:rPr lang="ru-RU" b="1" dirty="0" err="1" smtClean="0">
                <a:solidFill>
                  <a:schemeClr val="tx2">
                    <a:lumMod val="50000"/>
                  </a:schemeClr>
                </a:solidFill>
              </a:rPr>
              <a:t>Цайтхайн</a:t>
            </a:r>
            <a:r>
              <a:rPr lang="ru-RU" b="1" dirty="0" smtClean="0">
                <a:solidFill>
                  <a:schemeClr val="tx2">
                    <a:lumMod val="50000"/>
                  </a:schemeClr>
                </a:solidFill>
              </a:rPr>
              <a:t> </a:t>
            </a:r>
            <a:r>
              <a:rPr lang="en-US" b="1" dirty="0" smtClean="0">
                <a:solidFill>
                  <a:schemeClr val="tx2">
                    <a:lumMod val="50000"/>
                  </a:schemeClr>
                </a:solidFill>
              </a:rPr>
              <a:t>STALAG</a:t>
            </a:r>
            <a:r>
              <a:rPr lang="ru-RU" b="1" dirty="0" smtClean="0">
                <a:solidFill>
                  <a:schemeClr val="tx2">
                    <a:lumMod val="50000"/>
                  </a:schemeClr>
                </a:solidFill>
              </a:rPr>
              <a:t> 1</a:t>
            </a:r>
            <a:r>
              <a:rPr lang="en-US" b="1" dirty="0" smtClean="0">
                <a:solidFill>
                  <a:schemeClr val="tx2">
                    <a:lumMod val="50000"/>
                  </a:schemeClr>
                </a:solidFill>
              </a:rPr>
              <a:t>VH</a:t>
            </a:r>
            <a:r>
              <a:rPr lang="ru-RU" b="1" dirty="0" smtClean="0">
                <a:solidFill>
                  <a:schemeClr val="tx2">
                    <a:lumMod val="50000"/>
                  </a:schemeClr>
                </a:solidFill>
              </a:rPr>
              <a:t> (Около Дрездена) был создан как лагерь смерти, изначально рассчитанный на физическое истребление его узников. В июле 1941 г. были доставлены первые советские военнопленные. После регистрации, медицинского обследования и гигиенической обработки они вначале были размещены под открытым небом. Территория была лишь окружена забором из двойной колючей проволоки. Не было ни бараков, ни палаток для размещения пленных. Защищаясь от непогоды, военнопленные вначале выкапывали себе землянки. Строительство жилых бараков, кухней и колодцев началось только тогда, когда для этого в распоряжении стало достаточно военнопленных. Пили из луж. В этих условиях быстро распространялись отеки от голода,  скорбут и хронические поносы, что дополнительно ослабляло обессиленных от тяжелых боев,  и длительного </a:t>
            </a:r>
            <a:r>
              <a:rPr lang="ru-RU" b="1" dirty="0" err="1" smtClean="0">
                <a:solidFill>
                  <a:schemeClr val="tx2">
                    <a:lumMod val="50000"/>
                  </a:schemeClr>
                </a:solidFill>
              </a:rPr>
              <a:t>этапирования</a:t>
            </a:r>
            <a:r>
              <a:rPr lang="ru-RU" b="1" dirty="0" smtClean="0">
                <a:solidFill>
                  <a:schemeClr val="tx2">
                    <a:lumMod val="50000"/>
                  </a:schemeClr>
                </a:solidFill>
              </a:rPr>
              <a:t> пленных. Нехватка туалетов, умывальников, защиты от вшей приводили к ужасным гигиеническим условиям. </a:t>
            </a:r>
          </a:p>
          <a:p>
            <a:r>
              <a:rPr lang="ru-RU" b="1" dirty="0" smtClean="0">
                <a:solidFill>
                  <a:schemeClr val="tx2">
                    <a:lumMod val="50000"/>
                  </a:schemeClr>
                </a:solidFill>
              </a:rPr>
              <a:t>С декабря 1941 по март 1942 года из-за эпидемии сыпного тифа лагерь находился под карантином. Если до начала карантина в лагере находилось ещё 10677 пленных, то после его снятия в апреле 1942 г. их осталось лишь 3729. В лагерь во время карантина никто не прибывал.</a:t>
            </a:r>
            <a:endParaRPr lang="ru-RU" b="1" dirty="0">
              <a:solidFill>
                <a:schemeClr val="tx2">
                  <a:lumMod val="50000"/>
                </a:schemeClr>
              </a:solidFill>
            </a:endParaRPr>
          </a:p>
        </p:txBody>
      </p:sp>
    </p:spTree>
  </p:cSld>
  <p:clrMapOvr>
    <a:masterClrMapping/>
  </p:clrMapOvr>
  <p:transition advTm="86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86314" y="642918"/>
            <a:ext cx="3929058" cy="4524315"/>
          </a:xfrm>
          <a:prstGeom prst="rect">
            <a:avLst/>
          </a:prstGeom>
        </p:spPr>
        <p:txBody>
          <a:bodyPr wrap="square">
            <a:spAutoFit/>
          </a:bodyPr>
          <a:lstStyle/>
          <a:p>
            <a:r>
              <a:rPr lang="ru-RU" b="1" dirty="0">
                <a:solidFill>
                  <a:schemeClr val="tx2">
                    <a:lumMod val="50000"/>
                  </a:schemeClr>
                </a:solidFill>
              </a:rPr>
              <a:t>Самую большую тяжесть войны вынесла на своих плечах женщина- мать. Не все сыны и дочери вернулись с войны домой. Сколько их молодых осталось на поле боя. А матери всё ждали их дома, несмотря на годы. Сколько горя семья пережила? И как надеялись они всю свою жизнь, что вдруг </a:t>
            </a:r>
            <a:r>
              <a:rPr lang="ru-RU" b="1" dirty="0" smtClean="0">
                <a:solidFill>
                  <a:schemeClr val="tx2">
                    <a:lumMod val="50000"/>
                  </a:schemeClr>
                </a:solidFill>
              </a:rPr>
              <a:t>живые </a:t>
            </a:r>
            <a:r>
              <a:rPr lang="ru-RU" b="1" dirty="0">
                <a:solidFill>
                  <a:schemeClr val="tx2">
                    <a:lumMod val="50000"/>
                  </a:schemeClr>
                </a:solidFill>
              </a:rPr>
              <a:t>и ещё </a:t>
            </a:r>
            <a:r>
              <a:rPr lang="ru-RU" b="1" dirty="0" smtClean="0">
                <a:solidFill>
                  <a:schemeClr val="tx2">
                    <a:lumMod val="50000"/>
                  </a:schemeClr>
                </a:solidFill>
              </a:rPr>
              <a:t>вернутся.</a:t>
            </a:r>
          </a:p>
          <a:p>
            <a:r>
              <a:rPr lang="ru-RU" b="1" dirty="0" smtClean="0">
                <a:solidFill>
                  <a:schemeClr val="tx2">
                    <a:lumMod val="50000"/>
                  </a:schemeClr>
                </a:solidFill>
              </a:rPr>
              <a:t>Так </a:t>
            </a:r>
            <a:r>
              <a:rPr lang="ru-RU" b="1" dirty="0">
                <a:solidFill>
                  <a:schemeClr val="tx2">
                    <a:lumMod val="50000"/>
                  </a:schemeClr>
                </a:solidFill>
              </a:rPr>
              <a:t>и не узнали </a:t>
            </a:r>
            <a:r>
              <a:rPr lang="ru-RU" b="1" dirty="0" smtClean="0">
                <a:solidFill>
                  <a:schemeClr val="tx2">
                    <a:lumMod val="50000"/>
                  </a:schemeClr>
                </a:solidFill>
              </a:rPr>
              <a:t>ни </a:t>
            </a:r>
            <a:r>
              <a:rPr lang="ru-RU" b="1" dirty="0">
                <a:solidFill>
                  <a:schemeClr val="tx2">
                    <a:lumMod val="50000"/>
                  </a:schemeClr>
                </a:solidFill>
              </a:rPr>
              <a:t>бабушка, </a:t>
            </a:r>
            <a:r>
              <a:rPr lang="ru-RU" b="1" dirty="0" smtClean="0">
                <a:solidFill>
                  <a:schemeClr val="tx2">
                    <a:lumMod val="50000"/>
                  </a:schemeClr>
                </a:solidFill>
              </a:rPr>
              <a:t>ни </a:t>
            </a:r>
            <a:r>
              <a:rPr lang="ru-RU" b="1" dirty="0">
                <a:solidFill>
                  <a:schemeClr val="tx2">
                    <a:lumMod val="50000"/>
                  </a:schemeClr>
                </a:solidFill>
              </a:rPr>
              <a:t>сёстры </a:t>
            </a:r>
            <a:r>
              <a:rPr lang="ru-RU" b="1" dirty="0" err="1">
                <a:solidFill>
                  <a:schemeClr val="tx2">
                    <a:lumMod val="50000"/>
                  </a:schemeClr>
                </a:solidFill>
              </a:rPr>
              <a:t>Текуса</a:t>
            </a:r>
            <a:r>
              <a:rPr lang="ru-RU" b="1" dirty="0">
                <a:solidFill>
                  <a:schemeClr val="tx2">
                    <a:lumMod val="50000"/>
                  </a:schemeClr>
                </a:solidFill>
              </a:rPr>
              <a:t> и Мария, и </a:t>
            </a:r>
            <a:r>
              <a:rPr lang="ru-RU" b="1" dirty="0" smtClean="0">
                <a:solidFill>
                  <a:schemeClr val="tx2">
                    <a:lumMod val="50000"/>
                  </a:schemeClr>
                </a:solidFill>
              </a:rPr>
              <a:t>ни </a:t>
            </a:r>
            <a:r>
              <a:rPr lang="ru-RU" b="1" dirty="0">
                <a:solidFill>
                  <a:schemeClr val="tx2">
                    <a:lumMod val="50000"/>
                  </a:schemeClr>
                </a:solidFill>
              </a:rPr>
              <a:t>братья Николай – мой отец, и </a:t>
            </a:r>
            <a:r>
              <a:rPr lang="ru-RU" b="1" dirty="0" smtClean="0">
                <a:solidFill>
                  <a:schemeClr val="tx2">
                    <a:lumMod val="50000"/>
                  </a:schemeClr>
                </a:solidFill>
              </a:rPr>
              <a:t>Фёдор</a:t>
            </a:r>
            <a:r>
              <a:rPr lang="ru-RU" b="1" dirty="0">
                <a:solidFill>
                  <a:schemeClr val="tx2">
                    <a:lumMod val="50000"/>
                  </a:schemeClr>
                </a:solidFill>
              </a:rPr>
              <a:t>, как погиб их родной сын и брат Фрол.</a:t>
            </a:r>
          </a:p>
        </p:txBody>
      </p:sp>
      <p:pic>
        <p:nvPicPr>
          <p:cNvPr id="5122" name="Picture 2" descr="C:\Users\ПК\Desktop\Documents\Фото Колосовы\родные\bCiwvg5gfq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88" y="241999"/>
            <a:ext cx="3312368" cy="43391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Объект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8926" y="4143380"/>
            <a:ext cx="3714776" cy="271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428596" y="4714884"/>
            <a:ext cx="3500462" cy="584775"/>
          </a:xfrm>
          <a:prstGeom prst="rect">
            <a:avLst/>
          </a:prstGeom>
        </p:spPr>
        <p:txBody>
          <a:bodyPr wrap="square">
            <a:spAutoFit/>
          </a:bodyPr>
          <a:lstStyle/>
          <a:p>
            <a:r>
              <a:rPr lang="ru-RU" sz="1600" b="1" dirty="0" smtClean="0">
                <a:solidFill>
                  <a:schemeClr val="tx2">
                    <a:lumMod val="50000"/>
                  </a:schemeClr>
                </a:solidFill>
              </a:rPr>
              <a:t>Бабушка Колосова </a:t>
            </a:r>
            <a:r>
              <a:rPr lang="ru-RU" sz="1600" b="1" dirty="0" err="1" smtClean="0">
                <a:solidFill>
                  <a:schemeClr val="tx2">
                    <a:lumMod val="50000"/>
                  </a:schemeClr>
                </a:solidFill>
              </a:rPr>
              <a:t>Таисья</a:t>
            </a:r>
            <a:r>
              <a:rPr lang="ru-RU" sz="1600" b="1" dirty="0" smtClean="0">
                <a:solidFill>
                  <a:schemeClr val="tx2">
                    <a:lumMod val="50000"/>
                  </a:schemeClr>
                </a:solidFill>
              </a:rPr>
              <a:t> Леонтьевна с внучкой.</a:t>
            </a:r>
            <a:endParaRPr lang="ru-RU" sz="1600" dirty="0"/>
          </a:p>
        </p:txBody>
      </p:sp>
      <p:pic>
        <p:nvPicPr>
          <p:cNvPr id="6" name="Picture 2" descr="C:\Users\Галина\Desktop\фото\TTmvlm9CXBc.jpg"/>
          <p:cNvPicPr>
            <a:picLocks noChangeAspect="1" noChangeArrowheads="1"/>
          </p:cNvPicPr>
          <p:nvPr/>
        </p:nvPicPr>
        <p:blipFill>
          <a:blip r:embed="rId4" cstate="print"/>
          <a:srcRect/>
          <a:stretch>
            <a:fillRect/>
          </a:stretch>
        </p:blipFill>
        <p:spPr bwMode="auto">
          <a:xfrm>
            <a:off x="6429388" y="5000636"/>
            <a:ext cx="2386286" cy="1656754"/>
          </a:xfrm>
          <a:prstGeom prst="rect">
            <a:avLst/>
          </a:prstGeom>
          <a:noFill/>
        </p:spPr>
      </p:pic>
    </p:spTree>
    <p:extLst>
      <p:ext uri="{BB962C8B-B14F-4D97-AF65-F5344CB8AC3E}">
        <p14:creationId xmlns:p14="http://schemas.microsoft.com/office/powerpoint/2010/main" val="206464536"/>
      </p:ext>
    </p:extLst>
  </p:cSld>
  <p:clrMapOvr>
    <a:masterClrMapping/>
  </p:clrMapOvr>
  <p:transition advTm="106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720" y="4286256"/>
            <a:ext cx="8501122"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228600" fontAlgn="base">
              <a:spcBef>
                <a:spcPct val="0"/>
              </a:spcBef>
              <a:spcAft>
                <a:spcPct val="0"/>
              </a:spcAft>
            </a:pPr>
            <a:r>
              <a:rPr lang="ru-RU" b="1" dirty="0">
                <a:solidFill>
                  <a:schemeClr val="tx2">
                    <a:lumMod val="50000"/>
                  </a:schemeClr>
                </a:solidFill>
                <a:latin typeface="Times New Roman" pitchFamily="18" charset="0"/>
                <a:ea typeface="Candara" pitchFamily="34" charset="0"/>
                <a:cs typeface="Times New Roman" pitchFamily="18" charset="0"/>
              </a:rPr>
              <a:t>С</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ёстры папы: Колосова </a:t>
            </a:r>
            <a:r>
              <a:rPr kumimoji="0" lang="ru-RU" b="1" i="0" u="none" strike="noStrike" cap="none" normalizeH="0" baseline="0" dirty="0" err="1" smtClean="0">
                <a:ln>
                  <a:noFill/>
                </a:ln>
                <a:solidFill>
                  <a:schemeClr val="tx2">
                    <a:lumMod val="50000"/>
                  </a:schemeClr>
                </a:solidFill>
                <a:effectLst/>
                <a:latin typeface="Times New Roman" pitchFamily="18" charset="0"/>
                <a:ea typeface="Candara" pitchFamily="34" charset="0"/>
                <a:cs typeface="Times New Roman" pitchFamily="18" charset="0"/>
              </a:rPr>
              <a:t>Текуса</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 </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Фёдоровна</a:t>
            </a:r>
            <a:r>
              <a:rPr kumimoji="0" lang="ru-RU" b="1" i="0" u="none" strike="noStrike" cap="none" normalizeH="0" dirty="0" smtClean="0">
                <a:ln>
                  <a:noFill/>
                </a:ln>
                <a:solidFill>
                  <a:schemeClr val="tx2">
                    <a:lumMod val="50000"/>
                  </a:schemeClr>
                </a:solidFill>
                <a:effectLst/>
                <a:latin typeface="Times New Roman" pitchFamily="18" charset="0"/>
                <a:ea typeface="Candara" pitchFamily="34" charset="0"/>
                <a:cs typeface="Times New Roman" pitchFamily="18" charset="0"/>
              </a:rPr>
              <a:t> 1</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918 г.р</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 Колосова Мария Фёдоровна </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1924 </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г.р. и папа Колосов Николай </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Фёдорович</a:t>
            </a:r>
            <a:r>
              <a:rPr kumimoji="0" lang="ru-RU" b="1" i="0" u="none" strike="noStrike" cap="none" normalizeH="0" dirty="0" smtClean="0">
                <a:ln>
                  <a:noFill/>
                </a:ln>
                <a:solidFill>
                  <a:schemeClr val="tx2">
                    <a:lumMod val="50000"/>
                  </a:schemeClr>
                </a:solidFill>
                <a:effectLst/>
                <a:latin typeface="Times New Roman" pitchFamily="18" charset="0"/>
                <a:ea typeface="Candara" pitchFamily="34" charset="0"/>
                <a:cs typeface="Times New Roman" pitchFamily="18" charset="0"/>
              </a:rPr>
              <a:t> </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1928</a:t>
            </a:r>
            <a:r>
              <a:rPr kumimoji="0" lang="ru-RU" b="1" i="0" u="none" strike="noStrike" cap="none" normalizeH="0" dirty="0" smtClean="0">
                <a:ln>
                  <a:noFill/>
                </a:ln>
                <a:solidFill>
                  <a:schemeClr val="tx2">
                    <a:lumMod val="50000"/>
                  </a:schemeClr>
                </a:solidFill>
                <a:effectLst/>
                <a:latin typeface="Times New Roman" pitchFamily="18" charset="0"/>
                <a:ea typeface="Candara" pitchFamily="34" charset="0"/>
                <a:cs typeface="Times New Roman" pitchFamily="18" charset="0"/>
              </a:rPr>
              <a:t>  г.р</a:t>
            </a:r>
            <a:r>
              <a:rPr kumimoji="0" lang="ru-RU" b="1" i="0" u="none" strike="noStrike" cap="none" normalizeH="0" dirty="0" smtClean="0">
                <a:ln>
                  <a:noFill/>
                </a:ln>
                <a:solidFill>
                  <a:schemeClr val="tx2">
                    <a:lumMod val="50000"/>
                  </a:schemeClr>
                </a:solidFill>
                <a:effectLst/>
                <a:latin typeface="Times New Roman" pitchFamily="18" charset="0"/>
                <a:ea typeface="Candara" pitchFamily="34" charset="0"/>
                <a:cs typeface="Times New Roman" pitchFamily="18" charset="0"/>
              </a:rPr>
              <a:t>.</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 трудились всю войну и послевоенное время. </a:t>
            </a:r>
            <a:r>
              <a:rPr lang="ru-RU" b="1" dirty="0" smtClean="0">
                <a:solidFill>
                  <a:schemeClr val="tx2">
                    <a:lumMod val="50000"/>
                  </a:schemeClr>
                </a:solidFill>
                <a:latin typeface="Times New Roman" pitchFamily="18" charset="0"/>
                <a:ea typeface="Candara" pitchFamily="34" charset="0"/>
                <a:cs typeface="Times New Roman" pitchFamily="18" charset="0"/>
              </a:rPr>
              <a:t>Награждены медалью «За доблестный труд в период Великой Отечественной войны </a:t>
            </a:r>
            <a:r>
              <a:rPr lang="ru-RU" b="1" dirty="0" smtClean="0">
                <a:solidFill>
                  <a:schemeClr val="tx2">
                    <a:lumMod val="50000"/>
                  </a:schemeClr>
                </a:solidFill>
                <a:latin typeface="Times New Roman" pitchFamily="18" charset="0"/>
                <a:ea typeface="Candara" pitchFamily="34" charset="0"/>
                <a:cs typeface="Times New Roman" pitchFamily="18" charset="0"/>
              </a:rPr>
              <a:t>1941-1945 </a:t>
            </a:r>
            <a:r>
              <a:rPr lang="ru-RU" b="1" dirty="0" err="1" smtClean="0">
                <a:solidFill>
                  <a:schemeClr val="tx2">
                    <a:lumMod val="50000"/>
                  </a:schemeClr>
                </a:solidFill>
                <a:latin typeface="Times New Roman" pitchFamily="18" charset="0"/>
                <a:ea typeface="Candara" pitchFamily="34" charset="0"/>
                <a:cs typeface="Times New Roman" pitchFamily="18" charset="0"/>
              </a:rPr>
              <a:t>гг</a:t>
            </a:r>
            <a:r>
              <a:rPr lang="ru-RU" b="1" dirty="0" smtClean="0">
                <a:solidFill>
                  <a:schemeClr val="tx2">
                    <a:lumMod val="50000"/>
                  </a:schemeClr>
                </a:solidFill>
                <a:latin typeface="Times New Roman" pitchFamily="18" charset="0"/>
                <a:ea typeface="Candara" pitchFamily="34" charset="0"/>
                <a:cs typeface="Times New Roman" pitchFamily="18" charset="0"/>
              </a:rPr>
              <a:t>».</a:t>
            </a:r>
          </a:p>
          <a:p>
            <a:pPr indent="228600" fontAlgn="base">
              <a:spcBef>
                <a:spcPct val="0"/>
              </a:spcBef>
              <a:spcAft>
                <a:spcPct val="0"/>
              </a:spcAft>
            </a:pPr>
            <a:r>
              <a:rPr lang="ru-RU" b="1" dirty="0" smtClean="0">
                <a:solidFill>
                  <a:schemeClr val="tx2">
                    <a:lumMod val="50000"/>
                  </a:schemeClr>
                </a:solidFill>
                <a:latin typeface="Times New Roman" pitchFamily="18" charset="0"/>
                <a:ea typeface="Candara" pitchFamily="34" charset="0"/>
                <a:cs typeface="Times New Roman" pitchFamily="18" charset="0"/>
              </a:rPr>
              <a:t>Всем </a:t>
            </a:r>
            <a:r>
              <a:rPr lang="ru-RU" b="1" dirty="0">
                <a:solidFill>
                  <a:schemeClr val="tx2">
                    <a:lumMod val="50000"/>
                  </a:schemeClr>
                </a:solidFill>
                <a:latin typeface="Times New Roman" pitchFamily="18" charset="0"/>
                <a:ea typeface="Candara" pitchFamily="34" charset="0"/>
                <a:cs typeface="Times New Roman" pitchFamily="18" charset="0"/>
              </a:rPr>
              <a:t>было присвоено звание </a:t>
            </a:r>
            <a:r>
              <a:rPr lang="ru-RU" b="1" dirty="0">
                <a:solidFill>
                  <a:schemeClr val="tx2">
                    <a:lumMod val="50000"/>
                  </a:schemeClr>
                </a:solidFill>
                <a:latin typeface="Candara"/>
                <a:ea typeface="Candara" pitchFamily="34" charset="0"/>
                <a:cs typeface="Times New Roman" pitchFamily="18" charset="0"/>
              </a:rPr>
              <a:t>«</a:t>
            </a:r>
            <a:r>
              <a:rPr lang="ru-RU" b="1" dirty="0">
                <a:solidFill>
                  <a:schemeClr val="tx2">
                    <a:lumMod val="50000"/>
                  </a:schemeClr>
                </a:solidFill>
                <a:latin typeface="Times New Roman" pitchFamily="18" charset="0"/>
                <a:ea typeface="Candara" pitchFamily="34" charset="0"/>
                <a:cs typeface="Times New Roman" pitchFamily="18" charset="0"/>
              </a:rPr>
              <a:t>Труженик тыла</a:t>
            </a:r>
            <a:r>
              <a:rPr lang="ru-RU" b="1" dirty="0">
                <a:solidFill>
                  <a:schemeClr val="tx2">
                    <a:lumMod val="50000"/>
                  </a:schemeClr>
                </a:solidFill>
                <a:latin typeface="Candara"/>
                <a:ea typeface="Candara" pitchFamily="34" charset="0"/>
                <a:cs typeface="Times New Roman" pitchFamily="18" charset="0"/>
              </a:rPr>
              <a:t>»</a:t>
            </a:r>
            <a:r>
              <a:rPr lang="ru-RU" b="1" dirty="0">
                <a:solidFill>
                  <a:schemeClr val="tx2">
                    <a:lumMod val="50000"/>
                  </a:schemeClr>
                </a:solidFill>
                <a:latin typeface="Times New Roman" pitchFamily="18" charset="0"/>
                <a:ea typeface="Candara" pitchFamily="34" charset="0"/>
                <a:cs typeface="Times New Roman" pitchFamily="18" charset="0"/>
              </a:rPr>
              <a:t>.</a:t>
            </a:r>
            <a:endParaRPr lang="ru-RU" b="1" dirty="0">
              <a:solidFill>
                <a:schemeClr val="tx2">
                  <a:lumMod val="50000"/>
                </a:schemeClr>
              </a:solidFill>
              <a:latin typeface="Arial" pitchFamily="34" charset="0"/>
              <a:cs typeface="Arial" pitchFamily="34" charset="0"/>
            </a:endParaRPr>
          </a:p>
          <a:p>
            <a:pPr indent="228600" fontAlgn="base">
              <a:spcBef>
                <a:spcPct val="0"/>
              </a:spcBef>
              <a:spcAft>
                <a:spcPct val="0"/>
              </a:spcAft>
            </a:pPr>
            <a:r>
              <a:rPr lang="ru-RU" b="1" dirty="0" smtClean="0">
                <a:solidFill>
                  <a:schemeClr val="tx2">
                    <a:lumMod val="50000"/>
                  </a:schemeClr>
                </a:solidFill>
                <a:latin typeface="Times New Roman" pitchFamily="18" charset="0"/>
                <a:cs typeface="Times New Roman" pitchFamily="18" charset="0"/>
              </a:rPr>
              <a:t>В тылу люди работали по 11 – 12 часов без выходных, недосыпали, голодные и холодные. Людям не хватало хлеба, жилья, одежды. Вся тяжесть  труда в колхозе легла на слабые плечи женщин и хрупкие плечи детей и стариков. </a:t>
            </a:r>
            <a:endParaRPr kumimoji="0" lang="ru-RU" b="1" i="0" u="none" strike="noStrike" cap="none" normalizeH="0" baseline="0" dirty="0" smtClean="0">
              <a:ln>
                <a:noFill/>
              </a:ln>
              <a:solidFill>
                <a:schemeClr val="tx2">
                  <a:lumMod val="50000"/>
                </a:schemeClr>
              </a:solidFill>
              <a:effectLst/>
              <a:latin typeface="Arial" pitchFamily="34" charset="0"/>
              <a:cs typeface="Arial"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202332"/>
            <a:ext cx="2880320" cy="37267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27" name="Picture 3" descr="C:\Users\ПК\Desktop\Documents\Фото Колосовы\родные\sZbA--FVFw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86998"/>
            <a:ext cx="3024336" cy="37620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500430" y="428604"/>
            <a:ext cx="2095254" cy="369332"/>
          </a:xfrm>
          <a:prstGeom prst="rect">
            <a:avLst/>
          </a:prstGeom>
        </p:spPr>
        <p:txBody>
          <a:bodyPr wrap="none">
            <a:spAutoFit/>
          </a:bodyPr>
          <a:lstStyle/>
          <a:p>
            <a:r>
              <a:rPr lang="ru-RU" b="1" dirty="0">
                <a:solidFill>
                  <a:schemeClr val="tx2">
                    <a:lumMod val="50000"/>
                  </a:schemeClr>
                </a:solidFill>
                <a:latin typeface="Candara"/>
                <a:ea typeface="Candara" pitchFamily="34" charset="0"/>
                <a:cs typeface="Times New Roman" pitchFamily="18" charset="0"/>
              </a:rPr>
              <a:t>«</a:t>
            </a:r>
            <a:r>
              <a:rPr lang="ru-RU" b="1" dirty="0">
                <a:solidFill>
                  <a:schemeClr val="tx2">
                    <a:lumMod val="50000"/>
                  </a:schemeClr>
                </a:solidFill>
                <a:latin typeface="Times New Roman" pitchFamily="18" charset="0"/>
                <a:ea typeface="Candara" pitchFamily="34" charset="0"/>
                <a:cs typeface="Times New Roman" pitchFamily="18" charset="0"/>
              </a:rPr>
              <a:t>Труженик тыла</a:t>
            </a:r>
            <a:r>
              <a:rPr lang="ru-RU" b="1" dirty="0" smtClean="0">
                <a:solidFill>
                  <a:schemeClr val="tx2">
                    <a:lumMod val="50000"/>
                  </a:schemeClr>
                </a:solidFill>
                <a:latin typeface="Candara"/>
                <a:ea typeface="Candara" pitchFamily="34" charset="0"/>
                <a:cs typeface="Times New Roman" pitchFamily="18" charset="0"/>
              </a:rPr>
              <a:t>»</a:t>
            </a:r>
            <a:endParaRPr lang="ru-RU" dirty="0">
              <a:solidFill>
                <a:schemeClr val="tx2">
                  <a:lumMod val="50000"/>
                </a:schemeClr>
              </a:solidFill>
            </a:endParaRPr>
          </a:p>
        </p:txBody>
      </p:sp>
      <p:sp>
        <p:nvSpPr>
          <p:cNvPr id="5" name="Прямоугольник 4"/>
          <p:cNvSpPr/>
          <p:nvPr/>
        </p:nvSpPr>
        <p:spPr>
          <a:xfrm>
            <a:off x="237784" y="3929066"/>
            <a:ext cx="3364767" cy="338554"/>
          </a:xfrm>
          <a:prstGeom prst="rect">
            <a:avLst/>
          </a:prstGeom>
        </p:spPr>
        <p:txBody>
          <a:bodyPr wrap="square">
            <a:spAutoFit/>
          </a:bodyPr>
          <a:lstStyle/>
          <a:p>
            <a:r>
              <a:rPr lang="ru-RU" sz="1600" b="1" dirty="0">
                <a:solidFill>
                  <a:schemeClr val="tx2">
                    <a:lumMod val="50000"/>
                  </a:schemeClr>
                </a:solidFill>
                <a:latin typeface="Times New Roman" pitchFamily="18" charset="0"/>
                <a:ea typeface="Candara" pitchFamily="34" charset="0"/>
                <a:cs typeface="Times New Roman" pitchFamily="18" charset="0"/>
              </a:rPr>
              <a:t>Колосова </a:t>
            </a:r>
            <a:r>
              <a:rPr lang="ru-RU" sz="1600" b="1" dirty="0" err="1">
                <a:solidFill>
                  <a:schemeClr val="tx2">
                    <a:lumMod val="50000"/>
                  </a:schemeClr>
                </a:solidFill>
                <a:latin typeface="Times New Roman" pitchFamily="18" charset="0"/>
                <a:ea typeface="Candara" pitchFamily="34" charset="0"/>
                <a:cs typeface="Times New Roman" pitchFamily="18" charset="0"/>
              </a:rPr>
              <a:t>Текуса</a:t>
            </a:r>
            <a:r>
              <a:rPr lang="ru-RU" sz="1600" b="1" dirty="0">
                <a:solidFill>
                  <a:schemeClr val="tx2">
                    <a:lumMod val="50000"/>
                  </a:schemeClr>
                </a:solidFill>
                <a:latin typeface="Times New Roman" pitchFamily="18" charset="0"/>
                <a:ea typeface="Candara" pitchFamily="34" charset="0"/>
                <a:cs typeface="Times New Roman" pitchFamily="18" charset="0"/>
              </a:rPr>
              <a:t> </a:t>
            </a:r>
            <a:r>
              <a:rPr lang="ru-RU" sz="1600" b="1" dirty="0" smtClean="0">
                <a:solidFill>
                  <a:schemeClr val="tx2">
                    <a:lumMod val="50000"/>
                  </a:schemeClr>
                </a:solidFill>
                <a:latin typeface="Times New Roman" pitchFamily="18" charset="0"/>
                <a:ea typeface="Candara" pitchFamily="34" charset="0"/>
                <a:cs typeface="Times New Roman" pitchFamily="18" charset="0"/>
              </a:rPr>
              <a:t>Фёдоровна </a:t>
            </a:r>
            <a:r>
              <a:rPr lang="ru-RU" sz="1600" b="1" dirty="0" smtClean="0">
                <a:solidFill>
                  <a:schemeClr val="tx2">
                    <a:lumMod val="50000"/>
                  </a:schemeClr>
                </a:solidFill>
                <a:latin typeface="Times New Roman" pitchFamily="18" charset="0"/>
                <a:ea typeface="Candara" pitchFamily="34" charset="0"/>
                <a:cs typeface="Times New Roman" pitchFamily="18" charset="0"/>
              </a:rPr>
              <a:t>- тётя </a:t>
            </a:r>
            <a:endParaRPr lang="ru-RU" sz="1600" dirty="0">
              <a:solidFill>
                <a:schemeClr val="tx2">
                  <a:lumMod val="50000"/>
                </a:schemeClr>
              </a:solidFill>
            </a:endParaRPr>
          </a:p>
        </p:txBody>
      </p:sp>
      <p:sp>
        <p:nvSpPr>
          <p:cNvPr id="6" name="Прямоугольник 5"/>
          <p:cNvSpPr/>
          <p:nvPr/>
        </p:nvSpPr>
        <p:spPr>
          <a:xfrm>
            <a:off x="5429256" y="3929066"/>
            <a:ext cx="3376052" cy="338554"/>
          </a:xfrm>
          <a:prstGeom prst="rect">
            <a:avLst/>
          </a:prstGeom>
        </p:spPr>
        <p:txBody>
          <a:bodyPr wrap="none">
            <a:spAutoFit/>
          </a:bodyPr>
          <a:lstStyle/>
          <a:p>
            <a:r>
              <a:rPr lang="ru-RU" sz="1600" b="1" dirty="0">
                <a:solidFill>
                  <a:schemeClr val="tx2">
                    <a:lumMod val="50000"/>
                  </a:schemeClr>
                </a:solidFill>
                <a:latin typeface="Times New Roman" pitchFamily="18" charset="0"/>
                <a:ea typeface="Candara" pitchFamily="34" charset="0"/>
                <a:cs typeface="Times New Roman" pitchFamily="18" charset="0"/>
              </a:rPr>
              <a:t>Колосова Мария Фёдоровна </a:t>
            </a:r>
            <a:r>
              <a:rPr lang="ru-RU" sz="1600" b="1" dirty="0" smtClean="0">
                <a:solidFill>
                  <a:schemeClr val="tx2">
                    <a:lumMod val="50000"/>
                  </a:schemeClr>
                </a:solidFill>
                <a:latin typeface="Times New Roman" pitchFamily="18" charset="0"/>
                <a:ea typeface="Candara" pitchFamily="34" charset="0"/>
                <a:cs typeface="Times New Roman" pitchFamily="18" charset="0"/>
              </a:rPr>
              <a:t>-тётя.</a:t>
            </a:r>
            <a:endParaRPr lang="ru-RU" sz="1600" dirty="0">
              <a:solidFill>
                <a:schemeClr val="tx2">
                  <a:lumMod val="50000"/>
                </a:schemeClr>
              </a:solidFill>
            </a:endParaRPr>
          </a:p>
        </p:txBody>
      </p:sp>
      <p:pic>
        <p:nvPicPr>
          <p:cNvPr id="10" name="Объект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2800" y="2112546"/>
            <a:ext cx="2795384" cy="182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302698"/>
      </p:ext>
    </p:extLst>
  </p:cSld>
  <p:clrMapOvr>
    <a:masterClrMapping/>
  </p:clrMapOvr>
  <p:transition advTm="155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500" fill="hold"/>
                                        <p:tgtEl>
                                          <p:spTgt spid="1025"/>
                                        </p:tgtEl>
                                        <p:attrNameLst>
                                          <p:attrName>ppt_x</p:attrName>
                                        </p:attrNameLst>
                                      </p:cBhvr>
                                      <p:tavLst>
                                        <p:tav tm="0">
                                          <p:val>
                                            <p:strVal val="#ppt_x"/>
                                          </p:val>
                                        </p:tav>
                                        <p:tav tm="100000">
                                          <p:val>
                                            <p:strVal val="#ppt_x"/>
                                          </p:val>
                                        </p:tav>
                                      </p:tavLst>
                                    </p:anim>
                                    <p:anim calcmode="lin" valueType="num">
                                      <p:cBhvr additive="base">
                                        <p:cTn id="8" dur="500" fill="hold"/>
                                        <p:tgtEl>
                                          <p:spTgt spid="10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additive="base">
                                        <p:cTn id="12" dur="500" fill="hold"/>
                                        <p:tgtEl>
                                          <p:spTgt spid="1027"/>
                                        </p:tgtEl>
                                        <p:attrNameLst>
                                          <p:attrName>ppt_x</p:attrName>
                                        </p:attrNameLst>
                                      </p:cBhvr>
                                      <p:tavLst>
                                        <p:tav tm="0">
                                          <p:val>
                                            <p:strVal val="#ppt_x"/>
                                          </p:val>
                                        </p:tav>
                                        <p:tav tm="100000">
                                          <p:val>
                                            <p:strVal val="#ppt_x"/>
                                          </p:val>
                                        </p:tav>
                                      </p:tavLst>
                                    </p:anim>
                                    <p:anim calcmode="lin" valueType="num">
                                      <p:cBhvr additive="base">
                                        <p:cTn id="13" dur="500" fill="hold"/>
                                        <p:tgtEl>
                                          <p:spTgt spid="102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additive="base">
                                        <p:cTn id="20" dur="500" fill="hold"/>
                                        <p:tgtEl>
                                          <p:spTgt spid="1026"/>
                                        </p:tgtEl>
                                        <p:attrNameLst>
                                          <p:attrName>ppt_x</p:attrName>
                                        </p:attrNameLst>
                                      </p:cBhvr>
                                      <p:tavLst>
                                        <p:tav tm="0">
                                          <p:val>
                                            <p:strVal val="#ppt_x"/>
                                          </p:val>
                                        </p:tav>
                                        <p:tav tm="100000">
                                          <p:val>
                                            <p:strVal val="#ppt_x"/>
                                          </p:val>
                                        </p:tav>
                                      </p:tavLst>
                                    </p:anim>
                                    <p:anim calcmode="lin" valueType="num">
                                      <p:cBhvr additive="base">
                                        <p:cTn id="21" dur="500" fill="hold"/>
                                        <p:tgtEl>
                                          <p:spTgt spid="102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3"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786182" y="285728"/>
            <a:ext cx="5000660" cy="7294305"/>
          </a:xfrm>
          <a:prstGeom prst="rect">
            <a:avLst/>
          </a:prstGeom>
        </p:spPr>
        <p:txBody>
          <a:bodyPr wrap="square">
            <a:spAutoFit/>
          </a:bodyPr>
          <a:lstStyle/>
          <a:p>
            <a:r>
              <a:rPr lang="ru-RU" b="1" dirty="0" smtClean="0">
                <a:solidFill>
                  <a:schemeClr val="tx2">
                    <a:lumMod val="50000"/>
                  </a:schemeClr>
                </a:solidFill>
                <a:latin typeface="Times New Roman" pitchFamily="18" charset="0"/>
                <a:ea typeface="Candara" pitchFamily="34" charset="0"/>
                <a:cs typeface="Times New Roman" pitchFamily="18" charset="0"/>
              </a:rPr>
              <a:t>Мой отец, Колосов Николай Фёдорович </a:t>
            </a:r>
            <a:r>
              <a:rPr lang="ru-RU" b="1" dirty="0" smtClean="0">
                <a:solidFill>
                  <a:schemeClr val="tx2">
                    <a:lumMod val="50000"/>
                  </a:schemeClr>
                </a:solidFill>
                <a:latin typeface="Times New Roman" pitchFamily="18" charset="0"/>
                <a:ea typeface="Candara" pitchFamily="34" charset="0"/>
                <a:cs typeface="Times New Roman" pitchFamily="18" charset="0"/>
              </a:rPr>
              <a:t> 27.04</a:t>
            </a:r>
            <a:r>
              <a:rPr lang="ru-RU" b="1" dirty="0" smtClean="0">
                <a:solidFill>
                  <a:schemeClr val="tx2">
                    <a:lumMod val="50000"/>
                  </a:schemeClr>
                </a:solidFill>
                <a:latin typeface="Times New Roman" pitchFamily="18" charset="0"/>
                <a:ea typeface="Candara" pitchFamily="34" charset="0"/>
                <a:cs typeface="Times New Roman" pitchFamily="18" charset="0"/>
              </a:rPr>
              <a:t>. 1928 года рождения, накануне войны</a:t>
            </a:r>
          </a:p>
          <a:p>
            <a:r>
              <a:rPr lang="ru-RU" b="1" dirty="0" smtClean="0">
                <a:solidFill>
                  <a:schemeClr val="tx2">
                    <a:lumMod val="50000"/>
                  </a:schemeClr>
                </a:solidFill>
                <a:latin typeface="Times New Roman" pitchFamily="18" charset="0"/>
                <a:ea typeface="Candara" pitchFamily="34" charset="0"/>
                <a:cs typeface="Times New Roman" pitchFamily="18" charset="0"/>
              </a:rPr>
              <a:t> закончил 6 классов школы. Учиться дальше не было возможности, т.к. подростки, женщины и старики, в период войны взвалили на свои хлипкие плечи всю непосильную работу, заменив взрослых мужчин.</a:t>
            </a:r>
            <a:r>
              <a:rPr lang="ru-RU" dirty="0" smtClean="0">
                <a:solidFill>
                  <a:schemeClr val="tx2">
                    <a:lumMod val="50000"/>
                  </a:schemeClr>
                </a:solidFill>
                <a:latin typeface="Times New Roman" pitchFamily="18" charset="0"/>
                <a:cs typeface="Times New Roman" pitchFamily="18" charset="0"/>
              </a:rPr>
              <a:t> </a:t>
            </a:r>
          </a:p>
          <a:p>
            <a:r>
              <a:rPr lang="ru-RU" b="1" dirty="0">
                <a:solidFill>
                  <a:schemeClr val="tx2">
                    <a:lumMod val="50000"/>
                  </a:schemeClr>
                </a:solidFill>
                <a:latin typeface="Times New Roman" pitchFamily="18" charset="0"/>
                <a:cs typeface="Times New Roman" pitchFamily="18" charset="0"/>
              </a:rPr>
              <a:t>В 17 лет папа был направлен в школу ФЗО (</a:t>
            </a:r>
            <a:r>
              <a:rPr lang="ru-RU" b="1" dirty="0" smtClean="0">
                <a:solidFill>
                  <a:schemeClr val="tx2">
                    <a:lumMod val="50000"/>
                  </a:schemeClr>
                </a:solidFill>
                <a:latin typeface="Times New Roman" pitchFamily="18" charset="0"/>
                <a:cs typeface="Times New Roman" pitchFamily="18" charset="0"/>
              </a:rPr>
              <a:t>фабрично-заводского </a:t>
            </a:r>
            <a:r>
              <a:rPr lang="ru-RU" b="1" dirty="0">
                <a:solidFill>
                  <a:schemeClr val="tx2">
                    <a:lumMod val="50000"/>
                  </a:schemeClr>
                </a:solidFill>
                <a:latin typeface="Times New Roman" pitchFamily="18" charset="0"/>
                <a:cs typeface="Times New Roman" pitchFamily="18" charset="0"/>
              </a:rPr>
              <a:t>обучения</a:t>
            </a:r>
            <a:r>
              <a:rPr lang="ru-RU" b="1" dirty="0">
                <a:solidFill>
                  <a:schemeClr val="tx2">
                    <a:lumMod val="50000"/>
                  </a:schemeClr>
                </a:solidFill>
              </a:rPr>
              <a:t>)</a:t>
            </a:r>
            <a:r>
              <a:rPr lang="ru-RU" b="1" dirty="0">
                <a:solidFill>
                  <a:schemeClr val="tx2">
                    <a:lumMod val="50000"/>
                  </a:schemeClr>
                </a:solidFill>
                <a:latin typeface="Times New Roman" pitchFamily="18" charset="0"/>
                <a:cs typeface="Times New Roman" pitchFamily="18" charset="0"/>
              </a:rPr>
              <a:t> для получения рабочей специальности</a:t>
            </a:r>
            <a:r>
              <a:rPr lang="ru-RU" b="1" dirty="0" smtClean="0">
                <a:solidFill>
                  <a:schemeClr val="tx2">
                    <a:lumMod val="50000"/>
                  </a:schemeClr>
                </a:solidFill>
                <a:latin typeface="Times New Roman" pitchFamily="18" charset="0"/>
                <a:cs typeface="Times New Roman" pitchFamily="18" charset="0"/>
              </a:rPr>
              <a:t>.</a:t>
            </a:r>
          </a:p>
          <a:p>
            <a:r>
              <a:rPr lang="ru-RU" b="1" dirty="0">
                <a:solidFill>
                  <a:schemeClr val="tx2">
                    <a:lumMod val="50000"/>
                  </a:schemeClr>
                </a:solidFill>
                <a:latin typeface="Times New Roman" pitchFamily="18" charset="0"/>
                <a:cs typeface="Times New Roman" pitchFamily="18" charset="0"/>
              </a:rPr>
              <a:t>Получив строительную специальность  папа был направлен на восстановительные работы в г. Ленинград.  1 июня 1946 года был принят на </a:t>
            </a:r>
            <a:r>
              <a:rPr lang="ru-RU" b="1" dirty="0" smtClean="0">
                <a:solidFill>
                  <a:schemeClr val="tx2">
                    <a:lumMod val="50000"/>
                  </a:schemeClr>
                </a:solidFill>
                <a:latin typeface="Times New Roman" pitchFamily="18" charset="0"/>
                <a:cs typeface="Times New Roman" pitchFamily="18" charset="0"/>
              </a:rPr>
              <a:t>работу в  </a:t>
            </a:r>
            <a:r>
              <a:rPr lang="ru-RU" b="1" dirty="0">
                <a:solidFill>
                  <a:schemeClr val="tx2">
                    <a:lumMod val="50000"/>
                  </a:schemeClr>
                </a:solidFill>
                <a:latin typeface="Times New Roman" pitchFamily="18" charset="0"/>
                <a:cs typeface="Times New Roman" pitchFamily="18" charset="0"/>
              </a:rPr>
              <a:t>«Трест </a:t>
            </a:r>
            <a:r>
              <a:rPr lang="ru-RU" b="1" dirty="0" err="1" smtClean="0">
                <a:solidFill>
                  <a:schemeClr val="tx2">
                    <a:lumMod val="50000"/>
                  </a:schemeClr>
                </a:solidFill>
                <a:latin typeface="Times New Roman" pitchFamily="18" charset="0"/>
                <a:cs typeface="Times New Roman" pitchFamily="18" charset="0"/>
              </a:rPr>
              <a:t>Ленжилстрой</a:t>
            </a:r>
            <a:r>
              <a:rPr lang="ru-RU" b="1" dirty="0" smtClean="0">
                <a:solidFill>
                  <a:schemeClr val="tx2">
                    <a:lumMod val="50000"/>
                  </a:schemeClr>
                </a:solidFill>
                <a:latin typeface="Times New Roman" pitchFamily="18" charset="0"/>
                <a:cs typeface="Times New Roman" pitchFamily="18" charset="0"/>
              </a:rPr>
              <a:t>» </a:t>
            </a:r>
            <a:r>
              <a:rPr lang="ru-RU" b="1" dirty="0" smtClean="0">
                <a:solidFill>
                  <a:schemeClr val="tx2">
                    <a:lumMod val="50000"/>
                  </a:schemeClr>
                </a:solidFill>
                <a:latin typeface="Times New Roman" pitchFamily="18" charset="0"/>
                <a:cs typeface="Times New Roman" pitchFamily="18" charset="0"/>
              </a:rPr>
              <a:t>рабочим столяром». </a:t>
            </a:r>
            <a:r>
              <a:rPr lang="ru-RU" b="1" dirty="0">
                <a:solidFill>
                  <a:schemeClr val="tx2">
                    <a:lumMod val="50000"/>
                  </a:schemeClr>
                </a:solidFill>
                <a:latin typeface="Times New Roman" pitchFamily="18" charset="0"/>
                <a:cs typeface="Times New Roman" pitchFamily="18" charset="0"/>
              </a:rPr>
              <a:t>Очень трудным в жизни народа был послевоенный восстановительный период, а Ленинград еще не оправился от блокады. </a:t>
            </a:r>
          </a:p>
          <a:p>
            <a:r>
              <a:rPr lang="ru-RU" b="1" dirty="0">
                <a:solidFill>
                  <a:schemeClr val="tx2">
                    <a:lumMod val="50000"/>
                  </a:schemeClr>
                </a:solidFill>
                <a:latin typeface="Times New Roman" pitchFamily="18" charset="0"/>
                <a:cs typeface="Times New Roman" pitchFamily="18" charset="0"/>
              </a:rPr>
              <a:t>Не было </a:t>
            </a:r>
            <a:r>
              <a:rPr lang="ru-RU" b="1" dirty="0" smtClean="0">
                <a:solidFill>
                  <a:schemeClr val="tx2">
                    <a:lumMod val="50000"/>
                  </a:schemeClr>
                </a:solidFill>
                <a:latin typeface="Times New Roman" pitchFamily="18" charset="0"/>
                <a:cs typeface="Times New Roman" pitchFamily="18" charset="0"/>
              </a:rPr>
              <a:t>ни </a:t>
            </a:r>
            <a:r>
              <a:rPr lang="ru-RU" b="1" dirty="0">
                <a:solidFill>
                  <a:schemeClr val="tx2">
                    <a:lumMod val="50000"/>
                  </a:schemeClr>
                </a:solidFill>
                <a:latin typeface="Times New Roman" pitchFamily="18" charset="0"/>
                <a:cs typeface="Times New Roman" pitchFamily="18" charset="0"/>
              </a:rPr>
              <a:t>одежды, </a:t>
            </a:r>
            <a:r>
              <a:rPr lang="ru-RU" b="1" dirty="0" smtClean="0">
                <a:solidFill>
                  <a:schemeClr val="tx2">
                    <a:lumMod val="50000"/>
                  </a:schemeClr>
                </a:solidFill>
                <a:latin typeface="Times New Roman" pitchFamily="18" charset="0"/>
                <a:cs typeface="Times New Roman" pitchFamily="18" charset="0"/>
              </a:rPr>
              <a:t>ни </a:t>
            </a:r>
            <a:r>
              <a:rPr lang="ru-RU" b="1" dirty="0">
                <a:solidFill>
                  <a:schemeClr val="tx2">
                    <a:lumMod val="50000"/>
                  </a:schemeClr>
                </a:solidFill>
                <a:latin typeface="Times New Roman" pitchFamily="18" charset="0"/>
                <a:cs typeface="Times New Roman" pitchFamily="18" charset="0"/>
              </a:rPr>
              <a:t>продуктов питания.</a:t>
            </a:r>
          </a:p>
          <a:p>
            <a:r>
              <a:rPr lang="ru-RU" b="1" dirty="0">
                <a:solidFill>
                  <a:schemeClr val="tx2">
                    <a:lumMod val="50000"/>
                  </a:schemeClr>
                </a:solidFill>
                <a:latin typeface="Times New Roman" pitchFamily="18" charset="0"/>
                <a:cs typeface="Times New Roman" pitchFamily="18" charset="0"/>
              </a:rPr>
              <a:t>С  апреля 1950 по ноябрь 1953 года служил в </a:t>
            </a:r>
            <a:r>
              <a:rPr lang="ru-RU" b="1" dirty="0" smtClean="0">
                <a:solidFill>
                  <a:schemeClr val="tx2">
                    <a:lumMod val="50000"/>
                  </a:schemeClr>
                </a:solidFill>
                <a:latin typeface="Times New Roman" pitchFamily="18" charset="0"/>
                <a:cs typeface="Times New Roman" pitchFamily="18" charset="0"/>
              </a:rPr>
              <a:t>Красной Армии </a:t>
            </a:r>
            <a:r>
              <a:rPr lang="ru-RU" b="1" dirty="0">
                <a:solidFill>
                  <a:schemeClr val="tx2">
                    <a:lumMod val="50000"/>
                  </a:schemeClr>
                </a:solidFill>
                <a:latin typeface="Times New Roman" pitchFamily="18" charset="0"/>
                <a:cs typeface="Times New Roman" pitchFamily="18" charset="0"/>
              </a:rPr>
              <a:t>в г. Ленинграде.</a:t>
            </a:r>
          </a:p>
          <a:p>
            <a:endParaRPr lang="ru-RU" dirty="0" smtClean="0">
              <a:latin typeface="Times New Roman" pitchFamily="18" charset="0"/>
              <a:cs typeface="Times New Roman" pitchFamily="18" charset="0"/>
            </a:endParaRPr>
          </a:p>
          <a:p>
            <a:r>
              <a:rPr lang="ru-RU" b="1" dirty="0" smtClean="0"/>
              <a:t> </a:t>
            </a:r>
            <a:endParaRPr lang="ru-RU" sz="1600" b="1" dirty="0" smtClean="0"/>
          </a:p>
          <a:p>
            <a:pPr lvl="0" indent="228600" fontAlgn="base">
              <a:spcBef>
                <a:spcPct val="0"/>
              </a:spcBef>
              <a:spcAft>
                <a:spcPct val="0"/>
              </a:spcAft>
            </a:pPr>
            <a:r>
              <a:rPr lang="ru-RU" b="1" dirty="0" smtClean="0">
                <a:latin typeface="Times New Roman" pitchFamily="18" charset="0"/>
                <a:ea typeface="Candara" pitchFamily="34" charset="0"/>
                <a:cs typeface="Times New Roman" pitchFamily="18" charset="0"/>
              </a:rPr>
              <a:t> </a:t>
            </a:r>
          </a:p>
          <a:p>
            <a:endParaRPr lang="ru-RU" dirty="0"/>
          </a:p>
        </p:txBody>
      </p:sp>
      <p:pic>
        <p:nvPicPr>
          <p:cNvPr id="3074" name="Picture 2" descr="C:\Users\ПК\Desktop\Documents\Фото Колосовы\награды папа\SAM_89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472" y="500042"/>
            <a:ext cx="2918698" cy="35283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Объект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3" y="4293096"/>
            <a:ext cx="3678679" cy="242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31519" y="4045460"/>
            <a:ext cx="3516540" cy="338554"/>
          </a:xfrm>
          <a:prstGeom prst="rect">
            <a:avLst/>
          </a:prstGeom>
        </p:spPr>
        <p:txBody>
          <a:bodyPr wrap="none">
            <a:spAutoFit/>
          </a:bodyPr>
          <a:lstStyle/>
          <a:p>
            <a:r>
              <a:rPr lang="ru-RU" sz="1600" b="1" dirty="0">
                <a:solidFill>
                  <a:schemeClr val="tx2">
                    <a:lumMod val="50000"/>
                  </a:schemeClr>
                </a:solidFill>
                <a:latin typeface="Times New Roman" pitchFamily="18" charset="0"/>
                <a:ea typeface="Candara" pitchFamily="34" charset="0"/>
                <a:cs typeface="Times New Roman" pitchFamily="18" charset="0"/>
              </a:rPr>
              <a:t>Колосов Николай </a:t>
            </a:r>
            <a:r>
              <a:rPr lang="ru-RU" sz="1600" b="1" dirty="0" smtClean="0">
                <a:solidFill>
                  <a:schemeClr val="tx2">
                    <a:lumMod val="50000"/>
                  </a:schemeClr>
                </a:solidFill>
                <a:latin typeface="Times New Roman" pitchFamily="18" charset="0"/>
                <a:ea typeface="Candara" pitchFamily="34" charset="0"/>
                <a:cs typeface="Times New Roman" pitchFamily="18" charset="0"/>
              </a:rPr>
              <a:t>Фёдорович-папа</a:t>
            </a:r>
            <a:r>
              <a:rPr lang="ru-RU" sz="1600" b="1" dirty="0" smtClean="0">
                <a:latin typeface="Times New Roman" pitchFamily="18" charset="0"/>
                <a:ea typeface="Candara" pitchFamily="34" charset="0"/>
                <a:cs typeface="Times New Roman" pitchFamily="18" charset="0"/>
              </a:rPr>
              <a:t>. </a:t>
            </a:r>
            <a:endParaRPr lang="ru-RU" sz="1600" dirty="0"/>
          </a:p>
        </p:txBody>
      </p:sp>
    </p:spTree>
  </p:cSld>
  <p:clrMapOvr>
    <a:masterClrMapping/>
  </p:clrMapOvr>
  <p:transition advTm="177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286248" y="428604"/>
            <a:ext cx="4643470" cy="5632311"/>
          </a:xfrm>
          <a:prstGeom prst="rect">
            <a:avLst/>
          </a:prstGeom>
        </p:spPr>
        <p:txBody>
          <a:bodyPr wrap="square">
            <a:spAutoFit/>
          </a:bodyPr>
          <a:lstStyle/>
          <a:p>
            <a:pPr lvl="0" indent="228600" eaLnBrk="0" fontAlgn="base" hangingPunct="0">
              <a:spcBef>
                <a:spcPct val="0"/>
              </a:spcBef>
              <a:spcAft>
                <a:spcPct val="0"/>
              </a:spcAft>
            </a:pPr>
            <a:r>
              <a:rPr lang="ru-RU" b="1" dirty="0" smtClean="0">
                <a:solidFill>
                  <a:schemeClr val="tx2">
                    <a:lumMod val="50000"/>
                  </a:schemeClr>
                </a:solidFill>
                <a:latin typeface="Times New Roman" pitchFamily="18" charset="0"/>
                <a:cs typeface="Times New Roman" pitchFamily="18" charset="0"/>
              </a:rPr>
              <a:t>Отслужив в Армии  стал работать в колхозе </a:t>
            </a:r>
            <a:r>
              <a:rPr lang="ru-RU" b="1" dirty="0" smtClean="0">
                <a:solidFill>
                  <a:schemeClr val="tx2">
                    <a:lumMod val="50000"/>
                  </a:schemeClr>
                </a:solidFill>
                <a:latin typeface="Times New Roman" pitchFamily="18" charset="0"/>
                <a:cs typeface="Times New Roman" pitchFamily="18" charset="0"/>
              </a:rPr>
              <a:t>«Маяк Ленина». </a:t>
            </a:r>
            <a:r>
              <a:rPr lang="ru-RU" b="1" dirty="0" smtClean="0">
                <a:solidFill>
                  <a:schemeClr val="tx2">
                    <a:lumMod val="50000"/>
                  </a:schemeClr>
                </a:solidFill>
                <a:latin typeface="Times New Roman" pitchFamily="18" charset="0"/>
                <a:cs typeface="Times New Roman" pitchFamily="18" charset="0"/>
              </a:rPr>
              <a:t>Завёл семью. Большую часть своей трудовой деятельности отработал трактористом, много лет работал бригадиром, слесарем на ферме, в строительстве и пр. Общий стаж работы  50 лет.</a:t>
            </a:r>
            <a:r>
              <a:rPr lang="ru-RU" b="1" dirty="0" smtClean="0">
                <a:solidFill>
                  <a:schemeClr val="tx2">
                    <a:lumMod val="50000"/>
                  </a:schemeClr>
                </a:solidFill>
                <a:latin typeface="Times New Roman" pitchFamily="18" charset="0"/>
                <a:ea typeface="Candara" pitchFamily="34" charset="0"/>
                <a:cs typeface="Times New Roman" pitchFamily="18" charset="0"/>
              </a:rPr>
              <a:t> </a:t>
            </a:r>
          </a:p>
          <a:p>
            <a:pPr lvl="0" indent="228600" eaLnBrk="0" fontAlgn="base" hangingPunct="0">
              <a:spcBef>
                <a:spcPct val="0"/>
              </a:spcBef>
              <a:spcAft>
                <a:spcPct val="0"/>
              </a:spcAft>
            </a:pPr>
            <a:r>
              <a:rPr lang="ru-RU" b="1" dirty="0" smtClean="0">
                <a:solidFill>
                  <a:schemeClr val="tx2">
                    <a:lumMod val="50000"/>
                  </a:schemeClr>
                </a:solidFill>
                <a:latin typeface="Times New Roman" pitchFamily="18" charset="0"/>
                <a:ea typeface="Candara" pitchFamily="34" charset="0"/>
                <a:cs typeface="Times New Roman" pitchFamily="18" charset="0"/>
              </a:rPr>
              <a:t>Награжден медалями:</a:t>
            </a:r>
          </a:p>
          <a:p>
            <a:pPr lvl="0" indent="228600" eaLnBrk="0" fontAlgn="base" hangingPunct="0">
              <a:spcBef>
                <a:spcPct val="0"/>
              </a:spcBef>
              <a:spcAft>
                <a:spcPct val="0"/>
              </a:spcAft>
            </a:pPr>
            <a:r>
              <a:rPr lang="ru-RU" b="1" dirty="0" smtClean="0">
                <a:solidFill>
                  <a:schemeClr val="tx2">
                    <a:lumMod val="50000"/>
                  </a:schemeClr>
                </a:solidFill>
                <a:latin typeface="Times New Roman" pitchFamily="18" charset="0"/>
                <a:ea typeface="Candara" pitchFamily="34" charset="0"/>
                <a:cs typeface="Times New Roman" pitchFamily="18" charset="0"/>
              </a:rPr>
              <a:t> «За доблестный труд в период </a:t>
            </a:r>
            <a:r>
              <a:rPr lang="ru-RU" b="1" dirty="0" smtClean="0">
                <a:solidFill>
                  <a:schemeClr val="tx2">
                    <a:lumMod val="50000"/>
                  </a:schemeClr>
                </a:solidFill>
                <a:latin typeface="Times New Roman" pitchFamily="18" charset="0"/>
                <a:ea typeface="Candara" pitchFamily="34" charset="0"/>
                <a:cs typeface="Times New Roman" pitchFamily="18" charset="0"/>
              </a:rPr>
              <a:t>Великой Отечественной </a:t>
            </a:r>
            <a:r>
              <a:rPr lang="ru-RU" b="1" dirty="0" smtClean="0">
                <a:solidFill>
                  <a:schemeClr val="tx2">
                    <a:lumMod val="50000"/>
                  </a:schemeClr>
                </a:solidFill>
                <a:latin typeface="Times New Roman" pitchFamily="18" charset="0"/>
                <a:ea typeface="Candara" pitchFamily="34" charset="0"/>
                <a:cs typeface="Times New Roman" pitchFamily="18" charset="0"/>
              </a:rPr>
              <a:t>войне </a:t>
            </a:r>
            <a:r>
              <a:rPr lang="ru-RU" b="1" dirty="0" smtClean="0">
                <a:solidFill>
                  <a:schemeClr val="tx2">
                    <a:lumMod val="50000"/>
                  </a:schemeClr>
                </a:solidFill>
                <a:latin typeface="Times New Roman" pitchFamily="18" charset="0"/>
                <a:ea typeface="Candara" pitchFamily="34" charset="0"/>
                <a:cs typeface="Times New Roman" pitchFamily="18" charset="0"/>
              </a:rPr>
              <a:t>1941-1945 </a:t>
            </a:r>
            <a:r>
              <a:rPr lang="ru-RU" b="1" dirty="0" err="1" smtClean="0">
                <a:solidFill>
                  <a:schemeClr val="tx2">
                    <a:lumMod val="50000"/>
                  </a:schemeClr>
                </a:solidFill>
                <a:latin typeface="Times New Roman" pitchFamily="18" charset="0"/>
                <a:ea typeface="Candara" pitchFamily="34" charset="0"/>
                <a:cs typeface="Times New Roman" pitchFamily="18" charset="0"/>
              </a:rPr>
              <a:t>гг</a:t>
            </a:r>
            <a:r>
              <a:rPr lang="ru-RU" b="1" dirty="0" smtClean="0">
                <a:solidFill>
                  <a:schemeClr val="tx2">
                    <a:lumMod val="50000"/>
                  </a:schemeClr>
                </a:solidFill>
                <a:latin typeface="Times New Roman" pitchFamily="18" charset="0"/>
                <a:ea typeface="Candara" pitchFamily="34" charset="0"/>
                <a:cs typeface="Times New Roman" pitchFamily="18" charset="0"/>
              </a:rPr>
              <a:t>».  Юбилейными медалями «50,60,65 лет Победы в Великой Отечественной войне 1941-1945 г».</a:t>
            </a:r>
          </a:p>
          <a:p>
            <a:pPr lvl="0" indent="228600" eaLnBrk="0" fontAlgn="base" hangingPunct="0">
              <a:spcBef>
                <a:spcPct val="0"/>
              </a:spcBef>
              <a:spcAft>
                <a:spcPct val="0"/>
              </a:spcAft>
            </a:pPr>
            <a:r>
              <a:rPr lang="ru-RU" b="1" dirty="0" smtClean="0">
                <a:solidFill>
                  <a:schemeClr val="tx2">
                    <a:lumMod val="50000"/>
                  </a:schemeClr>
                </a:solidFill>
                <a:latin typeface="Times New Roman" pitchFamily="18" charset="0"/>
                <a:ea typeface="Candara" pitchFamily="34" charset="0"/>
                <a:cs typeface="Times New Roman" pitchFamily="18" charset="0"/>
              </a:rPr>
              <a:t>Присвоено звание «Труженик тыла». </a:t>
            </a:r>
            <a:endParaRPr lang="ru-RU" b="1" dirty="0" smtClean="0">
              <a:solidFill>
                <a:schemeClr val="tx2">
                  <a:lumMod val="50000"/>
                </a:schemeClr>
              </a:solidFill>
              <a:latin typeface="Times New Roman" pitchFamily="18" charset="0"/>
              <a:cs typeface="Times New Roman" pitchFamily="18" charset="0"/>
            </a:endParaRPr>
          </a:p>
          <a:p>
            <a:r>
              <a:rPr lang="ru-RU" b="1" dirty="0" smtClean="0">
                <a:solidFill>
                  <a:schemeClr val="tx2">
                    <a:lumMod val="50000"/>
                  </a:schemeClr>
                </a:solidFill>
                <a:latin typeface="Times New Roman" pitchFamily="18" charset="0"/>
                <a:cs typeface="Times New Roman" pitchFamily="18" charset="0"/>
              </a:rPr>
              <a:t> Постановлением общего собрания членов колхоза «Маяк Ленина» </a:t>
            </a:r>
            <a:r>
              <a:rPr lang="ru-RU" b="1" dirty="0" err="1" smtClean="0">
                <a:solidFill>
                  <a:schemeClr val="tx2">
                    <a:lumMod val="50000"/>
                  </a:schemeClr>
                </a:solidFill>
                <a:latin typeface="Times New Roman" pitchFamily="18" charset="0"/>
                <a:cs typeface="Times New Roman" pitchFamily="18" charset="0"/>
              </a:rPr>
              <a:t>Кичм</a:t>
            </a:r>
            <a:r>
              <a:rPr lang="ru-RU" b="1" dirty="0" smtClean="0">
                <a:solidFill>
                  <a:schemeClr val="tx2">
                    <a:lumMod val="50000"/>
                  </a:schemeClr>
                </a:solidFill>
                <a:latin typeface="Times New Roman" pitchFamily="18" charset="0"/>
                <a:cs typeface="Times New Roman" pitchFamily="18" charset="0"/>
              </a:rPr>
              <a:t>-Городецкого </a:t>
            </a:r>
            <a:r>
              <a:rPr lang="ru-RU" b="1" dirty="0" smtClean="0">
                <a:solidFill>
                  <a:schemeClr val="tx2">
                    <a:lumMod val="50000"/>
                  </a:schemeClr>
                </a:solidFill>
                <a:latin typeface="Times New Roman" pitchFamily="18" charset="0"/>
                <a:cs typeface="Times New Roman" pitchFamily="18" charset="0"/>
              </a:rPr>
              <a:t>района от 22.09.1972 г.  было присвоено звание «Почетный колхозник».</a:t>
            </a:r>
          </a:p>
          <a:p>
            <a:pPr lvl="0" indent="228600" eaLnBrk="0" fontAlgn="base" hangingPunct="0">
              <a:spcBef>
                <a:spcPct val="0"/>
              </a:spcBef>
              <a:spcAft>
                <a:spcPct val="0"/>
              </a:spcAft>
            </a:pPr>
            <a:endParaRPr lang="ru-RU" b="1" dirty="0" smtClean="0">
              <a:latin typeface="Times New Roman" pitchFamily="18" charset="0"/>
              <a:cs typeface="Times New Roman" pitchFamily="18" charset="0"/>
            </a:endParaRPr>
          </a:p>
          <a:p>
            <a:r>
              <a:rPr lang="ru-RU" b="1" dirty="0" smtClean="0">
                <a:latin typeface="Times New Roman" pitchFamily="18" charset="0"/>
                <a:cs typeface="Times New Roman" pitchFamily="18" charset="0"/>
              </a:rPr>
              <a:t> </a:t>
            </a:r>
            <a:endParaRPr lang="ru-RU" dirty="0"/>
          </a:p>
        </p:txBody>
      </p:sp>
      <p:pic>
        <p:nvPicPr>
          <p:cNvPr id="4" name="Picture 2" descr="C:\Users\ПК\Desktop\Documents\Фото Колосовы\родные\CeEX0aQQx5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4950"/>
            <a:ext cx="3986210" cy="30511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Объект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3" y="3717032"/>
            <a:ext cx="4106736" cy="300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53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720" y="4214818"/>
            <a:ext cx="8501122" cy="1477328"/>
          </a:xfrm>
          <a:prstGeom prst="rect">
            <a:avLst/>
          </a:prstGeom>
        </p:spPr>
        <p:txBody>
          <a:bodyPr wrap="square">
            <a:spAutoFit/>
          </a:bodyPr>
          <a:lstStyle/>
          <a:p>
            <a:r>
              <a:rPr lang="ru-RU" b="1" dirty="0">
                <a:solidFill>
                  <a:schemeClr val="tx2">
                    <a:lumMod val="50000"/>
                  </a:schemeClr>
                </a:solidFill>
                <a:latin typeface="Times New Roman" pitchFamily="18" charset="0"/>
                <a:cs typeface="Times New Roman" pitchFamily="18" charset="0"/>
              </a:rPr>
              <a:t>В семье бабушки </a:t>
            </a:r>
            <a:r>
              <a:rPr lang="ru-RU" b="1" dirty="0" smtClean="0">
                <a:solidFill>
                  <a:schemeClr val="tx2">
                    <a:lumMod val="50000"/>
                  </a:schemeClr>
                </a:solidFill>
                <a:latin typeface="Times New Roman" pitchFamily="18" charset="0"/>
                <a:cs typeface="Times New Roman" pitchFamily="18" charset="0"/>
              </a:rPr>
              <a:t>и дедушки </a:t>
            </a:r>
            <a:r>
              <a:rPr lang="ru-RU" b="1" dirty="0" err="1" smtClean="0">
                <a:solidFill>
                  <a:schemeClr val="tx2">
                    <a:lumMod val="50000"/>
                  </a:schemeClr>
                </a:solidFill>
                <a:latin typeface="Times New Roman" pitchFamily="18" charset="0"/>
                <a:cs typeface="Times New Roman" pitchFamily="18" charset="0"/>
              </a:rPr>
              <a:t>Голыгиной</a:t>
            </a:r>
            <a:r>
              <a:rPr lang="ru-RU" b="1" dirty="0" smtClean="0">
                <a:solidFill>
                  <a:schemeClr val="tx2">
                    <a:lumMod val="50000"/>
                  </a:schemeClr>
                </a:solidFill>
                <a:latin typeface="Times New Roman" pitchFamily="18" charset="0"/>
                <a:cs typeface="Times New Roman" pitchFamily="18" charset="0"/>
              </a:rPr>
              <a:t> </a:t>
            </a:r>
            <a:r>
              <a:rPr lang="ru-RU" b="1" dirty="0">
                <a:solidFill>
                  <a:schemeClr val="tx2">
                    <a:lumMod val="50000"/>
                  </a:schemeClr>
                </a:solidFill>
                <a:latin typeface="Times New Roman" pitchFamily="18" charset="0"/>
                <a:cs typeface="Times New Roman" pitchFamily="18" charset="0"/>
              </a:rPr>
              <a:t>Агнии Михайловны </a:t>
            </a:r>
            <a:r>
              <a:rPr lang="ru-RU" b="1" dirty="0" smtClean="0">
                <a:solidFill>
                  <a:schemeClr val="tx2">
                    <a:lumMod val="50000"/>
                  </a:schemeClr>
                </a:solidFill>
                <a:latin typeface="Times New Roman" pitchFamily="18" charset="0"/>
                <a:cs typeface="Times New Roman" pitchFamily="18" charset="0"/>
              </a:rPr>
              <a:t>1900 </a:t>
            </a:r>
            <a:r>
              <a:rPr lang="ru-RU" b="1" dirty="0">
                <a:solidFill>
                  <a:schemeClr val="tx2">
                    <a:lumMod val="50000"/>
                  </a:schemeClr>
                </a:solidFill>
                <a:latin typeface="Times New Roman" pitchFamily="18" charset="0"/>
                <a:cs typeface="Times New Roman" pitchFamily="18" charset="0"/>
              </a:rPr>
              <a:t>года рождения и </a:t>
            </a:r>
            <a:r>
              <a:rPr lang="ru-RU" b="1" dirty="0" err="1" smtClean="0">
                <a:solidFill>
                  <a:schemeClr val="tx2">
                    <a:lumMod val="50000"/>
                  </a:schemeClr>
                </a:solidFill>
                <a:latin typeface="Times New Roman" pitchFamily="18" charset="0"/>
                <a:cs typeface="Times New Roman" pitchFamily="18" charset="0"/>
              </a:rPr>
              <a:t>Голыгина</a:t>
            </a:r>
            <a:r>
              <a:rPr lang="ru-RU" b="1" dirty="0" smtClean="0">
                <a:solidFill>
                  <a:schemeClr val="tx2">
                    <a:lumMod val="50000"/>
                  </a:schemeClr>
                </a:solidFill>
                <a:latin typeface="Times New Roman" pitchFamily="18" charset="0"/>
                <a:cs typeface="Times New Roman" pitchFamily="18" charset="0"/>
              </a:rPr>
              <a:t> </a:t>
            </a:r>
            <a:r>
              <a:rPr lang="ru-RU" b="1" dirty="0">
                <a:solidFill>
                  <a:schemeClr val="tx2">
                    <a:lumMod val="50000"/>
                  </a:schemeClr>
                </a:solidFill>
                <a:latin typeface="Times New Roman" pitchFamily="18" charset="0"/>
                <a:cs typeface="Times New Roman" pitchFamily="18" charset="0"/>
              </a:rPr>
              <a:t>Игнатия </a:t>
            </a:r>
            <a:r>
              <a:rPr lang="ru-RU" b="1" dirty="0" smtClean="0">
                <a:solidFill>
                  <a:schemeClr val="tx2">
                    <a:lumMod val="50000"/>
                  </a:schemeClr>
                </a:solidFill>
                <a:latin typeface="Times New Roman" pitchFamily="18" charset="0"/>
                <a:cs typeface="Times New Roman" pitchFamily="18" charset="0"/>
              </a:rPr>
              <a:t>Ивановича по линии моей мамы , проживавших в деревне </a:t>
            </a:r>
            <a:r>
              <a:rPr lang="ru-RU" b="1" dirty="0" err="1" smtClean="0">
                <a:solidFill>
                  <a:schemeClr val="tx2">
                    <a:lumMod val="50000"/>
                  </a:schemeClr>
                </a:solidFill>
                <a:latin typeface="Times New Roman" pitchFamily="18" charset="0"/>
                <a:cs typeface="Times New Roman" pitchFamily="18" charset="0"/>
              </a:rPr>
              <a:t>Сычиха</a:t>
            </a:r>
            <a:r>
              <a:rPr lang="ru-RU" b="1" dirty="0" smtClean="0">
                <a:solidFill>
                  <a:schemeClr val="tx2">
                    <a:lumMod val="50000"/>
                  </a:schemeClr>
                </a:solidFill>
                <a:latin typeface="Times New Roman" pitchFamily="18" charset="0"/>
                <a:cs typeface="Times New Roman" pitchFamily="18" charset="0"/>
              </a:rPr>
              <a:t>  </a:t>
            </a:r>
            <a:r>
              <a:rPr lang="ru-RU" b="1" dirty="0" err="1" smtClean="0">
                <a:solidFill>
                  <a:schemeClr val="tx2">
                    <a:lumMod val="50000"/>
                  </a:schemeClr>
                </a:solidFill>
                <a:latin typeface="Times New Roman" pitchFamily="18" charset="0"/>
                <a:cs typeface="Times New Roman" pitchFamily="18" charset="0"/>
              </a:rPr>
              <a:t>Кичм</a:t>
            </a:r>
            <a:r>
              <a:rPr lang="ru-RU" b="1" dirty="0" smtClean="0">
                <a:solidFill>
                  <a:schemeClr val="tx2">
                    <a:lumMod val="50000"/>
                  </a:schemeClr>
                </a:solidFill>
                <a:latin typeface="Times New Roman" pitchFamily="18" charset="0"/>
                <a:cs typeface="Times New Roman" pitchFamily="18" charset="0"/>
              </a:rPr>
              <a:t>-Городецкого </a:t>
            </a:r>
            <a:r>
              <a:rPr lang="ru-RU" b="1" dirty="0" smtClean="0">
                <a:solidFill>
                  <a:schemeClr val="tx2">
                    <a:lumMod val="50000"/>
                  </a:schemeClr>
                </a:solidFill>
                <a:latin typeface="Times New Roman" pitchFamily="18" charset="0"/>
                <a:cs typeface="Times New Roman" pitchFamily="18" charset="0"/>
              </a:rPr>
              <a:t>района Вологодской области,  </a:t>
            </a:r>
            <a:r>
              <a:rPr lang="ru-RU" b="1" dirty="0">
                <a:solidFill>
                  <a:schemeClr val="tx2">
                    <a:lumMod val="50000"/>
                  </a:schemeClr>
                </a:solidFill>
                <a:latin typeface="Times New Roman" pitchFamily="18" charset="0"/>
                <a:cs typeface="Times New Roman" pitchFamily="18" charset="0"/>
              </a:rPr>
              <a:t>было 4 детей. Два </a:t>
            </a:r>
            <a:r>
              <a:rPr lang="ru-RU" b="1" dirty="0" smtClean="0">
                <a:solidFill>
                  <a:schemeClr val="tx2">
                    <a:lumMod val="50000"/>
                  </a:schemeClr>
                </a:solidFill>
                <a:latin typeface="Times New Roman" pitchFamily="18" charset="0"/>
                <a:cs typeface="Times New Roman" pitchFamily="18" charset="0"/>
              </a:rPr>
              <a:t>сына </a:t>
            </a:r>
            <a:r>
              <a:rPr lang="ru-RU" b="1" dirty="0" smtClean="0">
                <a:solidFill>
                  <a:schemeClr val="tx2">
                    <a:lumMod val="50000"/>
                  </a:schemeClr>
                </a:solidFill>
                <a:latin typeface="Times New Roman" pitchFamily="18" charset="0"/>
                <a:cs typeface="Times New Roman" pitchFamily="18" charset="0"/>
              </a:rPr>
              <a:t>Иннокентий 1928 </a:t>
            </a:r>
            <a:r>
              <a:rPr lang="ru-RU" b="1" dirty="0" smtClean="0">
                <a:solidFill>
                  <a:schemeClr val="tx2">
                    <a:lumMod val="50000"/>
                  </a:schemeClr>
                </a:solidFill>
                <a:latin typeface="Times New Roman" pitchFamily="18" charset="0"/>
                <a:cs typeface="Times New Roman" pitchFamily="18" charset="0"/>
              </a:rPr>
              <a:t>г.р. и  </a:t>
            </a:r>
            <a:r>
              <a:rPr lang="ru-RU" b="1" dirty="0" smtClean="0">
                <a:solidFill>
                  <a:schemeClr val="tx2">
                    <a:lumMod val="50000"/>
                  </a:schemeClr>
                </a:solidFill>
                <a:latin typeface="Times New Roman" pitchFamily="18" charset="0"/>
                <a:cs typeface="Times New Roman" pitchFamily="18" charset="0"/>
              </a:rPr>
              <a:t>Иван 1932 </a:t>
            </a:r>
            <a:r>
              <a:rPr lang="ru-RU" b="1" dirty="0" smtClean="0">
                <a:solidFill>
                  <a:schemeClr val="tx2">
                    <a:lumMod val="50000"/>
                  </a:schemeClr>
                </a:solidFill>
                <a:latin typeface="Times New Roman" pitchFamily="18" charset="0"/>
                <a:cs typeface="Times New Roman" pitchFamily="18" charset="0"/>
              </a:rPr>
              <a:t>г.р. </a:t>
            </a:r>
            <a:r>
              <a:rPr lang="ru-RU" b="1" dirty="0">
                <a:solidFill>
                  <a:schemeClr val="tx2">
                    <a:lumMod val="50000"/>
                  </a:schemeClr>
                </a:solidFill>
                <a:latin typeface="Times New Roman" pitchFamily="18" charset="0"/>
                <a:cs typeface="Times New Roman" pitchFamily="18" charset="0"/>
              </a:rPr>
              <a:t>«</a:t>
            </a:r>
            <a:r>
              <a:rPr lang="ru-RU" b="1" dirty="0" smtClean="0">
                <a:solidFill>
                  <a:schemeClr val="tx2">
                    <a:lumMod val="50000"/>
                  </a:schemeClr>
                </a:solidFill>
                <a:latin typeface="Times New Roman" pitchFamily="18" charset="0"/>
                <a:cs typeface="Times New Roman" pitchFamily="18" charset="0"/>
              </a:rPr>
              <a:t>Труженики </a:t>
            </a:r>
            <a:r>
              <a:rPr lang="ru-RU" b="1" dirty="0">
                <a:solidFill>
                  <a:schemeClr val="tx2">
                    <a:lumMod val="50000"/>
                  </a:schemeClr>
                </a:solidFill>
                <a:latin typeface="Times New Roman" pitchFamily="18" charset="0"/>
                <a:cs typeface="Times New Roman" pitchFamily="18" charset="0"/>
              </a:rPr>
              <a:t>тыла», </a:t>
            </a:r>
            <a:endParaRPr lang="ru-RU" b="1" dirty="0" smtClean="0">
              <a:solidFill>
                <a:schemeClr val="tx2">
                  <a:lumMod val="50000"/>
                </a:schemeClr>
              </a:solidFill>
              <a:latin typeface="Times New Roman" pitchFamily="18" charset="0"/>
              <a:cs typeface="Times New Roman" pitchFamily="18" charset="0"/>
            </a:endParaRPr>
          </a:p>
          <a:p>
            <a:r>
              <a:rPr lang="ru-RU" b="1" dirty="0" smtClean="0">
                <a:solidFill>
                  <a:schemeClr val="tx2">
                    <a:lumMod val="50000"/>
                  </a:schemeClr>
                </a:solidFill>
                <a:latin typeface="Times New Roman" pitchFamily="18" charset="0"/>
                <a:cs typeface="Times New Roman" pitchFamily="18" charset="0"/>
              </a:rPr>
              <a:t>дочери  </a:t>
            </a:r>
            <a:r>
              <a:rPr lang="ru-RU" b="1" dirty="0" smtClean="0">
                <a:solidFill>
                  <a:schemeClr val="tx2">
                    <a:lumMod val="50000"/>
                  </a:schemeClr>
                </a:solidFill>
                <a:latin typeface="Times New Roman" pitchFamily="18" charset="0"/>
                <a:cs typeface="Times New Roman" pitchFamily="18" charset="0"/>
              </a:rPr>
              <a:t>Мария 1935 </a:t>
            </a:r>
            <a:r>
              <a:rPr lang="ru-RU" b="1" dirty="0" smtClean="0">
                <a:solidFill>
                  <a:schemeClr val="tx2">
                    <a:lumMod val="50000"/>
                  </a:schemeClr>
                </a:solidFill>
                <a:latin typeface="Times New Roman" pitchFamily="18" charset="0"/>
                <a:cs typeface="Times New Roman" pitchFamily="18" charset="0"/>
              </a:rPr>
              <a:t>г.р. </a:t>
            </a:r>
            <a:r>
              <a:rPr lang="ru-RU" b="1" dirty="0">
                <a:solidFill>
                  <a:schemeClr val="tx2">
                    <a:lumMod val="50000"/>
                  </a:schemeClr>
                </a:solidFill>
                <a:latin typeface="Times New Roman" pitchFamily="18" charset="0"/>
                <a:cs typeface="Times New Roman" pitchFamily="18" charset="0"/>
              </a:rPr>
              <a:t>и  </a:t>
            </a:r>
            <a:r>
              <a:rPr lang="ru-RU" b="1" dirty="0" smtClean="0">
                <a:solidFill>
                  <a:schemeClr val="tx2">
                    <a:lumMod val="50000"/>
                  </a:schemeClr>
                </a:solidFill>
                <a:latin typeface="Times New Roman" pitchFamily="18" charset="0"/>
                <a:cs typeface="Times New Roman" pitchFamily="18" charset="0"/>
              </a:rPr>
              <a:t>Юлия 1939 </a:t>
            </a:r>
            <a:r>
              <a:rPr lang="ru-RU" b="1" dirty="0" smtClean="0">
                <a:solidFill>
                  <a:schemeClr val="tx2">
                    <a:lumMod val="50000"/>
                  </a:schemeClr>
                </a:solidFill>
                <a:latin typeface="Times New Roman" pitchFamily="18" charset="0"/>
                <a:cs typeface="Times New Roman" pitchFamily="18" charset="0"/>
              </a:rPr>
              <a:t>г.р. – </a:t>
            </a:r>
            <a:r>
              <a:rPr lang="ru-RU" b="1" dirty="0">
                <a:solidFill>
                  <a:schemeClr val="tx2">
                    <a:lumMod val="50000"/>
                  </a:schemeClr>
                </a:solidFill>
                <a:latin typeface="Times New Roman" pitchFamily="18" charset="0"/>
                <a:cs typeface="Times New Roman" pitchFamily="18" charset="0"/>
              </a:rPr>
              <a:t>«Дети войны». </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6116" y="428604"/>
            <a:ext cx="2520280" cy="32861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1024" y="144463"/>
            <a:ext cx="2616656" cy="32131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3" name="Прямоугольник 2"/>
          <p:cNvSpPr/>
          <p:nvPr/>
        </p:nvSpPr>
        <p:spPr>
          <a:xfrm>
            <a:off x="357158" y="5715016"/>
            <a:ext cx="8424936" cy="923330"/>
          </a:xfrm>
          <a:prstGeom prst="rect">
            <a:avLst/>
          </a:prstGeom>
        </p:spPr>
        <p:txBody>
          <a:bodyPr wrap="square">
            <a:spAutoFit/>
          </a:bodyPr>
          <a:lstStyle/>
          <a:p>
            <a:r>
              <a:rPr lang="ru-RU" b="1" dirty="0">
                <a:solidFill>
                  <a:schemeClr val="tx2">
                    <a:lumMod val="50000"/>
                  </a:schemeClr>
                </a:solidFill>
                <a:latin typeface="Times New Roman" pitchFamily="18" charset="0"/>
                <a:cs typeface="Times New Roman" pitchFamily="18" charset="0"/>
              </a:rPr>
              <a:t>Это был не труд – это был настоящий подвиг. </a:t>
            </a:r>
            <a:endParaRPr lang="ru-RU" dirty="0">
              <a:solidFill>
                <a:schemeClr val="tx2">
                  <a:lumMod val="50000"/>
                </a:schemeClr>
              </a:solidFill>
            </a:endParaRPr>
          </a:p>
          <a:p>
            <a:r>
              <a:rPr lang="ru-RU" b="1" dirty="0">
                <a:solidFill>
                  <a:schemeClr val="tx2">
                    <a:lumMod val="50000"/>
                  </a:schemeClr>
                </a:solidFill>
                <a:latin typeface="Times New Roman" pitchFamily="18" charset="0"/>
                <a:cs typeface="Times New Roman" pitchFamily="18" charset="0"/>
              </a:rPr>
              <a:t>Те, кто работал не покладая рук, так же приближали Победу, как и те, кто воевал с оружием в руках</a:t>
            </a:r>
            <a:r>
              <a:rPr lang="ru-RU" b="1" dirty="0" smtClean="0">
                <a:solidFill>
                  <a:schemeClr val="tx2">
                    <a:lumMod val="50000"/>
                  </a:schemeClr>
                </a:solidFill>
                <a:latin typeface="Times New Roman" pitchFamily="18" charset="0"/>
                <a:cs typeface="Times New Roman" pitchFamily="18" charset="0"/>
              </a:rPr>
              <a:t>.</a:t>
            </a:r>
            <a:endParaRPr lang="ru-RU" b="1" dirty="0">
              <a:solidFill>
                <a:schemeClr val="tx2">
                  <a:lumMod val="50000"/>
                </a:schemeClr>
              </a:solidFill>
              <a:latin typeface="Times New Roman" pitchFamily="18" charset="0"/>
              <a:cs typeface="Times New Roman" pitchFamily="18" charset="0"/>
            </a:endParaRPr>
          </a:p>
        </p:txBody>
      </p:sp>
      <p:sp>
        <p:nvSpPr>
          <p:cNvPr id="5" name="Прямоугольник 4"/>
          <p:cNvSpPr/>
          <p:nvPr/>
        </p:nvSpPr>
        <p:spPr>
          <a:xfrm>
            <a:off x="3357554" y="3571876"/>
            <a:ext cx="2465980" cy="584775"/>
          </a:xfrm>
          <a:prstGeom prst="rect">
            <a:avLst/>
          </a:prstGeom>
        </p:spPr>
        <p:txBody>
          <a:bodyPr wrap="square">
            <a:spAutoFit/>
          </a:bodyPr>
          <a:lstStyle/>
          <a:p>
            <a:pPr lvl="0"/>
            <a:r>
              <a:rPr lang="ru-RU" sz="1600" b="1" dirty="0" err="1">
                <a:solidFill>
                  <a:schemeClr val="tx2">
                    <a:lumMod val="50000"/>
                  </a:schemeClr>
                </a:solidFill>
                <a:latin typeface="Times New Roman" pitchFamily="18" charset="0"/>
                <a:cs typeface="Times New Roman" pitchFamily="18" charset="0"/>
              </a:rPr>
              <a:t>Голыгин</a:t>
            </a:r>
            <a:r>
              <a:rPr lang="ru-RU" sz="1600" b="1" dirty="0">
                <a:solidFill>
                  <a:schemeClr val="tx2">
                    <a:lumMod val="50000"/>
                  </a:schemeClr>
                </a:solidFill>
                <a:latin typeface="Times New Roman" pitchFamily="18" charset="0"/>
                <a:cs typeface="Times New Roman" pitchFamily="18" charset="0"/>
              </a:rPr>
              <a:t>  </a:t>
            </a:r>
            <a:r>
              <a:rPr lang="ru-RU" sz="1600" b="1" dirty="0" smtClean="0">
                <a:solidFill>
                  <a:schemeClr val="tx2">
                    <a:lumMod val="50000"/>
                  </a:schemeClr>
                </a:solidFill>
                <a:latin typeface="Times New Roman" pitchFamily="18" charset="0"/>
                <a:cs typeface="Times New Roman" pitchFamily="18" charset="0"/>
              </a:rPr>
              <a:t>Иннокентий</a:t>
            </a:r>
          </a:p>
          <a:p>
            <a:pPr lvl="0"/>
            <a:r>
              <a:rPr lang="ru-RU" sz="1600" b="1" dirty="0" smtClean="0">
                <a:solidFill>
                  <a:schemeClr val="tx2">
                    <a:lumMod val="50000"/>
                  </a:schemeClr>
                </a:solidFill>
                <a:latin typeface="Times New Roman" pitchFamily="18" charset="0"/>
                <a:cs typeface="Times New Roman" pitchFamily="18" charset="0"/>
              </a:rPr>
              <a:t> </a:t>
            </a:r>
            <a:r>
              <a:rPr lang="ru-RU" sz="1600" b="1" dirty="0" smtClean="0">
                <a:solidFill>
                  <a:schemeClr val="tx2">
                    <a:lumMod val="50000"/>
                  </a:schemeClr>
                </a:solidFill>
                <a:latin typeface="Times New Roman" pitchFamily="18" charset="0"/>
                <a:cs typeface="Times New Roman" pitchFamily="18" charset="0"/>
              </a:rPr>
              <a:t>Игнатьевич - </a:t>
            </a:r>
            <a:r>
              <a:rPr lang="ru-RU" sz="1600" b="1" dirty="0" smtClean="0">
                <a:solidFill>
                  <a:schemeClr val="tx2">
                    <a:lumMod val="50000"/>
                  </a:schemeClr>
                </a:solidFill>
                <a:latin typeface="Times New Roman" pitchFamily="18" charset="0"/>
                <a:cs typeface="Times New Roman" pitchFamily="18" charset="0"/>
              </a:rPr>
              <a:t>дядя. </a:t>
            </a:r>
            <a:endParaRPr lang="ru-RU" sz="1600" dirty="0">
              <a:solidFill>
                <a:schemeClr val="tx2">
                  <a:lumMod val="50000"/>
                </a:schemeClr>
              </a:solidFill>
            </a:endParaRPr>
          </a:p>
        </p:txBody>
      </p:sp>
      <p:sp>
        <p:nvSpPr>
          <p:cNvPr id="6" name="Прямоугольник 5"/>
          <p:cNvSpPr/>
          <p:nvPr/>
        </p:nvSpPr>
        <p:spPr>
          <a:xfrm>
            <a:off x="6500826" y="3500438"/>
            <a:ext cx="2322592" cy="615553"/>
          </a:xfrm>
          <a:prstGeom prst="rect">
            <a:avLst/>
          </a:prstGeom>
        </p:spPr>
        <p:txBody>
          <a:bodyPr wrap="square">
            <a:spAutoFit/>
          </a:bodyPr>
          <a:lstStyle/>
          <a:p>
            <a:r>
              <a:rPr lang="ru-RU" b="1" dirty="0">
                <a:solidFill>
                  <a:schemeClr val="tx2">
                    <a:lumMod val="50000"/>
                  </a:schemeClr>
                </a:solidFill>
                <a:latin typeface="Times New Roman" pitchFamily="18" charset="0"/>
                <a:cs typeface="Times New Roman" pitchFamily="18" charset="0"/>
              </a:rPr>
              <a:t> </a:t>
            </a:r>
            <a:r>
              <a:rPr lang="ru-RU" sz="1600" b="1" dirty="0" err="1">
                <a:solidFill>
                  <a:schemeClr val="tx2">
                    <a:lumMod val="50000"/>
                  </a:schemeClr>
                </a:solidFill>
                <a:latin typeface="Times New Roman" pitchFamily="18" charset="0"/>
                <a:cs typeface="Times New Roman" pitchFamily="18" charset="0"/>
              </a:rPr>
              <a:t>Голыгин</a:t>
            </a:r>
            <a:r>
              <a:rPr lang="ru-RU" sz="1600" b="1" dirty="0">
                <a:solidFill>
                  <a:schemeClr val="tx2">
                    <a:lumMod val="50000"/>
                  </a:schemeClr>
                </a:solidFill>
                <a:latin typeface="Times New Roman" pitchFamily="18" charset="0"/>
                <a:cs typeface="Times New Roman" pitchFamily="18" charset="0"/>
              </a:rPr>
              <a:t> </a:t>
            </a:r>
            <a:r>
              <a:rPr lang="ru-RU" sz="1600" b="1" dirty="0" smtClean="0">
                <a:solidFill>
                  <a:schemeClr val="tx2">
                    <a:lumMod val="50000"/>
                  </a:schemeClr>
                </a:solidFill>
                <a:latin typeface="Times New Roman" pitchFamily="18" charset="0"/>
                <a:cs typeface="Times New Roman" pitchFamily="18" charset="0"/>
              </a:rPr>
              <a:t>Иван</a:t>
            </a:r>
          </a:p>
          <a:p>
            <a:r>
              <a:rPr lang="ru-RU" sz="1600" b="1" dirty="0" smtClean="0">
                <a:solidFill>
                  <a:schemeClr val="tx2">
                    <a:lumMod val="50000"/>
                  </a:schemeClr>
                </a:solidFill>
                <a:latin typeface="Times New Roman" pitchFamily="18" charset="0"/>
                <a:cs typeface="Times New Roman" pitchFamily="18" charset="0"/>
              </a:rPr>
              <a:t> </a:t>
            </a:r>
            <a:r>
              <a:rPr lang="ru-RU" sz="1600" b="1" dirty="0" smtClean="0">
                <a:solidFill>
                  <a:schemeClr val="tx2">
                    <a:lumMod val="50000"/>
                  </a:schemeClr>
                </a:solidFill>
                <a:latin typeface="Times New Roman" pitchFamily="18" charset="0"/>
                <a:cs typeface="Times New Roman" pitchFamily="18" charset="0"/>
              </a:rPr>
              <a:t>Игнатьевич - </a:t>
            </a:r>
            <a:r>
              <a:rPr lang="ru-RU" sz="1600" b="1" dirty="0" smtClean="0">
                <a:solidFill>
                  <a:schemeClr val="tx2">
                    <a:lumMod val="50000"/>
                  </a:schemeClr>
                </a:solidFill>
                <a:latin typeface="Times New Roman" pitchFamily="18" charset="0"/>
                <a:cs typeface="Times New Roman" pitchFamily="18" charset="0"/>
              </a:rPr>
              <a:t>дядя.</a:t>
            </a:r>
            <a:endParaRPr lang="ru-RU" sz="1600" dirty="0">
              <a:solidFill>
                <a:schemeClr val="tx2">
                  <a:lumMod val="50000"/>
                </a:schemeClr>
              </a:solidFill>
            </a:endParaRPr>
          </a:p>
        </p:txBody>
      </p:sp>
      <p:sp>
        <p:nvSpPr>
          <p:cNvPr id="7" name="Прямоугольник 6"/>
          <p:cNvSpPr/>
          <p:nvPr/>
        </p:nvSpPr>
        <p:spPr>
          <a:xfrm>
            <a:off x="3286116" y="0"/>
            <a:ext cx="2250744" cy="369332"/>
          </a:xfrm>
          <a:prstGeom prst="rect">
            <a:avLst/>
          </a:prstGeom>
        </p:spPr>
        <p:txBody>
          <a:bodyPr wrap="none">
            <a:spAutoFit/>
          </a:bodyPr>
          <a:lstStyle/>
          <a:p>
            <a:r>
              <a:rPr lang="ru-RU" b="1" dirty="0">
                <a:solidFill>
                  <a:schemeClr val="tx2">
                    <a:lumMod val="50000"/>
                  </a:schemeClr>
                </a:solidFill>
                <a:latin typeface="Times New Roman" pitchFamily="18" charset="0"/>
                <a:cs typeface="Times New Roman" pitchFamily="18" charset="0"/>
              </a:rPr>
              <a:t>«</a:t>
            </a:r>
            <a:r>
              <a:rPr lang="ru-RU" b="1" dirty="0" smtClean="0">
                <a:solidFill>
                  <a:schemeClr val="tx2">
                    <a:lumMod val="50000"/>
                  </a:schemeClr>
                </a:solidFill>
                <a:latin typeface="Times New Roman" pitchFamily="18" charset="0"/>
                <a:cs typeface="Times New Roman" pitchFamily="18" charset="0"/>
              </a:rPr>
              <a:t>Труженики </a:t>
            </a:r>
            <a:r>
              <a:rPr lang="ru-RU" b="1" dirty="0">
                <a:solidFill>
                  <a:schemeClr val="tx2">
                    <a:lumMod val="50000"/>
                  </a:schemeClr>
                </a:solidFill>
                <a:latin typeface="Times New Roman" pitchFamily="18" charset="0"/>
                <a:cs typeface="Times New Roman" pitchFamily="18" charset="0"/>
              </a:rPr>
              <a:t>тыла</a:t>
            </a:r>
            <a:r>
              <a:rPr lang="ru-RU" b="1" dirty="0" smtClean="0">
                <a:solidFill>
                  <a:schemeClr val="tx2">
                    <a:lumMod val="50000"/>
                  </a:schemeClr>
                </a:solidFill>
                <a:latin typeface="Times New Roman" pitchFamily="18" charset="0"/>
                <a:cs typeface="Times New Roman" pitchFamily="18" charset="0"/>
              </a:rPr>
              <a:t>» </a:t>
            </a:r>
            <a:endParaRPr lang="ru-RU" dirty="0">
              <a:solidFill>
                <a:schemeClr val="tx2">
                  <a:lumMod val="50000"/>
                </a:schemeClr>
              </a:solidFill>
            </a:endParaRPr>
          </a:p>
        </p:txBody>
      </p:sp>
      <p:pic>
        <p:nvPicPr>
          <p:cNvPr id="2053" name="Picture 5" descr="C:\Users\ПК\Desktop\Documents\Фото Колосовы\родные\AVCVfT5sbZ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20" y="285728"/>
            <a:ext cx="2636128" cy="32147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14282" y="3643314"/>
            <a:ext cx="2777324" cy="584775"/>
          </a:xfrm>
          <a:prstGeom prst="rect">
            <a:avLst/>
          </a:prstGeom>
        </p:spPr>
        <p:txBody>
          <a:bodyPr wrap="square">
            <a:spAutoFit/>
          </a:bodyPr>
          <a:lstStyle/>
          <a:p>
            <a:r>
              <a:rPr lang="ru-RU" sz="1600" b="1" dirty="0" err="1" smtClean="0">
                <a:solidFill>
                  <a:schemeClr val="tx2">
                    <a:lumMod val="50000"/>
                  </a:schemeClr>
                </a:solidFill>
                <a:latin typeface="Times New Roman" pitchFamily="18" charset="0"/>
                <a:cs typeface="Times New Roman" pitchFamily="18" charset="0"/>
              </a:rPr>
              <a:t>Голыгина</a:t>
            </a:r>
            <a:r>
              <a:rPr lang="ru-RU" sz="1600" b="1" dirty="0" smtClean="0">
                <a:solidFill>
                  <a:schemeClr val="tx2">
                    <a:lumMod val="50000"/>
                  </a:schemeClr>
                </a:solidFill>
                <a:latin typeface="Times New Roman" pitchFamily="18" charset="0"/>
                <a:cs typeface="Times New Roman" pitchFamily="18" charset="0"/>
              </a:rPr>
              <a:t> Агния</a:t>
            </a:r>
            <a:endParaRPr lang="ru-RU" sz="1600" b="1" dirty="0" smtClean="0">
              <a:solidFill>
                <a:schemeClr val="tx2">
                  <a:lumMod val="50000"/>
                </a:schemeClr>
              </a:solidFill>
              <a:latin typeface="Times New Roman" pitchFamily="18" charset="0"/>
              <a:cs typeface="Times New Roman" pitchFamily="18" charset="0"/>
            </a:endParaRPr>
          </a:p>
          <a:p>
            <a:r>
              <a:rPr lang="ru-RU" sz="1600" b="1" dirty="0" smtClean="0">
                <a:solidFill>
                  <a:schemeClr val="tx2">
                    <a:lumMod val="50000"/>
                  </a:schemeClr>
                </a:solidFill>
                <a:latin typeface="Times New Roman" pitchFamily="18" charset="0"/>
                <a:cs typeface="Times New Roman" pitchFamily="18" charset="0"/>
              </a:rPr>
              <a:t> </a:t>
            </a:r>
            <a:r>
              <a:rPr lang="ru-RU" sz="1600" b="1" dirty="0" smtClean="0">
                <a:solidFill>
                  <a:schemeClr val="tx2">
                    <a:lumMod val="50000"/>
                  </a:schemeClr>
                </a:solidFill>
                <a:latin typeface="Times New Roman" pitchFamily="18" charset="0"/>
                <a:cs typeface="Times New Roman" pitchFamily="18" charset="0"/>
              </a:rPr>
              <a:t>Михайловна – бабушка</a:t>
            </a:r>
            <a:r>
              <a:rPr lang="ru-RU" sz="1600" b="1" dirty="0" smtClean="0">
                <a:solidFill>
                  <a:schemeClr val="tx2">
                    <a:lumMod val="50000"/>
                  </a:schemeClr>
                </a:solidFill>
                <a:latin typeface="Times New Roman" pitchFamily="18" charset="0"/>
                <a:cs typeface="Times New Roman" pitchFamily="18" charset="0"/>
              </a:rPr>
              <a:t>. </a:t>
            </a:r>
            <a:endParaRPr lang="ru-RU" sz="1600" dirty="0">
              <a:solidFill>
                <a:schemeClr val="tx2">
                  <a:lumMod val="50000"/>
                </a:schemeClr>
              </a:solidFill>
            </a:endParaRPr>
          </a:p>
        </p:txBody>
      </p:sp>
    </p:spTree>
    <p:extLst>
      <p:ext uri="{BB962C8B-B14F-4D97-AF65-F5344CB8AC3E}">
        <p14:creationId xmlns:p14="http://schemas.microsoft.com/office/powerpoint/2010/main" val="1571099367"/>
      </p:ext>
    </p:extLst>
  </p:cSld>
  <p:clrMapOvr>
    <a:masterClrMapping/>
  </p:clrMapOvr>
  <p:transition advTm="163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3"/>
                                        </p:tgtEl>
                                        <p:attrNameLst>
                                          <p:attrName>style.visibility</p:attrName>
                                        </p:attrNameLst>
                                      </p:cBhvr>
                                      <p:to>
                                        <p:strVal val="visible"/>
                                      </p:to>
                                    </p:set>
                                    <p:anim calcmode="lin" valueType="num">
                                      <p:cBhvr additive="base">
                                        <p:cTn id="11" dur="500" fill="hold"/>
                                        <p:tgtEl>
                                          <p:spTgt spid="2053"/>
                                        </p:tgtEl>
                                        <p:attrNameLst>
                                          <p:attrName>ppt_x</p:attrName>
                                        </p:attrNameLst>
                                      </p:cBhvr>
                                      <p:tavLst>
                                        <p:tav tm="0">
                                          <p:val>
                                            <p:strVal val="#ppt_x"/>
                                          </p:val>
                                        </p:tav>
                                        <p:tav tm="100000">
                                          <p:val>
                                            <p:strVal val="#ppt_x"/>
                                          </p:val>
                                        </p:tav>
                                      </p:tavLst>
                                    </p:anim>
                                    <p:anim calcmode="lin" valueType="num">
                                      <p:cBhvr additive="base">
                                        <p:cTn id="12" dur="500" fill="hold"/>
                                        <p:tgtEl>
                                          <p:spTgt spid="205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 calcmode="lin" valueType="num">
                                      <p:cBhvr additive="base">
                                        <p:cTn id="15" dur="500" fill="hold"/>
                                        <p:tgtEl>
                                          <p:spTgt spid="2051"/>
                                        </p:tgtEl>
                                        <p:attrNameLst>
                                          <p:attrName>ppt_x</p:attrName>
                                        </p:attrNameLst>
                                      </p:cBhvr>
                                      <p:tavLst>
                                        <p:tav tm="0">
                                          <p:val>
                                            <p:strVal val="#ppt_x"/>
                                          </p:val>
                                        </p:tav>
                                        <p:tav tm="100000">
                                          <p:val>
                                            <p:strVal val="#ppt_x"/>
                                          </p:val>
                                        </p:tav>
                                      </p:tavLst>
                                    </p:anim>
                                    <p:anim calcmode="lin" valueType="num">
                                      <p:cBhvr additive="base">
                                        <p:cTn id="16" dur="500" fill="hold"/>
                                        <p:tgtEl>
                                          <p:spTgt spid="205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advTm="160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071934" y="714356"/>
            <a:ext cx="4572000" cy="4524315"/>
          </a:xfrm>
          <a:prstGeom prst="rect">
            <a:avLst/>
          </a:prstGeom>
        </p:spPr>
        <p:txBody>
          <a:bodyPr>
            <a:spAutoFit/>
          </a:bodyPr>
          <a:lstStyle/>
          <a:p>
            <a:r>
              <a:rPr lang="ru-RU" b="1" dirty="0">
                <a:solidFill>
                  <a:schemeClr val="tx2">
                    <a:lumMod val="50000"/>
                  </a:schemeClr>
                </a:solidFill>
              </a:rPr>
              <a:t>История страны, как в зеркале, отражается в судьбах её граждан. Великая Отечественная война - это душевная рана в человеческих сердцах. В этой войне погибли многие, ведь война постучалась в каждый дом.</a:t>
            </a:r>
          </a:p>
          <a:p>
            <a:r>
              <a:rPr lang="ru-RU" b="1" dirty="0">
                <a:solidFill>
                  <a:schemeClr val="tx2">
                    <a:lumMod val="50000"/>
                  </a:schemeClr>
                </a:solidFill>
              </a:rPr>
              <a:t>Я хочу показать связь моей семьи с историей Великой Отечественной войны. </a:t>
            </a:r>
            <a:endParaRPr lang="ru-RU" b="1" dirty="0" smtClean="0">
              <a:solidFill>
                <a:schemeClr val="tx2">
                  <a:lumMod val="50000"/>
                </a:schemeClr>
              </a:solidFill>
            </a:endParaRPr>
          </a:p>
          <a:p>
            <a:r>
              <a:rPr lang="ru-RU" b="1" dirty="0" smtClean="0">
                <a:solidFill>
                  <a:schemeClr val="tx2">
                    <a:lumMod val="50000"/>
                  </a:schemeClr>
                </a:solidFill>
              </a:rPr>
              <a:t>Победа </a:t>
            </a:r>
            <a:r>
              <a:rPr lang="ru-RU" b="1" dirty="0">
                <a:solidFill>
                  <a:schemeClr val="tx2">
                    <a:lumMod val="50000"/>
                  </a:schemeClr>
                </a:solidFill>
              </a:rPr>
              <a:t>- заслуга не только известных полководцев, но и всех тех, кто жил в это время: воевавших солдат, тех кто работал в колхозах и лесных делянках, рыл окопы, да и просто растил хлеб и поднимал своих детей.</a:t>
            </a:r>
          </a:p>
        </p:txBody>
      </p:sp>
      <p:pic>
        <p:nvPicPr>
          <p:cNvPr id="2050" name="Picture 2" descr="C:\Users\Галина\Desktop\фото\XvE4AhETPEw.jpg"/>
          <p:cNvPicPr>
            <a:picLocks noChangeAspect="1" noChangeArrowheads="1"/>
          </p:cNvPicPr>
          <p:nvPr/>
        </p:nvPicPr>
        <p:blipFill>
          <a:blip r:embed="rId2"/>
          <a:srcRect/>
          <a:stretch>
            <a:fillRect/>
          </a:stretch>
        </p:blipFill>
        <p:spPr bwMode="auto">
          <a:xfrm>
            <a:off x="428596" y="1000108"/>
            <a:ext cx="3429024" cy="40719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1866307"/>
      </p:ext>
    </p:extLst>
  </p:cSld>
  <p:clrMapOvr>
    <a:masterClrMapping/>
  </p:clrMapOvr>
  <p:transition spd="med" advClick="0" advTm="10857">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369775"/>
            <a:ext cx="3312368" cy="36307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423" y="401649"/>
            <a:ext cx="3054423" cy="35988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3" name="Прямоугольник 2"/>
          <p:cNvSpPr/>
          <p:nvPr/>
        </p:nvSpPr>
        <p:spPr>
          <a:xfrm>
            <a:off x="3563888" y="369774"/>
            <a:ext cx="2420466" cy="369332"/>
          </a:xfrm>
          <a:prstGeom prst="rect">
            <a:avLst/>
          </a:prstGeom>
        </p:spPr>
        <p:txBody>
          <a:bodyPr wrap="square">
            <a:spAutoFit/>
          </a:bodyPr>
          <a:lstStyle/>
          <a:p>
            <a:r>
              <a:rPr lang="ru-RU" b="1" dirty="0" smtClean="0">
                <a:solidFill>
                  <a:schemeClr val="tx2">
                    <a:lumMod val="50000"/>
                  </a:schemeClr>
                </a:solidFill>
                <a:latin typeface="Times New Roman" pitchFamily="18" charset="0"/>
                <a:cs typeface="Times New Roman" pitchFamily="18" charset="0"/>
              </a:rPr>
              <a:t>«</a:t>
            </a:r>
            <a:r>
              <a:rPr lang="ru-RU" b="1" dirty="0">
                <a:solidFill>
                  <a:schemeClr val="tx2">
                    <a:lumMod val="50000"/>
                  </a:schemeClr>
                </a:solidFill>
                <a:latin typeface="Times New Roman" pitchFamily="18" charset="0"/>
                <a:cs typeface="Times New Roman" pitchFamily="18" charset="0"/>
              </a:rPr>
              <a:t>Дети войны</a:t>
            </a:r>
            <a:r>
              <a:rPr lang="ru-RU" b="1" dirty="0" smtClean="0">
                <a:solidFill>
                  <a:schemeClr val="tx2">
                    <a:lumMod val="50000"/>
                  </a:schemeClr>
                </a:solidFill>
                <a:latin typeface="Times New Roman" pitchFamily="18" charset="0"/>
                <a:cs typeface="Times New Roman" pitchFamily="18" charset="0"/>
              </a:rPr>
              <a:t>»</a:t>
            </a:r>
            <a:endParaRPr lang="ru-RU" dirty="0">
              <a:solidFill>
                <a:schemeClr val="tx2">
                  <a:lumMod val="50000"/>
                </a:schemeClr>
              </a:solidFill>
            </a:endParaRPr>
          </a:p>
        </p:txBody>
      </p:sp>
      <p:sp>
        <p:nvSpPr>
          <p:cNvPr id="6" name="Прямоугольник 5"/>
          <p:cNvSpPr/>
          <p:nvPr/>
        </p:nvSpPr>
        <p:spPr>
          <a:xfrm>
            <a:off x="214282" y="4000504"/>
            <a:ext cx="3579954" cy="369332"/>
          </a:xfrm>
          <a:prstGeom prst="rect">
            <a:avLst/>
          </a:prstGeom>
        </p:spPr>
        <p:txBody>
          <a:bodyPr wrap="none">
            <a:spAutoFit/>
          </a:bodyPr>
          <a:lstStyle/>
          <a:p>
            <a:r>
              <a:rPr lang="ru-RU" sz="1600" b="1" dirty="0" err="1" smtClean="0">
                <a:solidFill>
                  <a:schemeClr val="tx2">
                    <a:lumMod val="50000"/>
                  </a:schemeClr>
                </a:solidFill>
                <a:latin typeface="Times New Roman" pitchFamily="18" charset="0"/>
                <a:cs typeface="Times New Roman" pitchFamily="18" charset="0"/>
              </a:rPr>
              <a:t>Голыгина</a:t>
            </a:r>
            <a:r>
              <a:rPr lang="ru-RU" sz="1600" b="1" dirty="0" smtClean="0">
                <a:solidFill>
                  <a:schemeClr val="tx2">
                    <a:lumMod val="50000"/>
                  </a:schemeClr>
                </a:solidFill>
                <a:latin typeface="Times New Roman" pitchFamily="18" charset="0"/>
                <a:cs typeface="Times New Roman" pitchFamily="18" charset="0"/>
              </a:rPr>
              <a:t> Мария Игнатьевна </a:t>
            </a:r>
            <a:r>
              <a:rPr lang="ru-RU" sz="1600" b="1" dirty="0" smtClean="0">
                <a:solidFill>
                  <a:schemeClr val="tx2">
                    <a:lumMod val="50000"/>
                  </a:schemeClr>
                </a:solidFill>
                <a:latin typeface="Times New Roman" pitchFamily="18" charset="0"/>
                <a:cs typeface="Times New Roman" pitchFamily="18" charset="0"/>
              </a:rPr>
              <a:t>- тетя</a:t>
            </a:r>
            <a:r>
              <a:rPr lang="ru-RU" b="1" dirty="0" smtClean="0">
                <a:solidFill>
                  <a:schemeClr val="tx2">
                    <a:lumMod val="50000"/>
                  </a:schemeClr>
                </a:solidFill>
                <a:latin typeface="Times New Roman" pitchFamily="18" charset="0"/>
                <a:cs typeface="Times New Roman" pitchFamily="18" charset="0"/>
              </a:rPr>
              <a:t> </a:t>
            </a:r>
            <a:endParaRPr lang="ru-RU" dirty="0">
              <a:solidFill>
                <a:schemeClr val="tx2">
                  <a:lumMod val="50000"/>
                </a:schemeClr>
              </a:solidFill>
            </a:endParaRPr>
          </a:p>
        </p:txBody>
      </p:sp>
      <p:sp>
        <p:nvSpPr>
          <p:cNvPr id="7" name="Прямоугольник 6"/>
          <p:cNvSpPr/>
          <p:nvPr/>
        </p:nvSpPr>
        <p:spPr>
          <a:xfrm>
            <a:off x="5357818" y="4071942"/>
            <a:ext cx="3474028" cy="338554"/>
          </a:xfrm>
          <a:prstGeom prst="rect">
            <a:avLst/>
          </a:prstGeom>
        </p:spPr>
        <p:txBody>
          <a:bodyPr wrap="none">
            <a:spAutoFit/>
          </a:bodyPr>
          <a:lstStyle/>
          <a:p>
            <a:r>
              <a:rPr lang="ru-RU" sz="1600" b="1" dirty="0" smtClean="0">
                <a:solidFill>
                  <a:schemeClr val="tx2">
                    <a:lumMod val="50000"/>
                  </a:schemeClr>
                </a:solidFill>
                <a:latin typeface="Times New Roman" pitchFamily="18" charset="0"/>
                <a:cs typeface="Times New Roman" pitchFamily="18" charset="0"/>
              </a:rPr>
              <a:t>Колосова Юлия Игнатьевна </a:t>
            </a:r>
            <a:r>
              <a:rPr lang="ru-RU" sz="1600" b="1" dirty="0" smtClean="0">
                <a:solidFill>
                  <a:schemeClr val="tx2">
                    <a:lumMod val="50000"/>
                  </a:schemeClr>
                </a:solidFill>
                <a:latin typeface="Times New Roman" pitchFamily="18" charset="0"/>
                <a:cs typeface="Times New Roman" pitchFamily="18" charset="0"/>
              </a:rPr>
              <a:t>- мама</a:t>
            </a:r>
            <a:endParaRPr lang="ru-RU" sz="1600" b="1" dirty="0" smtClean="0">
              <a:solidFill>
                <a:schemeClr val="tx2">
                  <a:lumMod val="50000"/>
                </a:schemeClr>
              </a:solidFill>
              <a:latin typeface="Times New Roman" pitchFamily="18" charset="0"/>
              <a:cs typeface="Times New Roman" pitchFamily="18" charset="0"/>
            </a:endParaRPr>
          </a:p>
        </p:txBody>
      </p:sp>
      <p:sp>
        <p:nvSpPr>
          <p:cNvPr id="8" name="Прямоугольник 7"/>
          <p:cNvSpPr/>
          <p:nvPr/>
        </p:nvSpPr>
        <p:spPr>
          <a:xfrm>
            <a:off x="214282" y="4357694"/>
            <a:ext cx="8715436" cy="2308324"/>
          </a:xfrm>
          <a:prstGeom prst="rect">
            <a:avLst/>
          </a:prstGeom>
        </p:spPr>
        <p:txBody>
          <a:bodyPr wrap="square">
            <a:spAutoFit/>
          </a:bodyPr>
          <a:lstStyle/>
          <a:p>
            <a:r>
              <a:rPr lang="ru-RU" b="1" dirty="0" smtClean="0">
                <a:solidFill>
                  <a:schemeClr val="tx2">
                    <a:lumMod val="50000"/>
                  </a:schemeClr>
                </a:solidFill>
                <a:latin typeface="Times New Roman" pitchFamily="18" charset="0"/>
                <a:cs typeface="Times New Roman" pitchFamily="18" charset="0"/>
              </a:rPr>
              <a:t>Ежедневный трудовой подвиг на колхозных полях, фермах совершали женщины, старики, подростки и дети. На всю жизнь они сохранили тот стремительный трудовой старт, который взяли в годы войны, тот неугомонный ритм в работе, который сложился в то грозное время.</a:t>
            </a:r>
          </a:p>
          <a:p>
            <a:r>
              <a:rPr lang="ru-RU" b="1" dirty="0" smtClean="0">
                <a:solidFill>
                  <a:schemeClr val="tx2">
                    <a:lumMod val="50000"/>
                  </a:schemeClr>
                </a:solidFill>
                <a:latin typeface="Times New Roman" pitchFamily="18" charset="0"/>
                <a:cs typeface="Times New Roman" pitchFamily="18" charset="0"/>
              </a:rPr>
              <a:t>Тётя Мария пережив непосильный труд, голод и холод в военное и послевоенное время,  заболела в молодом возрасте и стала инвалидом 1 группы труда.</a:t>
            </a:r>
          </a:p>
          <a:p>
            <a:r>
              <a:rPr lang="ru-RU" b="1" dirty="0" smtClean="0">
                <a:solidFill>
                  <a:schemeClr val="tx2">
                    <a:lumMod val="50000"/>
                  </a:schemeClr>
                </a:solidFill>
                <a:latin typeface="Times New Roman" pitchFamily="18" charset="0"/>
                <a:cs typeface="Times New Roman" pitchFamily="18" charset="0"/>
              </a:rPr>
              <a:t>Мама  работала дояркой в колхозе «Маяк Ленина» с 15 лет и отработала 40 лет без выходных и отпусков.</a:t>
            </a:r>
            <a:endParaRPr lang="ru-RU" b="1" dirty="0">
              <a:solidFill>
                <a:schemeClr val="tx2">
                  <a:lumMod val="50000"/>
                </a:schemeClr>
              </a:solidFill>
              <a:latin typeface="Times New Roman" pitchFamily="18" charset="0"/>
              <a:cs typeface="Times New Roman" pitchFamily="18" charset="0"/>
            </a:endParaRP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84847" y="1570213"/>
            <a:ext cx="2411289" cy="277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2562527"/>
      </p:ext>
    </p:extLst>
  </p:cSld>
  <p:clrMapOvr>
    <a:masterClrMapping/>
  </p:clrMapOvr>
  <p:transition advTm="167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additive="base">
                                        <p:cTn id="16" dur="500" fill="hold"/>
                                        <p:tgtEl>
                                          <p:spTgt spid="3074"/>
                                        </p:tgtEl>
                                        <p:attrNameLst>
                                          <p:attrName>ppt_x</p:attrName>
                                        </p:attrNameLst>
                                      </p:cBhvr>
                                      <p:tavLst>
                                        <p:tav tm="0">
                                          <p:val>
                                            <p:strVal val="#ppt_x"/>
                                          </p:val>
                                        </p:tav>
                                        <p:tav tm="100000">
                                          <p:val>
                                            <p:strVal val="#ppt_x"/>
                                          </p:val>
                                        </p:tav>
                                      </p:tavLst>
                                    </p:anim>
                                    <p:anim calcmode="lin" valueType="num">
                                      <p:cBhvr additive="base">
                                        <p:cTn id="17" dur="500" fill="hold"/>
                                        <p:tgtEl>
                                          <p:spTgt spid="307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4204320" y="729023"/>
            <a:ext cx="468052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Война </a:t>
            </a:r>
            <a:r>
              <a:rPr kumimoji="0" lang="ru-RU" b="1" i="0" u="none" strike="noStrike" cap="none" normalizeH="0" baseline="0" dirty="0" smtClean="0">
                <a:ln>
                  <a:noFill/>
                </a:ln>
                <a:solidFill>
                  <a:schemeClr val="tx2">
                    <a:lumMod val="50000"/>
                  </a:schemeClr>
                </a:solidFill>
                <a:effectLst/>
                <a:latin typeface="Candara"/>
                <a:ea typeface="Candara" pitchFamily="34" charset="0"/>
                <a:cs typeface="Times New Roman" pitchFamily="18" charset="0"/>
              </a:rPr>
              <a:t>–</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 это слёзы, горе, утрата, прерванная связь поколений. Мой папа, всю свою жизнь, вспоминая </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погибших </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братьев плакал, и каждый год 9 Мая в День Победы просил нас, своих детей,  встать и помолчать в </a:t>
            </a:r>
            <a:r>
              <a:rPr kumimoji="0" lang="ru-RU" b="1" i="0" u="none" strike="noStrike" cap="none" normalizeH="0" baseline="0" dirty="0" smtClean="0">
                <a:ln>
                  <a:noFill/>
                </a:ln>
                <a:solidFill>
                  <a:schemeClr val="tx2">
                    <a:lumMod val="50000"/>
                  </a:schemeClr>
                </a:solidFill>
                <a:effectLst/>
                <a:latin typeface="Candara"/>
                <a:ea typeface="Candara" pitchFamily="34" charset="0"/>
                <a:cs typeface="Times New Roman" pitchFamily="18" charset="0"/>
              </a:rPr>
              <a:t>«</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минуту молчания</a:t>
            </a:r>
            <a:r>
              <a:rPr kumimoji="0" lang="ru-RU" b="1" i="0" u="none" strike="noStrike" cap="none" normalizeH="0" baseline="0" dirty="0" smtClean="0">
                <a:ln>
                  <a:noFill/>
                </a:ln>
                <a:solidFill>
                  <a:schemeClr val="tx2">
                    <a:lumMod val="50000"/>
                  </a:schemeClr>
                </a:solidFill>
                <a:effectLst/>
                <a:latin typeface="Candara"/>
                <a:ea typeface="Candara" pitchFamily="34" charset="0"/>
                <a:cs typeface="Times New Roman" pitchFamily="18" charset="0"/>
              </a:rPr>
              <a:t>»</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 </a:t>
            </a:r>
            <a:endParaRPr kumimoji="0" lang="ru-RU" b="1"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История моей семьи в истории Великой Отечественной войны занимает достойное место. История семьи, тесно связана с историей нашей страны России. Мои дяди, братья моего отца не были героями, они простые, усталые, измученные солдаты, но тогда люди мечтали не о получении наград, а о том, чтобы их матери, сестры, жены, дети остались живыми.</a:t>
            </a:r>
            <a:endParaRPr kumimoji="0" lang="ru-RU" b="1" i="0" u="none" strike="noStrike" cap="none" normalizeH="0" baseline="0" dirty="0" smtClean="0">
              <a:ln>
                <a:noFill/>
              </a:ln>
              <a:solidFill>
                <a:schemeClr val="tx2">
                  <a:lumMod val="50000"/>
                </a:schemeClr>
              </a:solidFill>
              <a:effectLst/>
              <a:latin typeface="Arial" pitchFamily="34" charset="0"/>
              <a:cs typeface="Arial" pitchFamily="34" charset="0"/>
            </a:endParaRPr>
          </a:p>
        </p:txBody>
      </p:sp>
      <p:pic>
        <p:nvPicPr>
          <p:cNvPr id="5" name="Объект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61834"/>
            <a:ext cx="4700391" cy="335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2656"/>
            <a:ext cx="2411289" cy="277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50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5601"/>
                                        </p:tgtEl>
                                        <p:attrNameLst>
                                          <p:attrName>style.visibility</p:attrName>
                                        </p:attrNameLst>
                                      </p:cBhvr>
                                      <p:to>
                                        <p:strVal val="visible"/>
                                      </p:to>
                                    </p:set>
                                    <p:anim calcmode="lin" valueType="num">
                                      <p:cBhvr additive="base">
                                        <p:cTn id="7" dur="500" fill="hold"/>
                                        <p:tgtEl>
                                          <p:spTgt spid="25601"/>
                                        </p:tgtEl>
                                        <p:attrNameLst>
                                          <p:attrName>ppt_x</p:attrName>
                                        </p:attrNameLst>
                                      </p:cBhvr>
                                      <p:tavLst>
                                        <p:tav tm="0">
                                          <p:val>
                                            <p:strVal val="#ppt_x"/>
                                          </p:val>
                                        </p:tav>
                                        <p:tav tm="100000">
                                          <p:val>
                                            <p:strVal val="#ppt_x"/>
                                          </p:val>
                                        </p:tav>
                                      </p:tavLst>
                                    </p:anim>
                                    <p:anim calcmode="lin" valueType="num">
                                      <p:cBhvr additive="base">
                                        <p:cTn id="8" dur="500" fill="hold"/>
                                        <p:tgtEl>
                                          <p:spTgt spid="2560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755576" y="404664"/>
            <a:ext cx="7215174"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just" defTabSz="914400" rtl="0" eaLnBrk="1" fontAlgn="base" latinLnBrk="0" hangingPunct="1">
              <a:lnSpc>
                <a:spcPct val="100000"/>
              </a:lnSpc>
              <a:spcBef>
                <a:spcPct val="0"/>
              </a:spcBef>
              <a:spcAft>
                <a:spcPct val="0"/>
              </a:spcAft>
              <a:buClrTx/>
              <a:buSzTx/>
              <a:buFontTx/>
              <a:buNone/>
              <a:tabLst>
                <a:tab pos="179388" algn="l"/>
              </a:tabLst>
            </a:pP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С тех пор прошло уже 75 лет. Большинство </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людей, </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живущих </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сегодня, </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родились после войны. Мы не знаем войны и не можем помнить того ужаса, который нес сюда Гитлер, и той немыслимой воли к Победе, что была тогда у нашего народа. </a:t>
            </a:r>
            <a:endParaRPr kumimoji="0" lang="ru-RU" b="1"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228600" algn="just" defTabSz="914400" rtl="0" eaLnBrk="0" fontAlgn="base" latinLnBrk="0" hangingPunct="0">
              <a:lnSpc>
                <a:spcPct val="100000"/>
              </a:lnSpc>
              <a:spcBef>
                <a:spcPct val="0"/>
              </a:spcBef>
              <a:spcAft>
                <a:spcPct val="0"/>
              </a:spcAft>
              <a:buClrTx/>
              <a:buSzTx/>
              <a:buFontTx/>
              <a:buNone/>
              <a:tabLst>
                <a:tab pos="179388" algn="l"/>
              </a:tabLst>
            </a:pP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Мы снова и снова возвращаемся к годам Великой Отечественной войны, заново переживаем минувшие события, глубже вдумываемся в истоки победы советского народа над фашизмом и делаем для себя определенные выводы на будущее.</a:t>
            </a:r>
            <a:r>
              <a:rPr kumimoji="0" lang="ru-RU" b="1" i="0" u="none" strike="noStrike" cap="none" normalizeH="0" baseline="0" dirty="0" smtClean="0">
                <a:ln>
                  <a:noFill/>
                </a:ln>
                <a:solidFill>
                  <a:schemeClr val="tx2">
                    <a:lumMod val="50000"/>
                  </a:schemeClr>
                </a:solidFill>
                <a:effectLst/>
                <a:latin typeface="Candara"/>
                <a:ea typeface="Candara" pitchFamily="34" charset="0"/>
                <a:cs typeface="Times New Roman" pitchFamily="18" charset="0"/>
              </a:rPr>
              <a:t>    </a:t>
            </a:r>
            <a:endParaRPr kumimoji="0" lang="ru-RU" b="1" i="0" u="none" strike="noStrike" cap="none" normalizeH="0" baseline="0" dirty="0" smtClean="0">
              <a:ln>
                <a:noFill/>
              </a:ln>
              <a:solidFill>
                <a:schemeClr val="tx2">
                  <a:lumMod val="50000"/>
                </a:schemeClr>
              </a:solidFill>
              <a:effectLst/>
              <a:latin typeface="Candara"/>
              <a:ea typeface="Candara" pitchFamily="34" charset="0"/>
              <a:cs typeface="Times New Roman" pitchFamily="18" charset="0"/>
            </a:endParaRPr>
          </a:p>
          <a:p>
            <a:pPr marL="0" marR="0" lvl="0" indent="228600" algn="just" defTabSz="914400" rtl="0" eaLnBrk="0" fontAlgn="base" latinLnBrk="0" hangingPunct="0">
              <a:lnSpc>
                <a:spcPct val="100000"/>
              </a:lnSpc>
              <a:spcBef>
                <a:spcPct val="0"/>
              </a:spcBef>
              <a:spcAft>
                <a:spcPct val="0"/>
              </a:spcAft>
              <a:buClrTx/>
              <a:buSzTx/>
              <a:buFontTx/>
              <a:buNone/>
              <a:tabLst>
                <a:tab pos="179388" algn="l"/>
              </a:tabLst>
            </a:pP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Подвиг </a:t>
            </a:r>
            <a:r>
              <a:rPr kumimoji="0" lang="ru-RU" b="1" i="0" u="none" strike="noStrike" cap="none" normalizeH="0" baseline="0" dirty="0" smtClean="0">
                <a:ln>
                  <a:noFill/>
                </a:ln>
                <a:solidFill>
                  <a:schemeClr val="tx2">
                    <a:lumMod val="50000"/>
                  </a:schemeClr>
                </a:solidFill>
                <a:effectLst/>
                <a:latin typeface="Times New Roman" pitchFamily="18" charset="0"/>
                <a:ea typeface="Candara" pitchFamily="34" charset="0"/>
                <a:cs typeface="Times New Roman" pitchFamily="18" charset="0"/>
              </a:rPr>
              <a:t>советского народа в годы Великой Отечественной войны будет жить вечно в памяти человечества.</a:t>
            </a:r>
            <a:endParaRPr kumimoji="0" lang="ru-RU" b="1"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228600" algn="just" defTabSz="914400" rtl="0" eaLnBrk="0" fontAlgn="base" latinLnBrk="0" hangingPunct="0">
              <a:lnSpc>
                <a:spcPct val="100000"/>
              </a:lnSpc>
              <a:spcBef>
                <a:spcPct val="0"/>
              </a:spcBef>
              <a:spcAft>
                <a:spcPct val="0"/>
              </a:spcAft>
              <a:buClrTx/>
              <a:buSzTx/>
              <a:buFontTx/>
              <a:buNone/>
              <a:tabLst>
                <a:tab pos="179388" algn="l"/>
              </a:tabLst>
            </a:pPr>
            <a:r>
              <a:rPr kumimoji="0" lang="ru-RU" b="1" i="0" u="none" strike="noStrike" cap="none" normalizeH="0" baseline="0" dirty="0" smtClean="0">
                <a:ln>
                  <a:noFill/>
                </a:ln>
                <a:solidFill>
                  <a:schemeClr val="tx2">
                    <a:lumMod val="50000"/>
                  </a:schemeClr>
                </a:solidFill>
                <a:effectLst/>
                <a:latin typeface="Times New Roman" pitchFamily="18" charset="0"/>
                <a:ea typeface="Times New Roman" pitchFamily="18" charset="0"/>
                <a:cs typeface="Times New Roman" pitchFamily="18" charset="0"/>
              </a:rPr>
              <a:t>Поклонимся же низко тем, кто положил свою жизнь на алтарь Отечества, почтим минутой молчания их память.</a:t>
            </a:r>
            <a:endParaRPr kumimoji="0" lang="ru-RU" b="1" i="0" u="none" strike="noStrike" cap="none" normalizeH="0" baseline="0" dirty="0" smtClean="0">
              <a:ln>
                <a:noFill/>
              </a:ln>
              <a:solidFill>
                <a:schemeClr val="tx2">
                  <a:lumMod val="50000"/>
                </a:schemeClr>
              </a:solidFill>
              <a:effectLst/>
              <a:latin typeface="Arial" pitchFamily="34" charset="0"/>
              <a:cs typeface="Arial" pitchFamily="34" charset="0"/>
            </a:endParaRPr>
          </a:p>
        </p:txBody>
      </p:sp>
      <p:pic>
        <p:nvPicPr>
          <p:cNvPr id="5" name="Picture 13" descr="805722513"/>
          <p:cNvPicPr>
            <a:picLocks noChangeAspect="1" noChangeArrowheads="1" noCrop="1"/>
          </p:cNvPicPr>
          <p:nvPr/>
        </p:nvPicPr>
        <p:blipFill>
          <a:blip r:embed="rId3"/>
          <a:srcRect/>
          <a:stretch>
            <a:fillRect/>
          </a:stretch>
        </p:blipFill>
        <p:spPr bwMode="auto">
          <a:xfrm>
            <a:off x="7164288" y="0"/>
            <a:ext cx="2007405" cy="3067555"/>
          </a:xfrm>
          <a:prstGeom prst="rect">
            <a:avLst/>
          </a:prstGeom>
          <a:noFill/>
          <a:ln w="9525">
            <a:noFill/>
            <a:miter lim="800000"/>
            <a:headEnd/>
            <a:tailEnd/>
          </a:ln>
        </p:spPr>
      </p:pic>
      <p:pic>
        <p:nvPicPr>
          <p:cNvPr id="6"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9592" y="3356992"/>
            <a:ext cx="7344816" cy="348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7"/>
          <p:cNvSpPr>
            <a:spLocks noChangeArrowheads="1"/>
          </p:cNvSpPr>
          <p:nvPr/>
        </p:nvSpPr>
        <p:spPr bwMode="auto">
          <a:xfrm>
            <a:off x="7787208" y="2201177"/>
            <a:ext cx="914400" cy="800100"/>
          </a:xfrm>
          <a:prstGeom prst="star5">
            <a:avLst/>
          </a:prstGeom>
          <a:gradFill rotWithShape="1">
            <a:gsLst>
              <a:gs pos="0">
                <a:srgbClr val="4D0808"/>
              </a:gs>
              <a:gs pos="30000">
                <a:srgbClr val="FF0300"/>
              </a:gs>
              <a:gs pos="55000">
                <a:srgbClr val="FF7A00"/>
              </a:gs>
              <a:gs pos="100000">
                <a:srgbClr val="FFF200"/>
              </a:gs>
            </a:gsLst>
            <a:path path="shape">
              <a:fillToRect l="50000" t="50000" r="50000" b="50000"/>
            </a:path>
          </a:gradFill>
          <a:ln w="9525">
            <a:solidFill>
              <a:schemeClr val="tx1"/>
            </a:solidFill>
            <a:miter lim="800000"/>
            <a:headEnd/>
            <a:tailEnd/>
          </a:ln>
        </p:spPr>
        <p:txBody>
          <a:bodyPr/>
          <a:lstStyle/>
          <a:p>
            <a:pPr>
              <a:defRPr/>
            </a:pPr>
            <a:endParaRPr lang="ru-RU">
              <a:latin typeface="Arial Black" pitchFamily="34" charset="0"/>
            </a:endParaRPr>
          </a:p>
        </p:txBody>
      </p:sp>
    </p:spTree>
    <p:custDataLst>
      <p:tags r:id="rId1"/>
    </p:custDataLst>
  </p:cSld>
  <p:clrMapOvr>
    <a:masterClrMapping/>
  </p:clrMapOvr>
  <p:transition advTm="181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24577"/>
                                        </p:tgtEl>
                                        <p:attrNameLst>
                                          <p:attrName>style.visibility</p:attrName>
                                        </p:attrNameLst>
                                      </p:cBhvr>
                                      <p:to>
                                        <p:strVal val="visible"/>
                                      </p:to>
                                    </p:set>
                                    <p:anim calcmode="lin" valueType="num">
                                      <p:cBhvr additive="base">
                                        <p:cTn id="13" dur="500" fill="hold"/>
                                        <p:tgtEl>
                                          <p:spTgt spid="24577"/>
                                        </p:tgtEl>
                                        <p:attrNameLst>
                                          <p:attrName>ppt_x</p:attrName>
                                        </p:attrNameLst>
                                      </p:cBhvr>
                                      <p:tavLst>
                                        <p:tav tm="0">
                                          <p:val>
                                            <p:strVal val="#ppt_x"/>
                                          </p:val>
                                        </p:tav>
                                        <p:tav tm="100000">
                                          <p:val>
                                            <p:strVal val="#ppt_x"/>
                                          </p:val>
                                        </p:tav>
                                      </p:tavLst>
                                    </p:anim>
                                    <p:anim calcmode="lin" valueType="num">
                                      <p:cBhvr additive="base">
                                        <p:cTn id="14" dur="500" fill="hold"/>
                                        <p:tgtEl>
                                          <p:spTgt spid="2457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7544" y="1127552"/>
            <a:ext cx="702598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3" descr="805722513"/>
          <p:cNvPicPr>
            <a:picLocks noChangeAspect="1" noChangeArrowheads="1" noCrop="1"/>
          </p:cNvPicPr>
          <p:nvPr/>
        </p:nvPicPr>
        <p:blipFill>
          <a:blip r:embed="rId3"/>
          <a:srcRect/>
          <a:stretch>
            <a:fillRect/>
          </a:stretch>
        </p:blipFill>
        <p:spPr bwMode="auto">
          <a:xfrm>
            <a:off x="6940652" y="661998"/>
            <a:ext cx="2401887" cy="3529013"/>
          </a:xfrm>
          <a:prstGeom prst="rect">
            <a:avLst/>
          </a:prstGeom>
          <a:noFill/>
          <a:ln w="9525">
            <a:noFill/>
            <a:miter lim="800000"/>
            <a:headEnd/>
            <a:tailEnd/>
          </a:ln>
        </p:spPr>
      </p:pic>
      <p:pic>
        <p:nvPicPr>
          <p:cNvPr id="4" name="Picture 13" descr="805722513"/>
          <p:cNvPicPr>
            <a:picLocks noChangeAspect="1" noChangeArrowheads="1" noCrop="1"/>
          </p:cNvPicPr>
          <p:nvPr/>
        </p:nvPicPr>
        <p:blipFill>
          <a:blip r:embed="rId3"/>
          <a:srcRect/>
          <a:stretch>
            <a:fillRect/>
          </a:stretch>
        </p:blipFill>
        <p:spPr bwMode="auto">
          <a:xfrm>
            <a:off x="5860532" y="-459432"/>
            <a:ext cx="2160240" cy="3173969"/>
          </a:xfrm>
          <a:prstGeom prst="rect">
            <a:avLst/>
          </a:prstGeom>
          <a:noFill/>
          <a:ln w="9525">
            <a:noFill/>
            <a:miter lim="800000"/>
            <a:headEnd/>
            <a:tailEnd/>
          </a:ln>
        </p:spPr>
      </p:pic>
      <p:pic>
        <p:nvPicPr>
          <p:cNvPr id="5" name="Picture 13" descr="805722513"/>
          <p:cNvPicPr>
            <a:picLocks noChangeAspect="1" noChangeArrowheads="1" noCrop="1"/>
          </p:cNvPicPr>
          <p:nvPr/>
        </p:nvPicPr>
        <p:blipFill>
          <a:blip r:embed="rId3"/>
          <a:srcRect/>
          <a:stretch>
            <a:fillRect/>
          </a:stretch>
        </p:blipFill>
        <p:spPr bwMode="auto">
          <a:xfrm>
            <a:off x="4961344" y="411282"/>
            <a:ext cx="2401887" cy="3529013"/>
          </a:xfrm>
          <a:prstGeom prst="rect">
            <a:avLst/>
          </a:prstGeom>
          <a:noFill/>
          <a:ln w="9525">
            <a:noFill/>
            <a:miter lim="800000"/>
            <a:headEnd/>
            <a:tailEnd/>
          </a:ln>
        </p:spPr>
      </p:pic>
      <p:sp>
        <p:nvSpPr>
          <p:cNvPr id="6" name="Прямоугольник 5"/>
          <p:cNvSpPr/>
          <p:nvPr/>
        </p:nvSpPr>
        <p:spPr>
          <a:xfrm>
            <a:off x="611560" y="5157192"/>
            <a:ext cx="7053406" cy="1477328"/>
          </a:xfrm>
          <a:prstGeom prst="rect">
            <a:avLst/>
          </a:prstGeom>
        </p:spPr>
        <p:txBody>
          <a:bodyPr wrap="none">
            <a:spAutoFit/>
          </a:bodyPr>
          <a:lstStyle/>
          <a:p>
            <a:r>
              <a:rPr lang="ru-RU" b="1" dirty="0" smtClean="0">
                <a:solidFill>
                  <a:schemeClr val="tx2">
                    <a:lumMod val="50000"/>
                  </a:schemeClr>
                </a:solidFill>
                <a:latin typeface="Times New Roman" pitchFamily="18" charset="0"/>
                <a:ea typeface="Candara" pitchFamily="34" charset="0"/>
                <a:cs typeface="Times New Roman" pitchFamily="18" charset="0"/>
              </a:rPr>
              <a:t>Презентацию подготовила </a:t>
            </a:r>
            <a:r>
              <a:rPr lang="ru-RU" b="1" dirty="0" smtClean="0">
                <a:solidFill>
                  <a:schemeClr val="tx2">
                    <a:lumMod val="50000"/>
                  </a:schemeClr>
                </a:solidFill>
                <a:latin typeface="Times New Roman" pitchFamily="18" charset="0"/>
                <a:ea typeface="Candara" pitchFamily="34" charset="0"/>
                <a:cs typeface="Times New Roman" pitchFamily="18" charset="0"/>
              </a:rPr>
              <a:t>Чегодаева </a:t>
            </a:r>
            <a:r>
              <a:rPr lang="ru-RU" b="1" dirty="0" smtClean="0">
                <a:solidFill>
                  <a:schemeClr val="tx2">
                    <a:lumMod val="50000"/>
                  </a:schemeClr>
                </a:solidFill>
                <a:latin typeface="Times New Roman" pitchFamily="18" charset="0"/>
                <a:ea typeface="Candara" pitchFamily="34" charset="0"/>
                <a:cs typeface="Times New Roman" pitchFamily="18" charset="0"/>
              </a:rPr>
              <a:t>Галина Николаевна</a:t>
            </a:r>
          </a:p>
          <a:p>
            <a:r>
              <a:rPr lang="ru-RU" b="1" dirty="0" smtClean="0">
                <a:solidFill>
                  <a:schemeClr val="tx2">
                    <a:lumMod val="50000"/>
                  </a:schemeClr>
                </a:solidFill>
                <a:latin typeface="Times New Roman" pitchFamily="18" charset="0"/>
                <a:cs typeface="Times New Roman" pitchFamily="18" charset="0"/>
              </a:rPr>
              <a:t>з</a:t>
            </a:r>
            <a:r>
              <a:rPr lang="ru-RU" b="1" dirty="0" smtClean="0">
                <a:solidFill>
                  <a:schemeClr val="tx2">
                    <a:lumMod val="50000"/>
                  </a:schemeClr>
                </a:solidFill>
                <a:latin typeface="Times New Roman" pitchFamily="18" charset="0"/>
                <a:cs typeface="Times New Roman" pitchFamily="18" charset="0"/>
              </a:rPr>
              <a:t>аведующий </a:t>
            </a:r>
            <a:r>
              <a:rPr lang="ru-RU" b="1" dirty="0" err="1" smtClean="0">
                <a:solidFill>
                  <a:schemeClr val="tx2">
                    <a:lumMod val="50000"/>
                  </a:schemeClr>
                </a:solidFill>
                <a:latin typeface="Times New Roman" pitchFamily="18" charset="0"/>
                <a:cs typeface="Times New Roman" pitchFamily="18" charset="0"/>
              </a:rPr>
              <a:t>Завражской</a:t>
            </a:r>
            <a:r>
              <a:rPr lang="ru-RU" b="1" dirty="0" smtClean="0">
                <a:solidFill>
                  <a:schemeClr val="tx2">
                    <a:lumMod val="50000"/>
                  </a:schemeClr>
                </a:solidFill>
                <a:latin typeface="Times New Roman" pitchFamily="18" charset="0"/>
                <a:cs typeface="Times New Roman" pitchFamily="18" charset="0"/>
              </a:rPr>
              <a:t> </a:t>
            </a:r>
            <a:r>
              <a:rPr lang="ru-RU" b="1" dirty="0" smtClean="0">
                <a:solidFill>
                  <a:schemeClr val="tx2">
                    <a:lumMod val="50000"/>
                  </a:schemeClr>
                </a:solidFill>
                <a:latin typeface="Times New Roman" pitchFamily="18" charset="0"/>
                <a:cs typeface="Times New Roman" pitchFamily="18" charset="0"/>
              </a:rPr>
              <a:t>библиотекой-филиалом </a:t>
            </a:r>
            <a:r>
              <a:rPr lang="ru-RU" b="1" dirty="0" smtClean="0">
                <a:solidFill>
                  <a:schemeClr val="tx2">
                    <a:lumMod val="50000"/>
                  </a:schemeClr>
                </a:solidFill>
                <a:latin typeface="Times New Roman" pitchFamily="18" charset="0"/>
                <a:cs typeface="Times New Roman" pitchFamily="18" charset="0"/>
              </a:rPr>
              <a:t>МКУК «МЦБС</a:t>
            </a:r>
          </a:p>
          <a:p>
            <a:r>
              <a:rPr lang="ru-RU" b="1" dirty="0" smtClean="0">
                <a:solidFill>
                  <a:schemeClr val="tx2">
                    <a:lumMod val="50000"/>
                  </a:schemeClr>
                </a:solidFill>
                <a:latin typeface="Times New Roman" pitchFamily="18" charset="0"/>
                <a:cs typeface="Times New Roman" pitchFamily="18" charset="0"/>
              </a:rPr>
              <a:t>Никольского </a:t>
            </a:r>
            <a:r>
              <a:rPr lang="ru-RU" b="1" dirty="0" smtClean="0">
                <a:solidFill>
                  <a:schemeClr val="tx2">
                    <a:lumMod val="50000"/>
                  </a:schemeClr>
                </a:solidFill>
                <a:latin typeface="Times New Roman" pitchFamily="18" charset="0"/>
                <a:cs typeface="Times New Roman" pitchFamily="18" charset="0"/>
              </a:rPr>
              <a:t>района</a:t>
            </a:r>
            <a:r>
              <a:rPr lang="ru-RU" b="1" dirty="0" smtClean="0">
                <a:solidFill>
                  <a:schemeClr val="tx2">
                    <a:lumMod val="50000"/>
                  </a:schemeClr>
                </a:solidFill>
                <a:latin typeface="Times New Roman" pitchFamily="18" charset="0"/>
                <a:cs typeface="Times New Roman" pitchFamily="18" charset="0"/>
              </a:rPr>
              <a:t>» Вологодской области. </a:t>
            </a:r>
          </a:p>
          <a:p>
            <a:r>
              <a:rPr lang="ru-RU" b="1" dirty="0" smtClean="0">
                <a:solidFill>
                  <a:schemeClr val="tx2">
                    <a:lumMod val="50000"/>
                  </a:schemeClr>
                </a:solidFill>
                <a:latin typeface="Times New Roman" pitchFamily="18" charset="0"/>
                <a:cs typeface="Times New Roman" pitchFamily="18" charset="0"/>
              </a:rPr>
              <a:t>Использованы фотографии и документы </a:t>
            </a:r>
            <a:r>
              <a:rPr lang="ru-RU" b="1" dirty="0" smtClean="0">
                <a:solidFill>
                  <a:schemeClr val="tx2">
                    <a:lumMod val="50000"/>
                  </a:schemeClr>
                </a:solidFill>
                <a:latin typeface="Times New Roman" pitchFamily="18" charset="0"/>
                <a:cs typeface="Times New Roman" pitchFamily="18" charset="0"/>
              </a:rPr>
              <a:t> из архивов семьи</a:t>
            </a:r>
            <a:r>
              <a:rPr lang="ru-RU" b="1" dirty="0" smtClean="0">
                <a:solidFill>
                  <a:schemeClr val="tx2">
                    <a:lumMod val="50000"/>
                  </a:schemeClr>
                </a:solidFill>
                <a:latin typeface="Times New Roman" pitchFamily="18" charset="0"/>
                <a:cs typeface="Times New Roman" pitchFamily="18" charset="0"/>
              </a:rPr>
              <a:t>.</a:t>
            </a:r>
          </a:p>
          <a:p>
            <a:r>
              <a:rPr lang="ru-RU" b="1" dirty="0" smtClean="0">
                <a:solidFill>
                  <a:schemeClr val="tx2">
                    <a:lumMod val="50000"/>
                  </a:schemeClr>
                </a:solidFill>
                <a:latin typeface="Times New Roman" pitchFamily="18" charset="0"/>
                <a:cs typeface="Times New Roman" pitchFamily="18" charset="0"/>
              </a:rPr>
              <a:t>                                                2020 год.</a:t>
            </a:r>
            <a:endParaRPr lang="ru-RU" dirty="0">
              <a:solidFill>
                <a:schemeClr val="tx2">
                  <a:lumMod val="50000"/>
                </a:schemeClr>
              </a:solidFill>
            </a:endParaRPr>
          </a:p>
        </p:txBody>
      </p:sp>
      <p:pic>
        <p:nvPicPr>
          <p:cNvPr id="7" name="Picture 2" descr="C:\Users\Галина\Desktop\фото\TTmvlm9CXBc.jpg"/>
          <p:cNvPicPr>
            <a:picLocks noChangeAspect="1" noChangeArrowheads="1"/>
          </p:cNvPicPr>
          <p:nvPr/>
        </p:nvPicPr>
        <p:blipFill>
          <a:blip r:embed="rId4" cstate="print"/>
          <a:srcRect/>
          <a:stretch>
            <a:fillRect/>
          </a:stretch>
        </p:blipFill>
        <p:spPr bwMode="auto">
          <a:xfrm>
            <a:off x="500034" y="0"/>
            <a:ext cx="2143140" cy="1442464"/>
          </a:xfrm>
          <a:prstGeom prst="rect">
            <a:avLst/>
          </a:prstGeom>
          <a:noFill/>
        </p:spPr>
      </p:pic>
    </p:spTree>
    <p:extLst>
      <p:ext uri="{BB962C8B-B14F-4D97-AF65-F5344CB8AC3E}">
        <p14:creationId xmlns:p14="http://schemas.microsoft.com/office/powerpoint/2010/main" val="368282013"/>
      </p:ext>
    </p:extLst>
  </p:cSld>
  <p:clrMapOvr>
    <a:masterClrMapping/>
  </p:clrMapOvr>
  <p:transition advTm="124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644008" y="476672"/>
            <a:ext cx="4248472" cy="4524315"/>
          </a:xfrm>
          <a:prstGeom prst="rect">
            <a:avLst/>
          </a:prstGeom>
        </p:spPr>
        <p:txBody>
          <a:bodyPr wrap="square">
            <a:spAutoFit/>
          </a:bodyPr>
          <a:lstStyle/>
          <a:p>
            <a:r>
              <a:rPr lang="ru-RU" b="1" dirty="0">
                <a:solidFill>
                  <a:schemeClr val="tx2">
                    <a:lumMod val="50000"/>
                  </a:schemeClr>
                </a:solidFill>
              </a:rPr>
              <a:t>Накануне </a:t>
            </a:r>
            <a:r>
              <a:rPr lang="ru-RU" b="1" dirty="0" smtClean="0">
                <a:solidFill>
                  <a:schemeClr val="tx2">
                    <a:lumMod val="50000"/>
                  </a:schemeClr>
                </a:solidFill>
              </a:rPr>
              <a:t>Великой Отечественной войны </a:t>
            </a:r>
            <a:r>
              <a:rPr lang="ru-RU" b="1" dirty="0">
                <a:solidFill>
                  <a:schemeClr val="tx2">
                    <a:lumMod val="50000"/>
                  </a:schemeClr>
                </a:solidFill>
              </a:rPr>
              <a:t>крестьянская семья моего отца Колосова Николая Федоровича жила обычной трудовой жизнью того времени, в маленькой далёкой от районного центра, лесной деревне  Малая Княжая,  </a:t>
            </a:r>
            <a:r>
              <a:rPr lang="ru-RU" b="1" dirty="0" err="1" smtClean="0">
                <a:solidFill>
                  <a:schemeClr val="tx2">
                    <a:lumMod val="50000"/>
                  </a:schemeClr>
                </a:solidFill>
              </a:rPr>
              <a:t>Кичменгско</a:t>
            </a:r>
            <a:r>
              <a:rPr lang="ru-RU" b="1" dirty="0" smtClean="0">
                <a:solidFill>
                  <a:schemeClr val="tx2">
                    <a:lumMod val="50000"/>
                  </a:schemeClr>
                </a:solidFill>
              </a:rPr>
              <a:t> -Городецкого </a:t>
            </a:r>
            <a:r>
              <a:rPr lang="ru-RU" b="1" dirty="0">
                <a:solidFill>
                  <a:schemeClr val="tx2">
                    <a:lumMod val="50000"/>
                  </a:schemeClr>
                </a:solidFill>
              </a:rPr>
              <a:t>района, Вологодской области.   </a:t>
            </a:r>
          </a:p>
          <a:p>
            <a:r>
              <a:rPr lang="ru-RU" b="1" dirty="0">
                <a:solidFill>
                  <a:schemeClr val="tx2">
                    <a:lumMod val="50000"/>
                  </a:schemeClr>
                </a:solidFill>
              </a:rPr>
              <a:t>Дедушка Колосов Федор Михайлович  </a:t>
            </a:r>
            <a:r>
              <a:rPr lang="ru-RU" b="1" dirty="0" smtClean="0">
                <a:solidFill>
                  <a:schemeClr val="tx2">
                    <a:lumMod val="50000"/>
                  </a:schemeClr>
                </a:solidFill>
              </a:rPr>
              <a:t>был </a:t>
            </a:r>
            <a:r>
              <a:rPr lang="ru-RU" b="1" dirty="0">
                <a:solidFill>
                  <a:schemeClr val="tx2">
                    <a:lumMod val="50000"/>
                  </a:schemeClr>
                </a:solidFill>
              </a:rPr>
              <a:t>участником  Первой мировой войны,  вернулся с войны после ранения, часто болел и в конце 30-х годов умер.  </a:t>
            </a:r>
          </a:p>
          <a:p>
            <a:r>
              <a:rPr lang="ru-RU" b="1" dirty="0">
                <a:solidFill>
                  <a:schemeClr val="tx2">
                    <a:lumMod val="50000"/>
                  </a:schemeClr>
                </a:solidFill>
              </a:rPr>
              <a:t>Бабушка Колосова </a:t>
            </a:r>
            <a:r>
              <a:rPr lang="ru-RU" b="1" dirty="0" err="1">
                <a:solidFill>
                  <a:schemeClr val="tx2">
                    <a:lumMod val="50000"/>
                  </a:schemeClr>
                </a:solidFill>
              </a:rPr>
              <a:t>Таисья</a:t>
            </a:r>
            <a:r>
              <a:rPr lang="ru-RU" b="1" dirty="0">
                <a:solidFill>
                  <a:schemeClr val="tx2">
                    <a:lumMod val="50000"/>
                  </a:schemeClr>
                </a:solidFill>
              </a:rPr>
              <a:t> Леонтьевна работала в колхозе. </a:t>
            </a:r>
          </a:p>
        </p:txBody>
      </p:sp>
      <p:pic>
        <p:nvPicPr>
          <p:cNvPr id="3" name="Picture 1"/>
          <p:cNvPicPr>
            <a:picLocks noChangeAspect="1" noChangeArrowheads="1"/>
          </p:cNvPicPr>
          <p:nvPr/>
        </p:nvPicPr>
        <p:blipFill>
          <a:blip r:embed="rId2"/>
          <a:srcRect/>
          <a:stretch>
            <a:fillRect/>
          </a:stretch>
        </p:blipFill>
        <p:spPr bwMode="auto">
          <a:xfrm>
            <a:off x="428596" y="428604"/>
            <a:ext cx="4000501" cy="39290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4" name="Picture 2" descr="C:\Users\Галина\Desktop\фото\TTmvlm9CXBc.jpg"/>
          <p:cNvPicPr>
            <a:picLocks noChangeAspect="1" noChangeArrowheads="1"/>
          </p:cNvPicPr>
          <p:nvPr/>
        </p:nvPicPr>
        <p:blipFill>
          <a:blip r:embed="rId3" cstate="print"/>
          <a:srcRect/>
          <a:stretch>
            <a:fillRect/>
          </a:stretch>
        </p:blipFill>
        <p:spPr bwMode="auto">
          <a:xfrm>
            <a:off x="4929190" y="5072074"/>
            <a:ext cx="3286148" cy="1643074"/>
          </a:xfrm>
          <a:prstGeom prst="rect">
            <a:avLst/>
          </a:prstGeom>
          <a:noFill/>
        </p:spPr>
      </p:pic>
      <p:sp>
        <p:nvSpPr>
          <p:cNvPr id="2" name="Прямоугольник 1"/>
          <p:cNvSpPr/>
          <p:nvPr/>
        </p:nvSpPr>
        <p:spPr>
          <a:xfrm>
            <a:off x="430556" y="4631655"/>
            <a:ext cx="3347007" cy="584775"/>
          </a:xfrm>
          <a:prstGeom prst="rect">
            <a:avLst/>
          </a:prstGeom>
        </p:spPr>
        <p:txBody>
          <a:bodyPr wrap="none">
            <a:spAutoFit/>
          </a:bodyPr>
          <a:lstStyle/>
          <a:p>
            <a:r>
              <a:rPr lang="ru-RU" sz="1600" b="1" dirty="0" smtClean="0">
                <a:solidFill>
                  <a:schemeClr val="tx2">
                    <a:lumMod val="50000"/>
                  </a:schemeClr>
                </a:solidFill>
              </a:rPr>
              <a:t>Колосов </a:t>
            </a:r>
            <a:r>
              <a:rPr lang="ru-RU" sz="1600" b="1" dirty="0">
                <a:solidFill>
                  <a:schemeClr val="tx2">
                    <a:lumMod val="50000"/>
                  </a:schemeClr>
                </a:solidFill>
              </a:rPr>
              <a:t>Федор </a:t>
            </a:r>
            <a:r>
              <a:rPr lang="ru-RU" sz="1600" b="1" dirty="0" smtClean="0">
                <a:solidFill>
                  <a:schemeClr val="tx2">
                    <a:lumMod val="50000"/>
                  </a:schemeClr>
                </a:solidFill>
              </a:rPr>
              <a:t>Михайлович и </a:t>
            </a:r>
          </a:p>
          <a:p>
            <a:r>
              <a:rPr lang="ru-RU" sz="1600" b="1" dirty="0" smtClean="0">
                <a:solidFill>
                  <a:schemeClr val="tx2">
                    <a:lumMod val="50000"/>
                  </a:schemeClr>
                </a:solidFill>
              </a:rPr>
              <a:t>Колосова </a:t>
            </a:r>
            <a:r>
              <a:rPr lang="ru-RU" sz="1600" b="1" dirty="0" err="1" smtClean="0">
                <a:solidFill>
                  <a:schemeClr val="tx2">
                    <a:lumMod val="50000"/>
                  </a:schemeClr>
                </a:solidFill>
              </a:rPr>
              <a:t>Таисья</a:t>
            </a:r>
            <a:r>
              <a:rPr lang="ru-RU" sz="1600" b="1" dirty="0" smtClean="0">
                <a:solidFill>
                  <a:schemeClr val="tx2">
                    <a:lumMod val="50000"/>
                  </a:schemeClr>
                </a:solidFill>
              </a:rPr>
              <a:t> Леонтьевна </a:t>
            </a:r>
            <a:endParaRPr lang="ru-RU" sz="1600" dirty="0">
              <a:solidFill>
                <a:schemeClr val="tx2">
                  <a:lumMod val="50000"/>
                </a:schemeClr>
              </a:solidFill>
            </a:endParaRPr>
          </a:p>
        </p:txBody>
      </p:sp>
    </p:spTree>
    <p:extLst>
      <p:ext uri="{BB962C8B-B14F-4D97-AF65-F5344CB8AC3E}">
        <p14:creationId xmlns:p14="http://schemas.microsoft.com/office/powerpoint/2010/main" val="486407764"/>
      </p:ext>
    </p:extLst>
  </p:cSld>
  <p:clrMapOvr>
    <a:masterClrMapping/>
  </p:clrMapOvr>
  <p:transition spd="med" advTm="10327">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additive="base">
                                        <p:cTn id="20" dur="500" fill="hold"/>
                                        <p:tgtEl>
                                          <p:spTgt spid="3074"/>
                                        </p:tgtEl>
                                        <p:attrNameLst>
                                          <p:attrName>ppt_x</p:attrName>
                                        </p:attrNameLst>
                                      </p:cBhvr>
                                      <p:tavLst>
                                        <p:tav tm="0">
                                          <p:val>
                                            <p:strVal val="#ppt_x"/>
                                          </p:val>
                                        </p:tav>
                                        <p:tav tm="100000">
                                          <p:val>
                                            <p:strVal val="#ppt_x"/>
                                          </p:val>
                                        </p:tav>
                                      </p:tavLst>
                                    </p:anim>
                                    <p:anim calcmode="lin" valueType="num">
                                      <p:cBhvr additive="base">
                                        <p:cTn id="21"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857752" y="2357430"/>
            <a:ext cx="3855910" cy="3693319"/>
          </a:xfrm>
          <a:prstGeom prst="rect">
            <a:avLst/>
          </a:prstGeom>
        </p:spPr>
        <p:txBody>
          <a:bodyPr wrap="square">
            <a:spAutoFit/>
          </a:bodyPr>
          <a:lstStyle/>
          <a:p>
            <a:r>
              <a:rPr lang="ru-RU" b="1" dirty="0" smtClean="0">
                <a:solidFill>
                  <a:schemeClr val="tx2">
                    <a:lumMod val="50000"/>
                  </a:schemeClr>
                </a:solidFill>
              </a:rPr>
              <a:t>В семье моей бабушки Колосовой </a:t>
            </a:r>
            <a:r>
              <a:rPr lang="ru-RU" b="1" dirty="0" err="1" smtClean="0">
                <a:solidFill>
                  <a:schemeClr val="tx2">
                    <a:lumMod val="50000"/>
                  </a:schemeClr>
                </a:solidFill>
              </a:rPr>
              <a:t>Таисьи</a:t>
            </a:r>
            <a:r>
              <a:rPr lang="ru-RU" b="1" dirty="0" smtClean="0">
                <a:solidFill>
                  <a:schemeClr val="tx2">
                    <a:lumMod val="50000"/>
                  </a:schemeClr>
                </a:solidFill>
              </a:rPr>
              <a:t> Леонтьевны  было 4 сына и 2 дочери.</a:t>
            </a:r>
          </a:p>
          <a:p>
            <a:r>
              <a:rPr lang="ru-RU" b="1" dirty="0" smtClean="0">
                <a:solidFill>
                  <a:schemeClr val="tx2">
                    <a:lumMod val="50000"/>
                  </a:schemeClr>
                </a:solidFill>
              </a:rPr>
              <a:t>Семья была трудолюбивая. </a:t>
            </a:r>
          </a:p>
          <a:p>
            <a:r>
              <a:rPr lang="ru-RU" b="1" dirty="0" smtClean="0">
                <a:solidFill>
                  <a:schemeClr val="tx2">
                    <a:lumMod val="50000"/>
                  </a:schemeClr>
                </a:solidFill>
              </a:rPr>
              <a:t>Детей к крестьянскому труду приучали  с малолетства, работали от зари до зари. Сеяли хлеб, жали вручную, косили и гребли.  </a:t>
            </a:r>
          </a:p>
          <a:p>
            <a:r>
              <a:rPr lang="ru-RU" b="1" dirty="0" smtClean="0">
                <a:solidFill>
                  <a:schemeClr val="tx2">
                    <a:lumMod val="50000"/>
                  </a:schemeClr>
                </a:solidFill>
              </a:rPr>
              <a:t>Время  было тяжелое для всего народа.   Без работы никто не сидел. Нужно было прокормить и одеть свои семьи. </a:t>
            </a:r>
            <a:endParaRPr lang="ru-RU" b="1" dirty="0">
              <a:solidFill>
                <a:schemeClr val="tx2">
                  <a:lumMod val="50000"/>
                </a:schemeClr>
              </a:solidFill>
            </a:endParaRPr>
          </a:p>
        </p:txBody>
      </p:sp>
      <p:pic>
        <p:nvPicPr>
          <p:cNvPr id="3" name="Picture 2" descr="C:\Users\Галина\Desktop\фото\TTmvlm9CXBc.jpg"/>
          <p:cNvPicPr>
            <a:picLocks noChangeAspect="1" noChangeArrowheads="1"/>
          </p:cNvPicPr>
          <p:nvPr/>
        </p:nvPicPr>
        <p:blipFill>
          <a:blip r:embed="rId2" cstate="print"/>
          <a:srcRect/>
          <a:stretch>
            <a:fillRect/>
          </a:stretch>
        </p:blipFill>
        <p:spPr bwMode="auto">
          <a:xfrm>
            <a:off x="4929190" y="332656"/>
            <a:ext cx="3459234" cy="2096212"/>
          </a:xfrm>
          <a:prstGeom prst="rect">
            <a:avLst/>
          </a:prstGeom>
          <a:noFill/>
        </p:spPr>
      </p:pic>
      <p:pic>
        <p:nvPicPr>
          <p:cNvPr id="5" name="Объект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58538"/>
            <a:ext cx="4700391" cy="386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advTm="10358">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000496" y="642918"/>
            <a:ext cx="4572000" cy="4524315"/>
          </a:xfrm>
          <a:prstGeom prst="rect">
            <a:avLst/>
          </a:prstGeom>
        </p:spPr>
        <p:txBody>
          <a:bodyPr wrap="square">
            <a:spAutoFit/>
          </a:bodyPr>
          <a:lstStyle/>
          <a:p>
            <a:r>
              <a:rPr lang="ru-RU" b="1" dirty="0">
                <a:solidFill>
                  <a:schemeClr val="tx2">
                    <a:lumMod val="50000"/>
                  </a:schemeClr>
                </a:solidFill>
              </a:rPr>
              <a:t>22 июня 1941 года фашистская Германия без объявления войны напала  всей мощью своей армии на Советский Союз. </a:t>
            </a:r>
            <a:endParaRPr lang="ru-RU" b="1" dirty="0" smtClean="0">
              <a:solidFill>
                <a:schemeClr val="tx2">
                  <a:lumMod val="50000"/>
                </a:schemeClr>
              </a:solidFill>
            </a:endParaRPr>
          </a:p>
          <a:p>
            <a:r>
              <a:rPr lang="ru-RU" b="1" dirty="0" smtClean="0">
                <a:solidFill>
                  <a:schemeClr val="tx2">
                    <a:lumMod val="50000"/>
                  </a:schemeClr>
                </a:solidFill>
              </a:rPr>
              <a:t>Мирный </a:t>
            </a:r>
            <a:r>
              <a:rPr lang="ru-RU" b="1" dirty="0">
                <a:solidFill>
                  <a:schemeClr val="tx2">
                    <a:lumMod val="50000"/>
                  </a:schemeClr>
                </a:solidFill>
              </a:rPr>
              <a:t>труд людей был прерван, наступил новый период в жизни людей нашего государства и народа – период Великой Отечественной войны</a:t>
            </a:r>
            <a:r>
              <a:rPr lang="ru-RU" b="1" dirty="0" smtClean="0">
                <a:solidFill>
                  <a:schemeClr val="tx2">
                    <a:lumMod val="50000"/>
                  </a:schemeClr>
                </a:solidFill>
              </a:rPr>
              <a:t>.</a:t>
            </a:r>
          </a:p>
          <a:p>
            <a:r>
              <a:rPr lang="ru-RU" b="1" dirty="0" smtClean="0">
                <a:solidFill>
                  <a:schemeClr val="tx2">
                    <a:lumMod val="50000"/>
                  </a:schemeClr>
                </a:solidFill>
              </a:rPr>
              <a:t>В </a:t>
            </a:r>
            <a:r>
              <a:rPr lang="ru-RU" b="1" dirty="0">
                <a:solidFill>
                  <a:schemeClr val="tx2">
                    <a:lumMod val="50000"/>
                  </a:schemeClr>
                </a:solidFill>
              </a:rPr>
              <a:t>эти тяжелые дни в невиданных масштабах проявился патриотизм людей, как на фронте, так и в тылу. На защиту Родины встал весь народ. </a:t>
            </a:r>
            <a:endParaRPr lang="ru-RU" b="1" dirty="0" smtClean="0">
              <a:solidFill>
                <a:schemeClr val="tx2">
                  <a:lumMod val="50000"/>
                </a:schemeClr>
              </a:solidFill>
            </a:endParaRPr>
          </a:p>
          <a:p>
            <a:r>
              <a:rPr lang="ru-RU" b="1" dirty="0" smtClean="0">
                <a:solidFill>
                  <a:schemeClr val="tx2">
                    <a:lumMod val="50000"/>
                  </a:schemeClr>
                </a:solidFill>
              </a:rPr>
              <a:t>Моя бабушка </a:t>
            </a:r>
            <a:r>
              <a:rPr lang="ru-RU" b="1" dirty="0" err="1" smtClean="0">
                <a:solidFill>
                  <a:schemeClr val="tx2">
                    <a:lumMod val="50000"/>
                  </a:schemeClr>
                </a:solidFill>
              </a:rPr>
              <a:t>Таисья</a:t>
            </a:r>
            <a:r>
              <a:rPr lang="ru-RU" b="1" dirty="0" smtClean="0">
                <a:solidFill>
                  <a:schemeClr val="tx2">
                    <a:lumMod val="50000"/>
                  </a:schemeClr>
                </a:solidFill>
              </a:rPr>
              <a:t> Леонтьевна проводила на фронт трех своих сыновей: Фёдора, Степана  и Фрола.</a:t>
            </a:r>
            <a:endParaRPr lang="ru-RU" b="1" dirty="0">
              <a:solidFill>
                <a:schemeClr val="tx2">
                  <a:lumMod val="50000"/>
                </a:schemeClr>
              </a:solidFill>
            </a:endParaRPr>
          </a:p>
        </p:txBody>
      </p:sp>
      <p:pic>
        <p:nvPicPr>
          <p:cNvPr id="3" name="Picture 4" descr="http://i066.radikal.ru/1106/09/145748251eab.jpg"/>
          <p:cNvPicPr>
            <a:picLocks noChangeAspect="1" noChangeArrowheads="1"/>
          </p:cNvPicPr>
          <p:nvPr/>
        </p:nvPicPr>
        <p:blipFill>
          <a:blip r:embed="rId3" cstate="print"/>
          <a:srcRect/>
          <a:stretch>
            <a:fillRect/>
          </a:stretch>
        </p:blipFill>
        <p:spPr bwMode="auto">
          <a:xfrm>
            <a:off x="616120" y="642918"/>
            <a:ext cx="3384376" cy="4396803"/>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705660107"/>
      </p:ext>
    </p:extLst>
  </p:cSld>
  <p:clrMapOvr>
    <a:masterClrMapping/>
  </p:clrMapOvr>
  <p:transition advTm="14149">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838978" y="260648"/>
            <a:ext cx="5153627" cy="6524863"/>
          </a:xfrm>
          <a:prstGeom prst="rect">
            <a:avLst/>
          </a:prstGeom>
        </p:spPr>
        <p:txBody>
          <a:bodyPr wrap="square">
            <a:spAutoFit/>
          </a:bodyPr>
          <a:lstStyle/>
          <a:p>
            <a:r>
              <a:rPr lang="ru-RU" b="1" smtClean="0">
                <a:solidFill>
                  <a:schemeClr val="tx2">
                    <a:lumMod val="50000"/>
                  </a:schemeClr>
                </a:solidFill>
              </a:rPr>
              <a:t>Колосов </a:t>
            </a:r>
            <a:r>
              <a:rPr lang="ru-RU" b="1" dirty="0">
                <a:solidFill>
                  <a:schemeClr val="tx2">
                    <a:lumMod val="50000"/>
                  </a:schemeClr>
                </a:solidFill>
              </a:rPr>
              <a:t>Фёдор Фёдорович </a:t>
            </a:r>
            <a:r>
              <a:rPr lang="ru-RU" sz="1600" b="1" dirty="0">
                <a:solidFill>
                  <a:schemeClr val="tx2">
                    <a:lumMod val="50000"/>
                  </a:schemeClr>
                </a:solidFill>
              </a:rPr>
              <a:t>– 1913 г.р. красноармеец, рядовой  воевал на Северном Фронте. </a:t>
            </a:r>
          </a:p>
          <a:p>
            <a:r>
              <a:rPr lang="ru-RU" sz="1600" b="1" dirty="0">
                <a:solidFill>
                  <a:schemeClr val="tx2">
                    <a:lumMod val="50000"/>
                  </a:schemeClr>
                </a:solidFill>
              </a:rPr>
              <a:t>С 15.02.1942  по 10.05.1942 г. участвовал  в составе Северного флота  12 отдельной  морской бригады в должности пулемётчика.</a:t>
            </a:r>
          </a:p>
          <a:p>
            <a:r>
              <a:rPr lang="ru-RU" sz="1600" b="1" dirty="0">
                <a:solidFill>
                  <a:schemeClr val="tx2">
                    <a:lumMod val="50000"/>
                  </a:schemeClr>
                </a:solidFill>
              </a:rPr>
              <a:t>При наступательных действиях Карельского и Северного фронта,   в направлении порта Пет сама, при обороне сопки в районе реки Западная Лица 10 мая 1942 года </a:t>
            </a:r>
            <a:r>
              <a:rPr lang="ru-RU" sz="1600" b="1" dirty="0" smtClean="0">
                <a:solidFill>
                  <a:schemeClr val="tx2">
                    <a:lumMod val="50000"/>
                  </a:schemeClr>
                </a:solidFill>
              </a:rPr>
              <a:t> </a:t>
            </a:r>
            <a:r>
              <a:rPr lang="ru-RU" sz="1600" b="1" dirty="0">
                <a:solidFill>
                  <a:schemeClr val="tx2">
                    <a:lumMod val="50000"/>
                  </a:schemeClr>
                </a:solidFill>
              </a:rPr>
              <a:t>был тяжело ранен в левую ногу с её </a:t>
            </a:r>
            <a:r>
              <a:rPr lang="ru-RU" sz="1600" b="1" dirty="0" smtClean="0">
                <a:solidFill>
                  <a:schemeClr val="tx2">
                    <a:lumMod val="50000"/>
                  </a:schemeClr>
                </a:solidFill>
              </a:rPr>
              <a:t>ампутацией. В Красной Армии Фёдор находился с 1942 по 1948 год.</a:t>
            </a:r>
            <a:endParaRPr lang="ru-RU" sz="1600" b="1" dirty="0">
              <a:solidFill>
                <a:schemeClr val="tx2">
                  <a:lumMod val="50000"/>
                </a:schemeClr>
              </a:solidFill>
            </a:endParaRPr>
          </a:p>
          <a:p>
            <a:r>
              <a:rPr lang="ru-RU" sz="1600" b="1" dirty="0">
                <a:solidFill>
                  <a:schemeClr val="tx2">
                    <a:lumMod val="50000"/>
                  </a:schemeClr>
                </a:solidFill>
              </a:rPr>
              <a:t>После войны это место называлось Долиной смерти, в 1965 году переименовано в Долину Славы. </a:t>
            </a:r>
          </a:p>
          <a:p>
            <a:r>
              <a:rPr lang="ru-RU" sz="1600" b="1" dirty="0">
                <a:solidFill>
                  <a:schemeClr val="tx2">
                    <a:lumMod val="50000"/>
                  </a:schemeClr>
                </a:solidFill>
              </a:rPr>
              <a:t>Родина высоко оценила беспримерную отвагу и храбрость проявленные в боях с немецкими захватчиками в Великой Отечественной войне, наградив Фёдора «Орденом Отечественной войны 2 степени», Орденом «</a:t>
            </a:r>
            <a:r>
              <a:rPr lang="ru-RU" sz="1600" b="1" dirty="0" smtClean="0">
                <a:solidFill>
                  <a:schemeClr val="tx2">
                    <a:lumMod val="50000"/>
                  </a:schemeClr>
                </a:solidFill>
              </a:rPr>
              <a:t>Красного Знамени», </a:t>
            </a:r>
            <a:r>
              <a:rPr lang="ru-RU" sz="1600" b="1" dirty="0">
                <a:solidFill>
                  <a:schemeClr val="tx2">
                    <a:lumMod val="50000"/>
                  </a:schemeClr>
                </a:solidFill>
              </a:rPr>
              <a:t>медалью «За отвагу</a:t>
            </a:r>
            <a:r>
              <a:rPr lang="ru-RU" sz="1600" b="1" dirty="0" smtClean="0">
                <a:solidFill>
                  <a:schemeClr val="tx2">
                    <a:lumMod val="50000"/>
                  </a:schemeClr>
                </a:solidFill>
              </a:rPr>
              <a:t>».</a:t>
            </a:r>
            <a:endParaRPr lang="ru-RU" sz="1600" b="1" dirty="0">
              <a:solidFill>
                <a:schemeClr val="tx2">
                  <a:lumMod val="50000"/>
                </a:schemeClr>
              </a:solidFill>
            </a:endParaRPr>
          </a:p>
          <a:p>
            <a:r>
              <a:rPr lang="ru-RU" sz="1600" b="1" dirty="0">
                <a:solidFill>
                  <a:schemeClr val="tx2">
                    <a:lumMod val="50000"/>
                  </a:schemeClr>
                </a:solidFill>
              </a:rPr>
              <a:t>Фёдор Фёдорович  был инвалидом Отечественной войны 2 группы. </a:t>
            </a:r>
          </a:p>
          <a:p>
            <a:r>
              <a:rPr lang="ru-RU" sz="1600" b="1" dirty="0">
                <a:solidFill>
                  <a:schemeClr val="tx2">
                    <a:lumMod val="50000"/>
                  </a:schemeClr>
                </a:solidFill>
              </a:rPr>
              <a:t>После войны проживал в г. Семипалатинск. </a:t>
            </a:r>
          </a:p>
          <a:p>
            <a:r>
              <a:rPr lang="ru-RU" sz="1600" b="1" dirty="0">
                <a:solidFill>
                  <a:schemeClr val="tx2">
                    <a:lumMod val="50000"/>
                  </a:schemeClr>
                </a:solidFill>
              </a:rPr>
              <a:t>Работал при райсобесе, заведующим фотографией.  </a:t>
            </a:r>
          </a:p>
        </p:txBody>
      </p:sp>
      <p:sp>
        <p:nvSpPr>
          <p:cNvPr id="5" name="Прямоугольник 4"/>
          <p:cNvSpPr/>
          <p:nvPr/>
        </p:nvSpPr>
        <p:spPr>
          <a:xfrm>
            <a:off x="298780" y="5613072"/>
            <a:ext cx="3414140" cy="646331"/>
          </a:xfrm>
          <a:prstGeom prst="rect">
            <a:avLst/>
          </a:prstGeom>
        </p:spPr>
        <p:txBody>
          <a:bodyPr wrap="none">
            <a:spAutoFit/>
          </a:bodyPr>
          <a:lstStyle/>
          <a:p>
            <a:r>
              <a:rPr lang="ru-RU" b="1" dirty="0" smtClean="0">
                <a:solidFill>
                  <a:schemeClr val="tx2">
                    <a:lumMod val="50000"/>
                  </a:schemeClr>
                </a:solidFill>
              </a:rPr>
              <a:t>Колосов Фёдор Фёдорович </a:t>
            </a:r>
          </a:p>
          <a:p>
            <a:r>
              <a:rPr lang="ru-RU" b="1" dirty="0" smtClean="0">
                <a:solidFill>
                  <a:schemeClr val="tx2">
                    <a:lumMod val="50000"/>
                  </a:schemeClr>
                </a:solidFill>
              </a:rPr>
              <a:t>              РЯДОВОЙ</a:t>
            </a:r>
            <a:endParaRPr lang="ru-RU" dirty="0">
              <a:solidFill>
                <a:schemeClr val="tx2">
                  <a:lumMod val="50000"/>
                </a:schemeClr>
              </a:solidFill>
            </a:endParaRPr>
          </a:p>
        </p:txBody>
      </p:sp>
      <p:pic>
        <p:nvPicPr>
          <p:cNvPr id="1026" name="Picture 2" descr="C:\Users\ПК\Desktop\Documents\Фото Колосовы\lVFjL9jR4U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260648"/>
            <a:ext cx="3240359" cy="41764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ПК\Desktop\Documents\фото\Orden_Otechestvennoj_vojny_2s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480" y="3357562"/>
            <a:ext cx="2016224" cy="1944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820050"/>
      </p:ext>
    </p:extLst>
  </p:cSld>
  <p:clrMapOvr>
    <a:masterClrMapping/>
  </p:clrMapOvr>
  <p:transition advTm="15584">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596" y="285728"/>
            <a:ext cx="2749984" cy="39304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3759" y="1340768"/>
            <a:ext cx="2587705" cy="40050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1988840"/>
            <a:ext cx="2713484" cy="39290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7" name="Picture 2" descr="C:\Users\Галина\Desktop\фото\TTmvlm9CXBc.jpg"/>
          <p:cNvPicPr>
            <a:picLocks noChangeAspect="1" noChangeArrowheads="1"/>
          </p:cNvPicPr>
          <p:nvPr/>
        </p:nvPicPr>
        <p:blipFill>
          <a:blip r:embed="rId5" cstate="print"/>
          <a:srcRect/>
          <a:stretch>
            <a:fillRect/>
          </a:stretch>
        </p:blipFill>
        <p:spPr bwMode="auto">
          <a:xfrm>
            <a:off x="6084168" y="116632"/>
            <a:ext cx="2600600" cy="1728192"/>
          </a:xfrm>
          <a:prstGeom prst="rect">
            <a:avLst/>
          </a:prstGeom>
          <a:noFill/>
        </p:spPr>
      </p:pic>
    </p:spTree>
    <p:extLst>
      <p:ext uri="{BB962C8B-B14F-4D97-AF65-F5344CB8AC3E}">
        <p14:creationId xmlns:p14="http://schemas.microsoft.com/office/powerpoint/2010/main" val="2182634787"/>
      </p:ext>
    </p:extLst>
  </p:cSld>
  <p:clrMapOvr>
    <a:masterClrMapping/>
  </p:clrMapOvr>
  <p:transition advTm="92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 calcmode="lin" valueType="num">
                                      <p:cBhvr additive="base">
                                        <p:cTn id="15" dur="500" fill="hold"/>
                                        <p:tgtEl>
                                          <p:spTgt spid="2051"/>
                                        </p:tgtEl>
                                        <p:attrNameLst>
                                          <p:attrName>ppt_x</p:attrName>
                                        </p:attrNameLst>
                                      </p:cBhvr>
                                      <p:tavLst>
                                        <p:tav tm="0">
                                          <p:val>
                                            <p:strVal val="#ppt_x"/>
                                          </p:val>
                                        </p:tav>
                                        <p:tav tm="100000">
                                          <p:val>
                                            <p:strVal val="#ppt_x"/>
                                          </p:val>
                                        </p:tav>
                                      </p:tavLst>
                                    </p:anim>
                                    <p:anim calcmode="lin" valueType="num">
                                      <p:cBhvr additive="base">
                                        <p:cTn id="16" dur="500" fill="hold"/>
                                        <p:tgtEl>
                                          <p:spTgt spid="205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643306" y="214290"/>
            <a:ext cx="5216596" cy="6278642"/>
          </a:xfrm>
          <a:prstGeom prst="rect">
            <a:avLst/>
          </a:prstGeom>
        </p:spPr>
        <p:txBody>
          <a:bodyPr wrap="square">
            <a:spAutoFit/>
          </a:bodyPr>
          <a:lstStyle/>
          <a:p>
            <a:r>
              <a:rPr lang="ru-RU" sz="1600" b="1" dirty="0" smtClean="0">
                <a:solidFill>
                  <a:schemeClr val="tx2">
                    <a:lumMod val="50000"/>
                  </a:schemeClr>
                </a:solidFill>
              </a:rPr>
              <a:t> </a:t>
            </a:r>
            <a:r>
              <a:rPr lang="ru-RU" b="1" dirty="0">
                <a:solidFill>
                  <a:schemeClr val="tx2">
                    <a:lumMod val="50000"/>
                  </a:schemeClr>
                </a:solidFill>
              </a:rPr>
              <a:t>Колосов Степан </a:t>
            </a:r>
            <a:r>
              <a:rPr lang="ru-RU" b="1" dirty="0" smtClean="0">
                <a:solidFill>
                  <a:schemeClr val="tx2">
                    <a:lumMod val="50000"/>
                  </a:schemeClr>
                </a:solidFill>
              </a:rPr>
              <a:t>Фёдорович </a:t>
            </a:r>
            <a:r>
              <a:rPr lang="ru-RU" sz="1600" b="1" dirty="0">
                <a:solidFill>
                  <a:schemeClr val="tx2">
                    <a:lumMod val="50000"/>
                  </a:schemeClr>
                </a:solidFill>
              </a:rPr>
              <a:t>1</a:t>
            </a:r>
            <a:r>
              <a:rPr lang="ru-RU" sz="1600" b="1" dirty="0" smtClean="0">
                <a:solidFill>
                  <a:schemeClr val="tx2">
                    <a:lumMod val="50000"/>
                  </a:schemeClr>
                </a:solidFill>
              </a:rPr>
              <a:t>916 </a:t>
            </a:r>
            <a:r>
              <a:rPr lang="ru-RU" sz="1600" b="1" dirty="0" smtClean="0">
                <a:solidFill>
                  <a:schemeClr val="tx2">
                    <a:lumMod val="50000"/>
                  </a:schemeClr>
                </a:solidFill>
              </a:rPr>
              <a:t>года рождения, участник  Финской войны. </a:t>
            </a:r>
          </a:p>
          <a:p>
            <a:r>
              <a:rPr lang="ru-RU" sz="1600" b="1" dirty="0" smtClean="0">
                <a:solidFill>
                  <a:schemeClr val="tx2">
                    <a:lumMod val="50000"/>
                  </a:schemeClr>
                </a:solidFill>
              </a:rPr>
              <a:t>В период Великой Отечественной войны защищал Ленинград. </a:t>
            </a:r>
          </a:p>
          <a:p>
            <a:r>
              <a:rPr lang="ru-RU" sz="1600" b="1" dirty="0" smtClean="0">
                <a:solidFill>
                  <a:schemeClr val="tx2">
                    <a:lumMod val="50000"/>
                  </a:schemeClr>
                </a:solidFill>
              </a:rPr>
              <a:t>Был командиром стрелкового взвода 381 стрелкового полка, 109 стрелковой дивизии.</a:t>
            </a:r>
          </a:p>
          <a:p>
            <a:r>
              <a:rPr lang="ru-RU" sz="1600" b="1" dirty="0" smtClean="0">
                <a:solidFill>
                  <a:schemeClr val="tx2">
                    <a:lumMod val="50000"/>
                  </a:schemeClr>
                </a:solidFill>
              </a:rPr>
              <a:t>Воинское звание лейтенант. </a:t>
            </a:r>
          </a:p>
          <a:p>
            <a:r>
              <a:rPr lang="ru-RU" sz="1600" b="1" dirty="0" smtClean="0">
                <a:solidFill>
                  <a:schemeClr val="tx2">
                    <a:lumMod val="50000"/>
                  </a:schemeClr>
                </a:solidFill>
              </a:rPr>
              <a:t> </a:t>
            </a:r>
            <a:r>
              <a:rPr lang="ru-RU" sz="1600" b="1" dirty="0">
                <a:solidFill>
                  <a:schemeClr val="tx2">
                    <a:lumMod val="50000"/>
                  </a:schemeClr>
                </a:solidFill>
              </a:rPr>
              <a:t>15 января 1944 года начались бои с фашистами, по прорыву  блокады Ленинграда. Советская Армия несла огромные потери в то время. </a:t>
            </a:r>
            <a:r>
              <a:rPr lang="ru-RU" sz="1600" b="1" dirty="0" smtClean="0">
                <a:solidFill>
                  <a:schemeClr val="tx2">
                    <a:lumMod val="50000"/>
                  </a:schemeClr>
                </a:solidFill>
              </a:rPr>
              <a:t>Враг </a:t>
            </a:r>
            <a:r>
              <a:rPr lang="ru-RU" sz="1600" b="1" dirty="0">
                <a:solidFill>
                  <a:schemeClr val="tx2">
                    <a:lumMod val="50000"/>
                  </a:schemeClr>
                </a:solidFill>
              </a:rPr>
              <a:t>оказывал ожесточенное и упорное сопротивление на каждом рубеже. Встречал атакующие цепи </a:t>
            </a:r>
            <a:r>
              <a:rPr lang="ru-RU" sz="1600" b="1" dirty="0" smtClean="0">
                <a:solidFill>
                  <a:schemeClr val="tx2">
                    <a:lumMod val="50000"/>
                  </a:schemeClr>
                </a:solidFill>
              </a:rPr>
              <a:t>артиллерийско-минометным </a:t>
            </a:r>
            <a:r>
              <a:rPr lang="ru-RU" sz="1600" b="1" dirty="0">
                <a:solidFill>
                  <a:schemeClr val="tx2">
                    <a:lumMod val="50000"/>
                  </a:schemeClr>
                </a:solidFill>
              </a:rPr>
              <a:t>огнем. К тому же вся территория была плотно заминирована немцами. Для успеха наступления не считались с потерями и жертвами.  Много погибло наших бойцов в этом жестоком сражении</a:t>
            </a:r>
            <a:r>
              <a:rPr lang="ru-RU" sz="1600" b="1" dirty="0" smtClean="0">
                <a:solidFill>
                  <a:schemeClr val="tx2">
                    <a:lumMod val="50000"/>
                  </a:schemeClr>
                </a:solidFill>
              </a:rPr>
              <a:t>. </a:t>
            </a:r>
          </a:p>
          <a:p>
            <a:r>
              <a:rPr lang="ru-RU" sz="1600" b="1" dirty="0" smtClean="0">
                <a:solidFill>
                  <a:schemeClr val="tx2">
                    <a:lumMod val="50000"/>
                  </a:schemeClr>
                </a:solidFill>
              </a:rPr>
              <a:t> </a:t>
            </a:r>
            <a:r>
              <a:rPr lang="ru-RU" sz="1600" b="1" dirty="0">
                <a:solidFill>
                  <a:schemeClr val="tx2">
                    <a:lumMod val="50000"/>
                  </a:schemeClr>
                </a:solidFill>
              </a:rPr>
              <a:t>Колосов Степан Фёдорович </a:t>
            </a:r>
            <a:r>
              <a:rPr lang="ru-RU" sz="1600" b="1" dirty="0" smtClean="0">
                <a:solidFill>
                  <a:schemeClr val="tx2">
                    <a:lumMod val="50000"/>
                  </a:schemeClr>
                </a:solidFill>
              </a:rPr>
              <a:t> погиб </a:t>
            </a:r>
            <a:r>
              <a:rPr lang="ru-RU" sz="1600" b="1" dirty="0">
                <a:solidFill>
                  <a:schemeClr val="tx2">
                    <a:lumMod val="50000"/>
                  </a:schemeClr>
                </a:solidFill>
              </a:rPr>
              <a:t>16.01.1944 года. </a:t>
            </a:r>
          </a:p>
          <a:p>
            <a:r>
              <a:rPr lang="ru-RU" sz="1600" b="1" dirty="0">
                <a:solidFill>
                  <a:schemeClr val="tx2">
                    <a:lumMod val="50000"/>
                  </a:schemeClr>
                </a:solidFill>
              </a:rPr>
              <a:t>Первичное место захоронения</a:t>
            </a:r>
            <a:r>
              <a:rPr lang="ru-RU" sz="1600" b="1" dirty="0" smtClean="0">
                <a:solidFill>
                  <a:schemeClr val="tx2">
                    <a:lumMod val="50000"/>
                  </a:schemeClr>
                </a:solidFill>
              </a:rPr>
              <a:t>:</a:t>
            </a:r>
          </a:p>
          <a:p>
            <a:r>
              <a:rPr lang="ru-RU" sz="1600" b="1" dirty="0" smtClean="0">
                <a:solidFill>
                  <a:schemeClr val="tx2">
                    <a:lumMod val="50000"/>
                  </a:schemeClr>
                </a:solidFill>
              </a:rPr>
              <a:t> </a:t>
            </a:r>
            <a:r>
              <a:rPr lang="ru-RU" sz="1600" b="1" dirty="0">
                <a:solidFill>
                  <a:schemeClr val="tx2">
                    <a:lumMod val="50000"/>
                  </a:schemeClr>
                </a:solidFill>
              </a:rPr>
              <a:t>Ленинградская обл. Павловский район</a:t>
            </a:r>
            <a:r>
              <a:rPr lang="ru-RU" sz="1600" b="1" dirty="0" smtClean="0">
                <a:solidFill>
                  <a:schemeClr val="tx2">
                    <a:lumMod val="50000"/>
                  </a:schemeClr>
                </a:solidFill>
              </a:rPr>
              <a:t>,</a:t>
            </a:r>
          </a:p>
          <a:p>
            <a:r>
              <a:rPr lang="ru-RU" sz="1600" b="1" dirty="0" smtClean="0">
                <a:solidFill>
                  <a:schemeClr val="tx2">
                    <a:lumMod val="50000"/>
                  </a:schemeClr>
                </a:solidFill>
              </a:rPr>
              <a:t> </a:t>
            </a:r>
            <a:r>
              <a:rPr lang="ru-RU" sz="1600" b="1" dirty="0">
                <a:solidFill>
                  <a:schemeClr val="tx2">
                    <a:lumMod val="50000"/>
                  </a:schemeClr>
                </a:solidFill>
              </a:rPr>
              <a:t>роща Финское </a:t>
            </a:r>
            <a:r>
              <a:rPr lang="ru-RU" sz="1600" b="1" dirty="0" err="1">
                <a:solidFill>
                  <a:schemeClr val="tx2">
                    <a:lumMod val="50000"/>
                  </a:schemeClr>
                </a:solidFill>
              </a:rPr>
              <a:t>Койрово</a:t>
            </a:r>
            <a:r>
              <a:rPr lang="ru-RU" sz="1600" b="1" dirty="0">
                <a:solidFill>
                  <a:schemeClr val="tx2">
                    <a:lumMod val="50000"/>
                  </a:schemeClr>
                </a:solidFill>
              </a:rPr>
              <a:t>, </a:t>
            </a:r>
            <a:endParaRPr lang="ru-RU" sz="1600" b="1" dirty="0" smtClean="0">
              <a:solidFill>
                <a:schemeClr val="tx2">
                  <a:lumMod val="50000"/>
                </a:schemeClr>
              </a:solidFill>
            </a:endParaRPr>
          </a:p>
          <a:p>
            <a:r>
              <a:rPr lang="ru-RU" sz="1600" b="1" dirty="0" smtClean="0">
                <a:solidFill>
                  <a:schemeClr val="tx2">
                    <a:lumMod val="50000"/>
                  </a:schemeClr>
                </a:solidFill>
              </a:rPr>
              <a:t>северо-западная </a:t>
            </a:r>
            <a:r>
              <a:rPr lang="ru-RU" sz="1600" b="1" dirty="0">
                <a:solidFill>
                  <a:schemeClr val="tx2">
                    <a:lumMod val="50000"/>
                  </a:schemeClr>
                </a:solidFill>
              </a:rPr>
              <a:t>окраина.</a:t>
            </a:r>
          </a:p>
          <a:p>
            <a:endParaRPr lang="ru-RU" sz="1600" dirty="0">
              <a:solidFill>
                <a:schemeClr val="tx2">
                  <a:lumMod val="50000"/>
                </a:schemeClr>
              </a:solidFill>
            </a:endParaRPr>
          </a:p>
        </p:txBody>
      </p:sp>
      <p:pic>
        <p:nvPicPr>
          <p:cNvPr id="4098" name="Picture 2"/>
          <p:cNvPicPr>
            <a:picLocks noChangeAspect="1" noChangeArrowheads="1"/>
          </p:cNvPicPr>
          <p:nvPr/>
        </p:nvPicPr>
        <p:blipFill>
          <a:blip r:embed="rId2"/>
          <a:srcRect/>
          <a:stretch>
            <a:fillRect/>
          </a:stretch>
        </p:blipFill>
        <p:spPr bwMode="auto">
          <a:xfrm>
            <a:off x="285721" y="214290"/>
            <a:ext cx="3286148" cy="41434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Прямоугольник 3"/>
          <p:cNvSpPr/>
          <p:nvPr/>
        </p:nvSpPr>
        <p:spPr>
          <a:xfrm>
            <a:off x="159332" y="4737600"/>
            <a:ext cx="3412537" cy="646331"/>
          </a:xfrm>
          <a:prstGeom prst="rect">
            <a:avLst/>
          </a:prstGeom>
        </p:spPr>
        <p:txBody>
          <a:bodyPr wrap="none">
            <a:spAutoFit/>
          </a:bodyPr>
          <a:lstStyle/>
          <a:p>
            <a:r>
              <a:rPr lang="ru-RU" b="1" dirty="0" smtClean="0">
                <a:solidFill>
                  <a:schemeClr val="tx2">
                    <a:lumMod val="50000"/>
                  </a:schemeClr>
                </a:solidFill>
              </a:rPr>
              <a:t>Колосов Степан Фёдорович</a:t>
            </a:r>
          </a:p>
          <a:p>
            <a:r>
              <a:rPr lang="ru-RU" b="1" dirty="0" smtClean="0">
                <a:solidFill>
                  <a:schemeClr val="tx2">
                    <a:lumMod val="50000"/>
                  </a:schemeClr>
                </a:solidFill>
              </a:rPr>
              <a:t>           ЛЕЙТЕНАНТ </a:t>
            </a:r>
            <a:endParaRPr lang="ru-RU" dirty="0">
              <a:solidFill>
                <a:schemeClr val="tx2">
                  <a:lumMod val="50000"/>
                </a:schemeClr>
              </a:solidFill>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687" y="4085692"/>
            <a:ext cx="2411289" cy="2772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54790"/>
      </p:ext>
    </p:extLst>
  </p:cSld>
  <p:clrMapOvr>
    <a:masterClrMapping/>
  </p:clrMapOvr>
  <p:transition advTm="1457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7752" y="214290"/>
            <a:ext cx="3672408" cy="42862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3372" y="4000504"/>
            <a:ext cx="4683365" cy="25717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58" y="1714488"/>
            <a:ext cx="3714776" cy="47863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5" name="Picture 2" descr="C:\Users\Галина\Desktop\фото\TTmvlm9CXBc.jpg"/>
          <p:cNvPicPr>
            <a:picLocks noChangeAspect="1" noChangeArrowheads="1"/>
          </p:cNvPicPr>
          <p:nvPr/>
        </p:nvPicPr>
        <p:blipFill>
          <a:blip r:embed="rId5" cstate="print"/>
          <a:srcRect/>
          <a:stretch>
            <a:fillRect/>
          </a:stretch>
        </p:blipFill>
        <p:spPr bwMode="auto">
          <a:xfrm>
            <a:off x="928662" y="0"/>
            <a:ext cx="2600600" cy="1728192"/>
          </a:xfrm>
          <a:prstGeom prst="rect">
            <a:avLst/>
          </a:prstGeom>
          <a:noFill/>
        </p:spPr>
      </p:pic>
    </p:spTree>
    <p:extLst>
      <p:ext uri="{BB962C8B-B14F-4D97-AF65-F5344CB8AC3E}">
        <p14:creationId xmlns:p14="http://schemas.microsoft.com/office/powerpoint/2010/main" val="4269391392"/>
      </p:ext>
    </p:extLst>
  </p:cSld>
  <p:clrMapOvr>
    <a:masterClrMapping/>
  </p:clrMapOvr>
  <p:transition advTm="82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additive="base">
                                        <p:cTn id="7" dur="500" fill="hold"/>
                                        <p:tgtEl>
                                          <p:spTgt spid="4102"/>
                                        </p:tgtEl>
                                        <p:attrNameLst>
                                          <p:attrName>ppt_x</p:attrName>
                                        </p:attrNameLst>
                                      </p:cBhvr>
                                      <p:tavLst>
                                        <p:tav tm="0">
                                          <p:val>
                                            <p:strVal val="#ppt_x"/>
                                          </p:val>
                                        </p:tav>
                                        <p:tav tm="100000">
                                          <p:val>
                                            <p:strVal val="#ppt_x"/>
                                          </p:val>
                                        </p:tav>
                                      </p:tavLst>
                                    </p:anim>
                                    <p:anim calcmode="lin" valueType="num">
                                      <p:cBhvr additive="base">
                                        <p:cTn id="8" dur="500" fill="hold"/>
                                        <p:tgtEl>
                                          <p:spTgt spid="410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9"/>
                                        </p:tgtEl>
                                        <p:attrNameLst>
                                          <p:attrName>style.visibility</p:attrName>
                                        </p:attrNameLst>
                                      </p:cBhvr>
                                      <p:to>
                                        <p:strVal val="visible"/>
                                      </p:to>
                                    </p:set>
                                    <p:anim calcmode="lin" valueType="num">
                                      <p:cBhvr additive="base">
                                        <p:cTn id="11" dur="500" fill="hold"/>
                                        <p:tgtEl>
                                          <p:spTgt spid="4099"/>
                                        </p:tgtEl>
                                        <p:attrNameLst>
                                          <p:attrName>ppt_x</p:attrName>
                                        </p:attrNameLst>
                                      </p:cBhvr>
                                      <p:tavLst>
                                        <p:tav tm="0">
                                          <p:val>
                                            <p:strVal val="#ppt_x"/>
                                          </p:val>
                                        </p:tav>
                                        <p:tav tm="100000">
                                          <p:val>
                                            <p:strVal val="#ppt_x"/>
                                          </p:val>
                                        </p:tav>
                                      </p:tavLst>
                                    </p:anim>
                                    <p:anim calcmode="lin" valueType="num">
                                      <p:cBhvr additive="base">
                                        <p:cTn id="12" dur="500" fill="hold"/>
                                        <p:tgtEl>
                                          <p:spTgt spid="409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01"/>
                                        </p:tgtEl>
                                        <p:attrNameLst>
                                          <p:attrName>style.visibility</p:attrName>
                                        </p:attrNameLst>
                                      </p:cBhvr>
                                      <p:to>
                                        <p:strVal val="visible"/>
                                      </p:to>
                                    </p:set>
                                    <p:anim calcmode="lin" valueType="num">
                                      <p:cBhvr additive="base">
                                        <p:cTn id="15" dur="500" fill="hold"/>
                                        <p:tgtEl>
                                          <p:spTgt spid="4101"/>
                                        </p:tgtEl>
                                        <p:attrNameLst>
                                          <p:attrName>ppt_x</p:attrName>
                                        </p:attrNameLst>
                                      </p:cBhvr>
                                      <p:tavLst>
                                        <p:tav tm="0">
                                          <p:val>
                                            <p:strVal val="#ppt_x"/>
                                          </p:val>
                                        </p:tav>
                                        <p:tav tm="100000">
                                          <p:val>
                                            <p:strVal val="#ppt_x"/>
                                          </p:val>
                                        </p:tav>
                                      </p:tavLst>
                                    </p:anim>
                                    <p:anim calcmode="lin" valueType="num">
                                      <p:cBhvr additive="base">
                                        <p:cTn id="16" dur="500" fill="hold"/>
                                        <p:tgtEl>
                                          <p:spTgt spid="410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лавная">
  <a:themeElements>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Главная">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ая">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872</TotalTime>
  <Words>1877</Words>
  <Application>Microsoft Office PowerPoint</Application>
  <PresentationFormat>Экран (4:3)</PresentationFormat>
  <Paragraphs>114</Paragraphs>
  <Slides>23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Главная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ПК</dc:creator>
  <cp:lastModifiedBy>User</cp:lastModifiedBy>
  <cp:revision>128</cp:revision>
  <dcterms:created xsi:type="dcterms:W3CDTF">2020-02-16T10:59:17Z</dcterms:created>
  <dcterms:modified xsi:type="dcterms:W3CDTF">2020-05-13T05:28:46Z</dcterms:modified>
</cp:coreProperties>
</file>