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sldIdLst>
    <p:sldId id="256" r:id="rId2"/>
    <p:sldId id="352" r:id="rId3"/>
    <p:sldId id="350" r:id="rId4"/>
    <p:sldId id="264" r:id="rId5"/>
    <p:sldId id="359" r:id="rId6"/>
    <p:sldId id="274" r:id="rId7"/>
    <p:sldId id="339" r:id="rId8"/>
    <p:sldId id="340" r:id="rId9"/>
    <p:sldId id="341" r:id="rId10"/>
    <p:sldId id="342" r:id="rId11"/>
    <p:sldId id="307" r:id="rId12"/>
    <p:sldId id="323" r:id="rId13"/>
    <p:sldId id="270" r:id="rId14"/>
    <p:sldId id="271" r:id="rId15"/>
    <p:sldId id="361" r:id="rId16"/>
    <p:sldId id="362" r:id="rId17"/>
    <p:sldId id="366" r:id="rId18"/>
    <p:sldId id="257" r:id="rId19"/>
    <p:sldId id="262" r:id="rId20"/>
    <p:sldId id="258" r:id="rId21"/>
    <p:sldId id="317" r:id="rId22"/>
    <p:sldId id="318" r:id="rId23"/>
    <p:sldId id="319" r:id="rId24"/>
    <p:sldId id="321" r:id="rId25"/>
    <p:sldId id="268" r:id="rId26"/>
    <p:sldId id="311" r:id="rId27"/>
    <p:sldId id="357" r:id="rId28"/>
    <p:sldId id="312" r:id="rId29"/>
    <p:sldId id="313" r:id="rId30"/>
    <p:sldId id="354" r:id="rId31"/>
    <p:sldId id="358" r:id="rId32"/>
    <p:sldId id="355" r:id="rId33"/>
    <p:sldId id="353" r:id="rId34"/>
    <p:sldId id="356" r:id="rId35"/>
    <p:sldId id="279" r:id="rId36"/>
    <p:sldId id="280" r:id="rId37"/>
    <p:sldId id="285" r:id="rId38"/>
    <p:sldId id="287" r:id="rId39"/>
    <p:sldId id="335" r:id="rId40"/>
    <p:sldId id="288" r:id="rId41"/>
    <p:sldId id="289" r:id="rId42"/>
    <p:sldId id="290" r:id="rId43"/>
    <p:sldId id="291" r:id="rId44"/>
    <p:sldId id="368" r:id="rId45"/>
    <p:sldId id="369" r:id="rId46"/>
    <p:sldId id="292" r:id="rId47"/>
    <p:sldId id="293" r:id="rId48"/>
    <p:sldId id="343" r:id="rId49"/>
    <p:sldId id="344" r:id="rId50"/>
    <p:sldId id="345" r:id="rId51"/>
    <p:sldId id="346" r:id="rId52"/>
    <p:sldId id="259" r:id="rId53"/>
    <p:sldId id="260" r:id="rId54"/>
    <p:sldId id="261" r:id="rId55"/>
    <p:sldId id="269" r:id="rId56"/>
    <p:sldId id="300" r:id="rId57"/>
    <p:sldId id="301" r:id="rId58"/>
    <p:sldId id="303" r:id="rId59"/>
    <p:sldId id="367" r:id="rId6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3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t>25.05.2020</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25.05.2020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25.05.2020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25.05.2020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25.05.2020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25.05.2020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t>25.05.2020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t>25.05.2020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25.05.2020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25.05.2020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t>25.05.2020</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4294967295"/>
          </p:nvPr>
        </p:nvSpPr>
        <p:spPr>
          <a:xfrm>
            <a:off x="683569" y="2420938"/>
            <a:ext cx="7848871" cy="3311525"/>
          </a:xfrm>
        </p:spPr>
        <p:txBody>
          <a:bodyPr>
            <a:noAutofit/>
          </a:bodyPr>
          <a:lstStyle/>
          <a:p>
            <a:pPr marL="0" indent="0" algn="ctr">
              <a:buNone/>
            </a:pPr>
            <a:r>
              <a:rPr lang="ru-RU" sz="6600" i="1" dirty="0" smtClean="0">
                <a:solidFill>
                  <a:srgbClr val="C00000"/>
                </a:solidFill>
              </a:rPr>
              <a:t>«</a:t>
            </a:r>
            <a:r>
              <a:rPr lang="ru-RU" sz="6600" i="1" dirty="0" smtClean="0">
                <a:solidFill>
                  <a:srgbClr val="C00000"/>
                </a:solidFill>
              </a:rPr>
              <a:t>Ваша Победа в наших сердцах</a:t>
            </a:r>
            <a:r>
              <a:rPr lang="ru-RU" sz="6600" i="1" dirty="0" smtClean="0">
                <a:solidFill>
                  <a:srgbClr val="C00000"/>
                </a:solidFill>
              </a:rPr>
              <a:t>»</a:t>
            </a:r>
            <a:endParaRPr lang="ru-RU" sz="4000" i="1" dirty="0" smtClean="0">
              <a:solidFill>
                <a:srgbClr val="C00000"/>
              </a:solidFill>
            </a:endParaRPr>
          </a:p>
          <a:p>
            <a:pPr marL="0" indent="0" algn="ctr">
              <a:buNone/>
            </a:pPr>
            <a:r>
              <a:rPr lang="ru-RU" sz="2400" b="1" i="1" dirty="0" smtClean="0">
                <a:solidFill>
                  <a:schemeClr val="accent1">
                    <a:lumMod val="75000"/>
                  </a:schemeClr>
                </a:solidFill>
                <a:latin typeface="Times New Roman" pitchFamily="18" charset="0"/>
                <a:cs typeface="Times New Roman" pitchFamily="18" charset="0"/>
              </a:rPr>
              <a:t>Составитель:</a:t>
            </a:r>
            <a:endParaRPr lang="ru-RU" sz="2400" b="1" i="1" dirty="0" smtClean="0">
              <a:solidFill>
                <a:schemeClr val="accent1">
                  <a:lumMod val="75000"/>
                </a:schemeClr>
              </a:solidFill>
              <a:latin typeface="Times New Roman" pitchFamily="18" charset="0"/>
              <a:cs typeface="Times New Roman" pitchFamily="18" charset="0"/>
            </a:endParaRPr>
          </a:p>
          <a:p>
            <a:pPr marL="0" indent="0" algn="ctr">
              <a:buNone/>
            </a:pPr>
            <a:r>
              <a:rPr lang="ru-RU" sz="2400" b="1" i="1" dirty="0" smtClean="0">
                <a:solidFill>
                  <a:schemeClr val="accent1">
                    <a:lumMod val="75000"/>
                  </a:schemeClr>
                </a:solidFill>
                <a:latin typeface="Times New Roman" pitchFamily="18" charset="0"/>
                <a:cs typeface="Times New Roman" pitchFamily="18" charset="0"/>
              </a:rPr>
              <a:t>Большакова Анна </a:t>
            </a:r>
            <a:r>
              <a:rPr lang="ru-RU" sz="2400" b="1" i="1" dirty="0" smtClean="0">
                <a:solidFill>
                  <a:schemeClr val="accent1">
                    <a:lumMod val="75000"/>
                  </a:schemeClr>
                </a:solidFill>
                <a:latin typeface="Times New Roman" pitchFamily="18" charset="0"/>
                <a:cs typeface="Times New Roman" pitchFamily="18" charset="0"/>
              </a:rPr>
              <a:t>Михайловна,</a:t>
            </a:r>
          </a:p>
          <a:p>
            <a:pPr marL="0" indent="0" algn="ctr">
              <a:buNone/>
            </a:pPr>
            <a:r>
              <a:rPr lang="ru-RU" sz="2400" b="1" i="1" dirty="0">
                <a:solidFill>
                  <a:schemeClr val="accent1">
                    <a:lumMod val="75000"/>
                  </a:schemeClr>
                </a:solidFill>
                <a:latin typeface="Times New Roman" pitchFamily="18" charset="0"/>
                <a:cs typeface="Times New Roman" pitchFamily="18" charset="0"/>
              </a:rPr>
              <a:t>з</a:t>
            </a:r>
            <a:r>
              <a:rPr lang="ru-RU" sz="2400" b="1" i="1" dirty="0" smtClean="0">
                <a:solidFill>
                  <a:schemeClr val="accent1">
                    <a:lumMod val="75000"/>
                  </a:schemeClr>
                </a:solidFill>
                <a:latin typeface="Times New Roman" pitchFamily="18" charset="0"/>
                <a:cs typeface="Times New Roman" pitchFamily="18" charset="0"/>
              </a:rPr>
              <a:t>аведующий </a:t>
            </a:r>
            <a:r>
              <a:rPr lang="ru-RU" sz="2400" b="1" i="1" dirty="0" err="1" smtClean="0">
                <a:solidFill>
                  <a:schemeClr val="accent1">
                    <a:lumMod val="75000"/>
                  </a:schemeClr>
                </a:solidFill>
                <a:latin typeface="Times New Roman" pitchFamily="18" charset="0"/>
                <a:cs typeface="Times New Roman" pitchFamily="18" charset="0"/>
              </a:rPr>
              <a:t>Теребаевской</a:t>
            </a:r>
            <a:r>
              <a:rPr lang="ru-RU" sz="2400" b="1" i="1" dirty="0" smtClean="0">
                <a:solidFill>
                  <a:schemeClr val="accent1">
                    <a:lumMod val="75000"/>
                  </a:schemeClr>
                </a:solidFill>
                <a:latin typeface="Times New Roman" pitchFamily="18" charset="0"/>
                <a:cs typeface="Times New Roman" pitchFamily="18" charset="0"/>
              </a:rPr>
              <a:t> библиотекой-филиалом</a:t>
            </a:r>
          </a:p>
          <a:p>
            <a:pPr marL="0" indent="0" algn="ctr">
              <a:buNone/>
            </a:pPr>
            <a:r>
              <a:rPr lang="ru-RU" sz="2400" b="1" i="1" dirty="0" smtClean="0">
                <a:solidFill>
                  <a:schemeClr val="accent1">
                    <a:lumMod val="75000"/>
                  </a:schemeClr>
                </a:solidFill>
                <a:latin typeface="Times New Roman" pitchFamily="18" charset="0"/>
                <a:cs typeface="Times New Roman" pitchFamily="18" charset="0"/>
              </a:rPr>
              <a:t>2015 год </a:t>
            </a:r>
            <a:br>
              <a:rPr lang="ru-RU" sz="2400" b="1" i="1" dirty="0" smtClean="0">
                <a:solidFill>
                  <a:schemeClr val="accent1">
                    <a:lumMod val="75000"/>
                  </a:schemeClr>
                </a:solidFill>
                <a:latin typeface="Times New Roman" pitchFamily="18" charset="0"/>
                <a:cs typeface="Times New Roman" pitchFamily="18" charset="0"/>
              </a:rPr>
            </a:br>
            <a:endParaRPr lang="ru-RU" sz="2400" b="1" i="1"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75490516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924712"/>
          </a:xfrm>
        </p:spPr>
        <p:txBody>
          <a:bodyPr>
            <a:normAutofit/>
          </a:bodyPr>
          <a:lstStyle/>
          <a:p>
            <a:pPr algn="ctr"/>
            <a:r>
              <a:rPr lang="ru-RU" b="1" i="1" dirty="0" smtClean="0">
                <a:solidFill>
                  <a:srgbClr val="C00000"/>
                </a:solidFill>
                <a:latin typeface="Times New Roman" pitchFamily="18" charset="0"/>
                <a:cs typeface="Times New Roman" pitchFamily="18" charset="0"/>
              </a:rPr>
              <a:t>С благодарностью помним!</a:t>
            </a:r>
            <a:endParaRPr lang="ru-RU" b="1" i="1" dirty="0">
              <a:solidFill>
                <a:srgbClr val="C00000"/>
              </a:solidFill>
              <a:latin typeface="Times New Roman" pitchFamily="18" charset="0"/>
              <a:cs typeface="Times New Roman" pitchFamily="18" charset="0"/>
            </a:endParaRPr>
          </a:p>
        </p:txBody>
      </p:sp>
      <p:pic>
        <p:nvPicPr>
          <p:cNvPr id="4" name="Объект 3" descr="C:\Users\2\AppData\Local\Temp\FineReader11\media\image1.jpe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91203" y="2085461"/>
            <a:ext cx="4104456" cy="3911214"/>
          </a:xfrm>
          <a:prstGeom prst="rect">
            <a:avLst/>
          </a:prstGeom>
          <a:noFill/>
        </p:spPr>
      </p:pic>
    </p:spTree>
    <p:extLst>
      <p:ext uri="{BB962C8B-B14F-4D97-AF65-F5344CB8AC3E}">
        <p14:creationId xmlns:p14="http://schemas.microsoft.com/office/powerpoint/2010/main" val="306227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600" dirty="0" smtClean="0">
                <a:latin typeface="Times New Roman" pitchFamily="18" charset="0"/>
                <a:cs typeface="Times New Roman" pitchFamily="18" charset="0"/>
              </a:rPr>
              <a:t>Кузнецов Алексей Иванович</a:t>
            </a:r>
            <a:br>
              <a:rPr lang="ru-RU" sz="36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a:t>
            </a:r>
            <a:r>
              <a:rPr lang="ru-RU" sz="2700" i="1" dirty="0" smtClean="0">
                <a:latin typeface="Times New Roman" pitchFamily="18" charset="0"/>
                <a:cs typeface="Times New Roman" pitchFamily="18" charset="0"/>
              </a:rPr>
              <a:t>дед </a:t>
            </a:r>
            <a:r>
              <a:rPr lang="ru-RU" sz="2700" i="1" dirty="0" err="1" smtClean="0">
                <a:latin typeface="Times New Roman" pitchFamily="18" charset="0"/>
                <a:cs typeface="Times New Roman" pitchFamily="18" charset="0"/>
              </a:rPr>
              <a:t>Дубовиковых</a:t>
            </a:r>
            <a:r>
              <a:rPr lang="ru-RU" sz="2700" i="1" dirty="0" smtClean="0">
                <a:latin typeface="Times New Roman" pitchFamily="18" charset="0"/>
                <a:cs typeface="Times New Roman" pitchFamily="18" charset="0"/>
              </a:rPr>
              <a:t> </a:t>
            </a:r>
            <a:r>
              <a:rPr lang="ru-RU" sz="2700" i="1" dirty="0" smtClean="0">
                <a:latin typeface="Times New Roman" pitchFamily="18" charset="0"/>
                <a:cs typeface="Times New Roman" pitchFamily="18" charset="0"/>
              </a:rPr>
              <a:t>Ираиды Ивановны и Екатерины </a:t>
            </a:r>
            <a:r>
              <a:rPr lang="ru-RU" sz="2700" i="1" dirty="0">
                <a:latin typeface="Times New Roman" pitchFamily="18" charset="0"/>
                <a:cs typeface="Times New Roman" pitchFamily="18" charset="0"/>
              </a:rPr>
              <a:t>И</a:t>
            </a:r>
            <a:r>
              <a:rPr lang="ru-RU" sz="2700" i="1" dirty="0" smtClean="0">
                <a:latin typeface="Times New Roman" pitchFamily="18" charset="0"/>
                <a:cs typeface="Times New Roman" pitchFamily="18" charset="0"/>
              </a:rPr>
              <a:t>вановны, Вовкович Светланы </a:t>
            </a:r>
            <a:r>
              <a:rPr lang="ru-RU" sz="2700" i="1" dirty="0">
                <a:latin typeface="Times New Roman" pitchFamily="18" charset="0"/>
                <a:cs typeface="Times New Roman" pitchFamily="18" charset="0"/>
              </a:rPr>
              <a:t> </a:t>
            </a:r>
            <a:r>
              <a:rPr lang="ru-RU" sz="2700" i="1" dirty="0" smtClean="0">
                <a:latin typeface="Times New Roman" pitchFamily="18" charset="0"/>
                <a:cs typeface="Times New Roman" pitchFamily="18" charset="0"/>
              </a:rPr>
              <a:t>Ивановны, Павловой Ольги Ивановны, Большакова Ивана  и Василия </a:t>
            </a:r>
            <a:r>
              <a:rPr lang="ru-RU" sz="2700" i="1" dirty="0">
                <a:latin typeface="Times New Roman" pitchFamily="18" charset="0"/>
                <a:cs typeface="Times New Roman" pitchFamily="18" charset="0"/>
              </a:rPr>
              <a:t>И</a:t>
            </a:r>
            <a:r>
              <a:rPr lang="ru-RU" sz="2700" i="1" dirty="0" smtClean="0">
                <a:latin typeface="Times New Roman" pitchFamily="18" charset="0"/>
                <a:cs typeface="Times New Roman" pitchFamily="18" charset="0"/>
              </a:rPr>
              <a:t>вановича</a:t>
            </a:r>
            <a:r>
              <a:rPr lang="ru-RU" sz="2700" dirty="0" smtClean="0">
                <a:latin typeface="Times New Roman" pitchFamily="18" charset="0"/>
                <a:cs typeface="Times New Roman" pitchFamily="18" charset="0"/>
              </a:rPr>
              <a:t>)</a:t>
            </a:r>
            <a:endParaRPr lang="ru-RU" sz="2700" dirty="0">
              <a:latin typeface="Times New Roman" pitchFamily="18" charset="0"/>
              <a:cs typeface="Times New Roman" pitchFamily="18" charset="0"/>
            </a:endParaRPr>
          </a:p>
        </p:txBody>
      </p:sp>
      <p:pic>
        <p:nvPicPr>
          <p:cNvPr id="4" name="Объект 3" descr="C:\Users\2\AppData\Local\Temp\FineReader11\media\image1.jpe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915816" y="1844824"/>
            <a:ext cx="4032448" cy="4752528"/>
          </a:xfrm>
          <a:prstGeom prst="rect">
            <a:avLst/>
          </a:prstGeom>
          <a:noFill/>
        </p:spPr>
      </p:pic>
    </p:spTree>
    <p:extLst>
      <p:ext uri="{BB962C8B-B14F-4D97-AF65-F5344CB8AC3E}">
        <p14:creationId xmlns:p14="http://schemas.microsoft.com/office/powerpoint/2010/main" val="393382917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611560" y="908050"/>
            <a:ext cx="7618040" cy="5616575"/>
          </a:xfrm>
        </p:spPr>
        <p:txBody>
          <a:bodyPr/>
          <a:lstStyle/>
          <a:p>
            <a:endParaRPr lang="ru-RU" sz="2400" dirty="0" smtClean="0">
              <a:solidFill>
                <a:prstClr val="black"/>
              </a:solidFill>
              <a:latin typeface="Times New Roman" pitchFamily="18" charset="0"/>
              <a:cs typeface="Times New Roman" pitchFamily="18" charset="0"/>
            </a:endParaRPr>
          </a:p>
          <a:p>
            <a:r>
              <a:rPr lang="ru-RU" sz="2400" dirty="0" smtClean="0">
                <a:solidFill>
                  <a:prstClr val="black"/>
                </a:solidFill>
                <a:latin typeface="Times New Roman" pitchFamily="18" charset="0"/>
                <a:cs typeface="Times New Roman" pitchFamily="18" charset="0"/>
              </a:rPr>
              <a:t>Родился </a:t>
            </a:r>
            <a:r>
              <a:rPr lang="ru-RU" sz="2400" dirty="0">
                <a:solidFill>
                  <a:prstClr val="black"/>
                </a:solidFill>
                <a:latin typeface="Times New Roman" pitchFamily="18" charset="0"/>
                <a:cs typeface="Times New Roman" pitchFamily="18" charset="0"/>
              </a:rPr>
              <a:t>в д. Кузнецово  в 1907 году.  На фотографии с женой Клавдией Александровной, снимок сделан до отправления на фронт в 1942 году</a:t>
            </a:r>
            <a:r>
              <a:rPr lang="ru-RU" sz="2400" dirty="0" smtClean="0">
                <a:solidFill>
                  <a:prstClr val="black"/>
                </a:solidFill>
                <a:latin typeface="Times New Roman" pitchFamily="18" charset="0"/>
                <a:cs typeface="Times New Roman" pitchFamily="18" charset="0"/>
              </a:rPr>
              <a:t>.</a:t>
            </a:r>
          </a:p>
          <a:p>
            <a:r>
              <a:rPr lang="ru-RU" sz="2400" dirty="0">
                <a:solidFill>
                  <a:prstClr val="black"/>
                </a:solidFill>
                <a:latin typeface="Times New Roman" pitchFamily="18" charset="0"/>
                <a:cs typeface="Times New Roman" pitchFamily="18" charset="0"/>
              </a:rPr>
              <a:t>Алексей Иванович был добрым, грамотным, уважаемым </a:t>
            </a:r>
            <a:r>
              <a:rPr lang="ru-RU" sz="2400" dirty="0" smtClean="0">
                <a:solidFill>
                  <a:prstClr val="black"/>
                </a:solidFill>
                <a:latin typeface="Times New Roman" pitchFamily="18" charset="0"/>
                <a:cs typeface="Times New Roman" pitchFamily="18" charset="0"/>
              </a:rPr>
              <a:t>человеком.</a:t>
            </a:r>
          </a:p>
          <a:p>
            <a:r>
              <a:rPr lang="ru-RU" sz="2400" dirty="0" smtClean="0">
                <a:solidFill>
                  <a:prstClr val="black"/>
                </a:solidFill>
                <a:latin typeface="Times New Roman" pitchFamily="18" charset="0"/>
                <a:cs typeface="Times New Roman" pitchFamily="18" charset="0"/>
              </a:rPr>
              <a:t>В </a:t>
            </a:r>
            <a:r>
              <a:rPr lang="ru-RU" sz="2400" dirty="0">
                <a:solidFill>
                  <a:prstClr val="black"/>
                </a:solidFill>
                <a:latin typeface="Times New Roman" pitchFamily="18" charset="0"/>
                <a:cs typeface="Times New Roman" pitchFamily="18" charset="0"/>
              </a:rPr>
              <a:t>1942 году ушёл на войну. Должность на фронте  Алексея Ивановича – писарь. В книге памяти записан под № 1764</a:t>
            </a:r>
            <a:r>
              <a:rPr lang="ru-RU" sz="2400" dirty="0" smtClean="0">
                <a:solidFill>
                  <a:prstClr val="black"/>
                </a:solidFill>
                <a:latin typeface="Times New Roman" pitchFamily="18" charset="0"/>
                <a:cs typeface="Times New Roman" pitchFamily="18" charset="0"/>
              </a:rPr>
              <a:t>.</a:t>
            </a:r>
          </a:p>
          <a:p>
            <a:pPr lvl="0"/>
            <a:r>
              <a:rPr lang="ru-RU" sz="2400" dirty="0">
                <a:solidFill>
                  <a:prstClr val="black"/>
                </a:solidFill>
                <a:latin typeface="Times New Roman" pitchFamily="18" charset="0"/>
                <a:cs typeface="Times New Roman" pitchFamily="18" charset="0"/>
              </a:rPr>
              <a:t>Кузнецов Алексей Иванович – младший сержант погиб </a:t>
            </a:r>
            <a:r>
              <a:rPr lang="ru-RU" sz="2400" dirty="0" smtClean="0">
                <a:solidFill>
                  <a:prstClr val="black"/>
                </a:solidFill>
                <a:latin typeface="Times New Roman" pitchFamily="18" charset="0"/>
                <a:cs typeface="Times New Roman" pitchFamily="18" charset="0"/>
              </a:rPr>
              <a:t>12 июля 1943 года, Курская </a:t>
            </a:r>
            <a:r>
              <a:rPr lang="ru-RU" sz="2400" dirty="0">
                <a:solidFill>
                  <a:prstClr val="black"/>
                </a:solidFill>
                <a:latin typeface="Times New Roman" pitchFamily="18" charset="0"/>
                <a:cs typeface="Times New Roman" pitchFamily="18" charset="0"/>
              </a:rPr>
              <a:t>область, </a:t>
            </a:r>
            <a:r>
              <a:rPr lang="ru-RU" sz="2400" dirty="0" err="1">
                <a:solidFill>
                  <a:prstClr val="black"/>
                </a:solidFill>
                <a:latin typeface="Times New Roman" pitchFamily="18" charset="0"/>
                <a:cs typeface="Times New Roman" pitchFamily="18" charset="0"/>
              </a:rPr>
              <a:t>Шебекинский</a:t>
            </a:r>
            <a:r>
              <a:rPr lang="ru-RU" sz="2400" dirty="0">
                <a:solidFill>
                  <a:prstClr val="black"/>
                </a:solidFill>
                <a:latin typeface="Times New Roman" pitchFamily="18" charset="0"/>
                <a:cs typeface="Times New Roman" pitchFamily="18" charset="0"/>
              </a:rPr>
              <a:t> </a:t>
            </a:r>
            <a:r>
              <a:rPr lang="ru-RU" sz="2400" dirty="0" smtClean="0">
                <a:solidFill>
                  <a:prstClr val="black"/>
                </a:solidFill>
                <a:latin typeface="Times New Roman" pitchFamily="18" charset="0"/>
                <a:cs typeface="Times New Roman" pitchFamily="18" charset="0"/>
              </a:rPr>
              <a:t> район</a:t>
            </a:r>
            <a:r>
              <a:rPr lang="ru-RU" sz="2400" dirty="0">
                <a:solidFill>
                  <a:prstClr val="black"/>
                </a:solidFill>
                <a:latin typeface="Times New Roman" pitchFamily="18" charset="0"/>
                <a:cs typeface="Times New Roman" pitchFamily="18" charset="0"/>
              </a:rPr>
              <a:t>,  </a:t>
            </a:r>
            <a:r>
              <a:rPr lang="ru-RU" sz="2400" dirty="0" smtClean="0">
                <a:solidFill>
                  <a:prstClr val="black"/>
                </a:solidFill>
                <a:latin typeface="Times New Roman" pitchFamily="18" charset="0"/>
                <a:cs typeface="Times New Roman" pitchFamily="18" charset="0"/>
              </a:rPr>
              <a:t>с. </a:t>
            </a:r>
            <a:r>
              <a:rPr lang="ru-RU" sz="2400" dirty="0" err="1" smtClean="0">
                <a:solidFill>
                  <a:prstClr val="black"/>
                </a:solidFill>
                <a:latin typeface="Times New Roman" pitchFamily="18" charset="0"/>
                <a:cs typeface="Times New Roman" pitchFamily="18" charset="0"/>
              </a:rPr>
              <a:t>Коренская</a:t>
            </a:r>
            <a:r>
              <a:rPr lang="ru-RU" sz="2400" dirty="0" smtClean="0">
                <a:solidFill>
                  <a:prstClr val="black"/>
                </a:solidFill>
                <a:latin typeface="Times New Roman" pitchFamily="18" charset="0"/>
                <a:cs typeface="Times New Roman" pitchFamily="18" charset="0"/>
              </a:rPr>
              <a:t>  </a:t>
            </a:r>
            <a:r>
              <a:rPr lang="ru-RU" sz="2400" dirty="0">
                <a:solidFill>
                  <a:prstClr val="black"/>
                </a:solidFill>
                <a:latin typeface="Times New Roman" pitchFamily="18" charset="0"/>
                <a:cs typeface="Times New Roman" pitchFamily="18" charset="0"/>
              </a:rPr>
              <a:t>Дача, перезахоронен в с. Крутой Лог.   </a:t>
            </a:r>
            <a:endParaRPr lang="ru-RU" sz="2000" dirty="0">
              <a:solidFill>
                <a:prstClr val="black"/>
              </a:solidFill>
              <a:latin typeface="Times New Roman" pitchFamily="18" charset="0"/>
              <a:cs typeface="Times New Roman" pitchFamily="18" charset="0"/>
            </a:endParaRPr>
          </a:p>
          <a:p>
            <a:endParaRPr lang="ru-RU" sz="2400" dirty="0"/>
          </a:p>
        </p:txBody>
      </p:sp>
    </p:spTree>
    <p:extLst>
      <p:ext uri="{BB962C8B-B14F-4D97-AF65-F5344CB8AC3E}">
        <p14:creationId xmlns:p14="http://schemas.microsoft.com/office/powerpoint/2010/main" val="3558623385"/>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683568" y="704850"/>
            <a:ext cx="7546032" cy="1143000"/>
          </a:xfrm>
        </p:spPr>
        <p:txBody>
          <a:bodyPr>
            <a:normAutofit fontScale="90000"/>
          </a:bodyPr>
          <a:lstStyle/>
          <a:p>
            <a:pPr algn="ctr"/>
            <a:r>
              <a:rPr lang="ru-RU" sz="3600" dirty="0" err="1" smtClean="0">
                <a:latin typeface="Times New Roman" pitchFamily="18" charset="0"/>
                <a:cs typeface="Times New Roman" pitchFamily="18" charset="0"/>
              </a:rPr>
              <a:t>Бревнов</a:t>
            </a:r>
            <a:r>
              <a:rPr lang="ru-RU" sz="3600" dirty="0" smtClean="0">
                <a:latin typeface="Times New Roman" pitchFamily="18" charset="0"/>
                <a:cs typeface="Times New Roman" pitchFamily="18" charset="0"/>
              </a:rPr>
              <a:t> Александр Михайлович (слева)</a:t>
            </a:r>
            <a:br>
              <a:rPr lang="ru-RU" sz="3600" dirty="0" smtClean="0">
                <a:latin typeface="Times New Roman" pitchFamily="18" charset="0"/>
                <a:cs typeface="Times New Roman" pitchFamily="18" charset="0"/>
              </a:rPr>
            </a:br>
            <a:r>
              <a:rPr lang="ru-RU" sz="3200" i="1" dirty="0" smtClean="0">
                <a:latin typeface="Times New Roman" pitchFamily="18" charset="0"/>
                <a:cs typeface="Times New Roman" pitchFamily="18" charset="0"/>
              </a:rPr>
              <a:t>(отец </a:t>
            </a:r>
            <a:r>
              <a:rPr lang="ru-RU" sz="3200" i="1" dirty="0" err="1" smtClean="0">
                <a:latin typeface="Times New Roman" pitchFamily="18" charset="0"/>
                <a:cs typeface="Times New Roman" pitchFamily="18" charset="0"/>
              </a:rPr>
              <a:t>Бревнова</a:t>
            </a:r>
            <a:r>
              <a:rPr lang="ru-RU" sz="3200" i="1" dirty="0" smtClean="0">
                <a:latin typeface="Times New Roman" pitchFamily="18" charset="0"/>
                <a:cs typeface="Times New Roman" pitchFamily="18" charset="0"/>
              </a:rPr>
              <a:t> </a:t>
            </a:r>
            <a:r>
              <a:rPr lang="ru-RU" sz="3200" i="1" dirty="0" smtClean="0">
                <a:latin typeface="Times New Roman" pitchFamily="18" charset="0"/>
                <a:cs typeface="Times New Roman" pitchFamily="18" charset="0"/>
              </a:rPr>
              <a:t>Сергея Александровича</a:t>
            </a:r>
            <a:r>
              <a:rPr lang="ru-RU" sz="3200" i="1" dirty="0">
                <a:latin typeface="Times New Roman" pitchFamily="18" charset="0"/>
                <a:cs typeface="Times New Roman" pitchFamily="18" charset="0"/>
              </a:rPr>
              <a:t>)</a:t>
            </a:r>
          </a:p>
        </p:txBody>
      </p:sp>
      <p:pic>
        <p:nvPicPr>
          <p:cNvPr id="1026" name="Picture 2" descr="C:\Users\2\AppData\Roaming\Microsoft\Windows\Network Shortcuts\бревнов алекс мих.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018" y="1993603"/>
            <a:ext cx="2832189" cy="4315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33384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539552" y="908050"/>
            <a:ext cx="8064896" cy="5416550"/>
          </a:xfrm>
        </p:spPr>
        <p:txBody>
          <a:bodyPr>
            <a:normAutofit fontScale="92500" lnSpcReduction="20000"/>
          </a:bodyPr>
          <a:lstStyle/>
          <a:p>
            <a:pPr>
              <a:lnSpc>
                <a:spcPct val="115000"/>
              </a:lnSpc>
              <a:spcAft>
                <a:spcPts val="1000"/>
              </a:spcAft>
            </a:pPr>
            <a:r>
              <a:rPr lang="ru-RU" sz="2800" dirty="0" smtClean="0">
                <a:latin typeface="Times New Roman"/>
                <a:ea typeface="Calibri"/>
                <a:cs typeface="Times New Roman"/>
              </a:rPr>
              <a:t>Родился 11 февраля 1913 года в </a:t>
            </a:r>
            <a:r>
              <a:rPr lang="ru-RU" sz="2800" dirty="0">
                <a:latin typeface="Times New Roman"/>
                <a:ea typeface="Calibri"/>
                <a:cs typeface="Times New Roman"/>
              </a:rPr>
              <a:t>деревне </a:t>
            </a:r>
            <a:r>
              <a:rPr lang="ru-RU" sz="2800" dirty="0" err="1" smtClean="0">
                <a:latin typeface="Times New Roman"/>
                <a:ea typeface="Calibri"/>
                <a:cs typeface="Times New Roman"/>
              </a:rPr>
              <a:t>Самылово</a:t>
            </a:r>
            <a:r>
              <a:rPr lang="ru-RU" sz="2800" dirty="0" smtClean="0">
                <a:latin typeface="Times New Roman"/>
                <a:ea typeface="Calibri"/>
                <a:cs typeface="Times New Roman"/>
              </a:rPr>
              <a:t> </a:t>
            </a:r>
            <a:r>
              <a:rPr lang="ru-RU" sz="2800" dirty="0" err="1" smtClean="0">
                <a:latin typeface="Times New Roman"/>
                <a:ea typeface="Calibri"/>
                <a:cs typeface="Times New Roman"/>
              </a:rPr>
              <a:t>Нигинского</a:t>
            </a:r>
            <a:r>
              <a:rPr lang="ru-RU" sz="2800" dirty="0" smtClean="0">
                <a:latin typeface="Times New Roman"/>
                <a:ea typeface="Calibri"/>
                <a:cs typeface="Times New Roman"/>
              </a:rPr>
              <a:t> сельсовета. Окончил </a:t>
            </a:r>
            <a:r>
              <a:rPr lang="ru-RU" sz="2800" dirty="0">
                <a:latin typeface="Times New Roman"/>
                <a:ea typeface="Calibri"/>
                <a:cs typeface="Times New Roman"/>
              </a:rPr>
              <a:t>Никольское педагогическое училище в 1931 году (учился вместе с </a:t>
            </a:r>
            <a:r>
              <a:rPr lang="ru-RU" sz="2800" dirty="0" smtClean="0">
                <a:latin typeface="Times New Roman"/>
                <a:ea typeface="Calibri"/>
                <a:cs typeface="Times New Roman"/>
              </a:rPr>
              <a:t>Александром  </a:t>
            </a:r>
            <a:r>
              <a:rPr lang="ru-RU" sz="2800" dirty="0">
                <a:latin typeface="Times New Roman"/>
                <a:ea typeface="Calibri"/>
                <a:cs typeface="Times New Roman"/>
              </a:rPr>
              <a:t>Яшиным). </a:t>
            </a:r>
            <a:r>
              <a:rPr lang="ru-RU" sz="2800" dirty="0" smtClean="0">
                <a:latin typeface="Times New Roman"/>
                <a:ea typeface="Calibri"/>
                <a:cs typeface="Times New Roman"/>
              </a:rPr>
              <a:t>До </a:t>
            </a:r>
            <a:r>
              <a:rPr lang="ru-RU" sz="2800" dirty="0">
                <a:latin typeface="Times New Roman"/>
                <a:ea typeface="Calibri"/>
                <a:cs typeface="Times New Roman"/>
              </a:rPr>
              <a:t>войны работал учителем. В июне 1941 года ушёл на фронт. В начале 1945 года был тяжело ранен, долго лечился в госпитале. Из армии демобилизовался в 1947 году  в звании младшего лейтенанта. С 1947 года работал учителем географии и труда в </a:t>
            </a:r>
            <a:r>
              <a:rPr lang="ru-RU" sz="2800" dirty="0" err="1">
                <a:latin typeface="Times New Roman"/>
                <a:ea typeface="Calibri"/>
                <a:cs typeface="Times New Roman"/>
              </a:rPr>
              <a:t>Теребаевской</a:t>
            </a:r>
            <a:r>
              <a:rPr lang="ru-RU" sz="2800" dirty="0">
                <a:latin typeface="Times New Roman"/>
                <a:ea typeface="Calibri"/>
                <a:cs typeface="Times New Roman"/>
              </a:rPr>
              <a:t> восьмилетней школе. Заочно окончил  Вологодский педагогический институт.</a:t>
            </a:r>
            <a:endParaRPr lang="ru-RU" sz="2000" dirty="0">
              <a:latin typeface="Calibri"/>
              <a:ea typeface="Calibri"/>
              <a:cs typeface="Times New Roman"/>
            </a:endParaRPr>
          </a:p>
          <a:p>
            <a:pPr>
              <a:lnSpc>
                <a:spcPct val="115000"/>
              </a:lnSpc>
              <a:spcAft>
                <a:spcPts val="1000"/>
              </a:spcAft>
            </a:pPr>
            <a:r>
              <a:rPr lang="ru-RU" sz="2800" dirty="0">
                <a:latin typeface="Times New Roman"/>
                <a:ea typeface="Calibri"/>
                <a:cs typeface="Times New Roman"/>
              </a:rPr>
              <a:t>Имеет государственные награды СССР. Умер 19 марта 1977 года. </a:t>
            </a:r>
            <a:endParaRPr lang="ru-RU" sz="2000" dirty="0">
              <a:latin typeface="Calibri"/>
              <a:ea typeface="Calibri"/>
              <a:cs typeface="Times New Roman"/>
            </a:endParaRPr>
          </a:p>
          <a:p>
            <a:endParaRPr lang="ru-RU" dirty="0"/>
          </a:p>
        </p:txBody>
      </p:sp>
    </p:spTree>
    <p:extLst>
      <p:ext uri="{BB962C8B-B14F-4D97-AF65-F5344CB8AC3E}">
        <p14:creationId xmlns:p14="http://schemas.microsoft.com/office/powerpoint/2010/main" val="23301578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000" dirty="0">
                <a:latin typeface="Times New Roman" pitchFamily="18" charset="0"/>
                <a:cs typeface="Times New Roman" pitchFamily="18" charset="0"/>
              </a:rPr>
              <a:t>Кузнецов Фёдор Павлович </a:t>
            </a:r>
            <a:r>
              <a:rPr lang="ru-RU" sz="3600" dirty="0">
                <a:latin typeface="Times New Roman" pitchFamily="18" charset="0"/>
                <a:cs typeface="Times New Roman" pitchFamily="18" charset="0"/>
              </a:rPr>
              <a:t>(слева)</a:t>
            </a:r>
            <a:br>
              <a:rPr lang="ru-RU" sz="3600" dirty="0">
                <a:latin typeface="Times New Roman" pitchFamily="18" charset="0"/>
                <a:cs typeface="Times New Roman" pitchFamily="18" charset="0"/>
              </a:rPr>
            </a:br>
            <a:r>
              <a:rPr lang="ru-RU" sz="3600" dirty="0">
                <a:latin typeface="Times New Roman" pitchFamily="18" charset="0"/>
                <a:cs typeface="Times New Roman" pitchFamily="18" charset="0"/>
              </a:rPr>
              <a:t>( отец </a:t>
            </a:r>
            <a:r>
              <a:rPr lang="ru-RU" sz="3600" dirty="0" smtClean="0">
                <a:latin typeface="Times New Roman" pitchFamily="18" charset="0"/>
                <a:cs typeface="Times New Roman" pitchFamily="18" charset="0"/>
              </a:rPr>
              <a:t>Кузнецова </a:t>
            </a:r>
            <a:r>
              <a:rPr lang="ru-RU" sz="3600" dirty="0">
                <a:latin typeface="Times New Roman" pitchFamily="18" charset="0"/>
                <a:cs typeface="Times New Roman" pitchFamily="18" charset="0"/>
              </a:rPr>
              <a:t>Фёдора Фёдоровича)</a:t>
            </a:r>
          </a:p>
        </p:txBody>
      </p:sp>
      <p:pic>
        <p:nvPicPr>
          <p:cNvPr id="4" name="Объект 3" descr="C:\Users\2\AppData\Local\Temp\FineReader11\media\image1.jpe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2348880"/>
            <a:ext cx="3816423" cy="3803350"/>
          </a:xfrm>
          <a:prstGeom prst="rect">
            <a:avLst/>
          </a:prstGeom>
          <a:noFill/>
        </p:spPr>
      </p:pic>
    </p:spTree>
    <p:extLst>
      <p:ext uri="{BB962C8B-B14F-4D97-AF65-F5344CB8AC3E}">
        <p14:creationId xmlns:p14="http://schemas.microsoft.com/office/powerpoint/2010/main" val="63603654"/>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755576" y="1052513"/>
            <a:ext cx="7474024" cy="5272087"/>
          </a:xfrm>
        </p:spPr>
        <p:txBody>
          <a:bodyPr>
            <a:normAutofit fontScale="92500" lnSpcReduction="10000"/>
          </a:bodyPr>
          <a:lstStyle/>
          <a:p>
            <a:pPr lvl="0">
              <a:buClr>
                <a:srgbClr val="0BD0D9"/>
              </a:buClr>
            </a:pPr>
            <a:r>
              <a:rPr lang="ru-RU" sz="2400" dirty="0">
                <a:solidFill>
                  <a:prstClr val="black"/>
                </a:solidFill>
                <a:latin typeface="Times New Roman" pitchFamily="18" charset="0"/>
                <a:cs typeface="Times New Roman" pitchFamily="18" charset="0"/>
              </a:rPr>
              <a:t>Кузнецов Фёдор Павлович родился </a:t>
            </a:r>
            <a:r>
              <a:rPr lang="ru-RU" sz="2400" dirty="0" smtClean="0">
                <a:solidFill>
                  <a:prstClr val="black"/>
                </a:solidFill>
                <a:latin typeface="Times New Roman" pitchFamily="18" charset="0"/>
                <a:cs typeface="Times New Roman" pitchFamily="18" charset="0"/>
              </a:rPr>
              <a:t> </a:t>
            </a:r>
            <a:r>
              <a:rPr lang="ru-RU" sz="2400" dirty="0">
                <a:solidFill>
                  <a:prstClr val="black"/>
                </a:solidFill>
                <a:latin typeface="Times New Roman" pitchFamily="18" charset="0"/>
                <a:cs typeface="Times New Roman" pitchFamily="18" charset="0"/>
              </a:rPr>
              <a:t>23 февраля 1910 </a:t>
            </a:r>
            <a:r>
              <a:rPr lang="ru-RU" sz="2400" dirty="0" smtClean="0">
                <a:solidFill>
                  <a:prstClr val="black"/>
                </a:solidFill>
                <a:latin typeface="Times New Roman" pitchFamily="18" charset="0"/>
                <a:cs typeface="Times New Roman" pitchFamily="18" charset="0"/>
              </a:rPr>
              <a:t>года в д. </a:t>
            </a:r>
            <a:r>
              <a:rPr lang="ru-RU" sz="2400" dirty="0" err="1" smtClean="0">
                <a:solidFill>
                  <a:prstClr val="black"/>
                </a:solidFill>
                <a:latin typeface="Times New Roman" pitchFamily="18" charset="0"/>
                <a:cs typeface="Times New Roman" pitchFamily="18" charset="0"/>
              </a:rPr>
              <a:t>Гужово</a:t>
            </a:r>
            <a:r>
              <a:rPr lang="ru-RU" sz="2400" dirty="0" smtClean="0">
                <a:solidFill>
                  <a:prstClr val="black"/>
                </a:solidFill>
                <a:latin typeface="Times New Roman" pitchFamily="18" charset="0"/>
                <a:cs typeface="Times New Roman" pitchFamily="18" charset="0"/>
              </a:rPr>
              <a:t>. Его отец  Павел Прокопьевич умер рано. Мать Наталья Яковлевна родом из деревни </a:t>
            </a:r>
            <a:r>
              <a:rPr lang="ru-RU" sz="2400" dirty="0" err="1" smtClean="0">
                <a:solidFill>
                  <a:prstClr val="black"/>
                </a:solidFill>
                <a:latin typeface="Times New Roman" pitchFamily="18" charset="0"/>
                <a:cs typeface="Times New Roman" pitchFamily="18" charset="0"/>
              </a:rPr>
              <a:t>Самылово</a:t>
            </a:r>
            <a:r>
              <a:rPr lang="ru-RU" sz="2400" dirty="0" smtClean="0">
                <a:solidFill>
                  <a:prstClr val="black"/>
                </a:solidFill>
                <a:latin typeface="Times New Roman" pitchFamily="18" charset="0"/>
                <a:cs typeface="Times New Roman" pitchFamily="18" charset="0"/>
              </a:rPr>
              <a:t>. Фёдор  Павлович окончил в 1921 году три класса начальной школы, которая находилась в селе </a:t>
            </a:r>
            <a:r>
              <a:rPr lang="ru-RU" sz="2400" dirty="0" err="1" smtClean="0">
                <a:solidFill>
                  <a:prstClr val="black"/>
                </a:solidFill>
                <a:latin typeface="Times New Roman" pitchFamily="18" charset="0"/>
                <a:cs typeface="Times New Roman" pitchFamily="18" charset="0"/>
              </a:rPr>
              <a:t>Кипшеньга</a:t>
            </a:r>
            <a:r>
              <a:rPr lang="ru-RU" sz="2400" dirty="0" smtClean="0">
                <a:solidFill>
                  <a:prstClr val="black"/>
                </a:solidFill>
                <a:latin typeface="Times New Roman" pitchFamily="18" charset="0"/>
                <a:cs typeface="Times New Roman" pitchFamily="18" charset="0"/>
              </a:rPr>
              <a:t>.</a:t>
            </a:r>
          </a:p>
          <a:p>
            <a:pPr lvl="0">
              <a:buClr>
                <a:srgbClr val="0BD0D9"/>
              </a:buClr>
            </a:pPr>
            <a:r>
              <a:rPr lang="ru-RU" sz="2400" dirty="0" smtClean="0">
                <a:solidFill>
                  <a:prstClr val="black"/>
                </a:solidFill>
                <a:latin typeface="Times New Roman" pitchFamily="18" charset="0"/>
                <a:cs typeface="Times New Roman" pitchFamily="18" charset="0"/>
              </a:rPr>
              <a:t>В сентябре 1932 года был призван на службу в Красную Армию. Служил по ноябрь 1934 года в 3 отдельном местном стрелковом  батальоне (старший артиллерийский разведчик).</a:t>
            </a:r>
          </a:p>
          <a:p>
            <a:pPr lvl="0">
              <a:buClr>
                <a:srgbClr val="0BD0D9"/>
              </a:buClr>
            </a:pPr>
            <a:r>
              <a:rPr lang="ru-RU" sz="2400" dirty="0">
                <a:solidFill>
                  <a:prstClr val="black"/>
                </a:solidFill>
                <a:latin typeface="Times New Roman" pitchFamily="18" charset="0"/>
                <a:cs typeface="Times New Roman" pitchFamily="18" charset="0"/>
              </a:rPr>
              <a:t>Ушёл на войну в июле 1941 года, имея жену и двоих детей.</a:t>
            </a:r>
          </a:p>
          <a:p>
            <a:pPr lvl="0">
              <a:buClr>
                <a:srgbClr val="0BD0D9"/>
              </a:buClr>
            </a:pPr>
            <a:r>
              <a:rPr lang="ru-RU" sz="2400" dirty="0">
                <a:solidFill>
                  <a:prstClr val="black"/>
                </a:solidFill>
                <a:latin typeface="Times New Roman" pitchFamily="18" charset="0"/>
                <a:cs typeface="Times New Roman" pitchFamily="18" charset="0"/>
              </a:rPr>
              <a:t>Воевал на Карельском фронте (защищал  Мурманск) в составе 426 отдельного зенитного артиллерийского дивизиона в качестве командира (сержантский состав). Был младшим сержантом.</a:t>
            </a:r>
          </a:p>
          <a:p>
            <a:pPr lvl="0">
              <a:buClr>
                <a:srgbClr val="0BD0D9"/>
              </a:buClr>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72973343"/>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683568" y="981075"/>
            <a:ext cx="7776864" cy="5343525"/>
          </a:xfrm>
        </p:spPr>
        <p:txBody>
          <a:bodyPr/>
          <a:lstStyle/>
          <a:p>
            <a:pPr marL="0" lvl="0" indent="0">
              <a:buClr>
                <a:srgbClr val="0BD0D9"/>
              </a:buClr>
              <a:buNone/>
            </a:pPr>
            <a:r>
              <a:rPr lang="ru-RU" sz="2400" dirty="0">
                <a:solidFill>
                  <a:prstClr val="black"/>
                </a:solidFill>
                <a:latin typeface="Times New Roman" pitchFamily="18" charset="0"/>
                <a:cs typeface="Times New Roman" pitchFamily="18" charset="0"/>
              </a:rPr>
              <a:t> </a:t>
            </a:r>
            <a:r>
              <a:rPr lang="ru-RU" sz="2400" dirty="0" smtClean="0">
                <a:solidFill>
                  <a:prstClr val="black"/>
                </a:solidFill>
                <a:latin typeface="Times New Roman" pitchFamily="18" charset="0"/>
                <a:cs typeface="Times New Roman" pitchFamily="18" charset="0"/>
              </a:rPr>
              <a:t>   Награждён </a:t>
            </a:r>
            <a:r>
              <a:rPr lang="ru-RU" sz="2400" dirty="0">
                <a:solidFill>
                  <a:prstClr val="black"/>
                </a:solidFill>
                <a:latin typeface="Times New Roman" pitchFamily="18" charset="0"/>
                <a:cs typeface="Times New Roman" pitchFamily="18" charset="0"/>
              </a:rPr>
              <a:t>медалями:</a:t>
            </a:r>
          </a:p>
          <a:p>
            <a:pPr lvl="0">
              <a:buClr>
                <a:srgbClr val="0BD0D9"/>
              </a:buClr>
            </a:pPr>
            <a:r>
              <a:rPr lang="ru-RU" sz="2400" dirty="0">
                <a:solidFill>
                  <a:prstClr val="black"/>
                </a:solidFill>
                <a:latin typeface="Times New Roman" pitchFamily="18" charset="0"/>
                <a:cs typeface="Times New Roman" pitchFamily="18" charset="0"/>
              </a:rPr>
              <a:t>«За оборону советского Заполярья»,</a:t>
            </a:r>
          </a:p>
          <a:p>
            <a:pPr lvl="0">
              <a:buClr>
                <a:srgbClr val="0BD0D9"/>
              </a:buClr>
            </a:pPr>
            <a:r>
              <a:rPr lang="ru-RU" sz="2400" dirty="0">
                <a:solidFill>
                  <a:prstClr val="black"/>
                </a:solidFill>
                <a:latin typeface="Times New Roman" pitchFamily="18" charset="0"/>
                <a:cs typeface="Times New Roman" pitchFamily="18" charset="0"/>
              </a:rPr>
              <a:t>«За Победу над Германией</a:t>
            </a:r>
            <a:r>
              <a:rPr lang="ru-RU" sz="2400" dirty="0" smtClean="0">
                <a:solidFill>
                  <a:prstClr val="black"/>
                </a:solidFill>
                <a:latin typeface="Times New Roman" pitchFamily="18" charset="0"/>
                <a:cs typeface="Times New Roman" pitchFamily="18" charset="0"/>
              </a:rPr>
              <a:t>».</a:t>
            </a:r>
          </a:p>
          <a:p>
            <a:pPr lvl="0">
              <a:buClr>
                <a:srgbClr val="0BD0D9"/>
              </a:buClr>
            </a:pPr>
            <a:endParaRPr lang="ru-RU" sz="2400" dirty="0">
              <a:solidFill>
                <a:prstClr val="black"/>
              </a:solidFill>
              <a:latin typeface="Times New Roman" pitchFamily="18" charset="0"/>
              <a:cs typeface="Times New Roman" pitchFamily="18" charset="0"/>
            </a:endParaRPr>
          </a:p>
          <a:p>
            <a:pPr lvl="0">
              <a:buClr>
                <a:srgbClr val="0BD0D9"/>
              </a:buClr>
            </a:pPr>
            <a:r>
              <a:rPr lang="ru-RU" sz="2400" dirty="0">
                <a:solidFill>
                  <a:prstClr val="black"/>
                </a:solidFill>
                <a:latin typeface="Times New Roman" pitchFamily="18" charset="0"/>
                <a:cs typeface="Times New Roman" pitchFamily="18" charset="0"/>
              </a:rPr>
              <a:t>После войны работал бригадиром тракторной бригады </a:t>
            </a:r>
            <a:r>
              <a:rPr lang="ru-RU" sz="2400" dirty="0" err="1">
                <a:solidFill>
                  <a:prstClr val="black"/>
                </a:solidFill>
                <a:latin typeface="Times New Roman" pitchFamily="18" charset="0"/>
                <a:cs typeface="Times New Roman" pitchFamily="18" charset="0"/>
              </a:rPr>
              <a:t>Вахневской</a:t>
            </a:r>
            <a:r>
              <a:rPr lang="ru-RU" sz="2400" dirty="0">
                <a:solidFill>
                  <a:prstClr val="black"/>
                </a:solidFill>
                <a:latin typeface="Times New Roman" pitchFamily="18" charset="0"/>
                <a:cs typeface="Times New Roman" pitchFamily="18" charset="0"/>
              </a:rPr>
              <a:t>  МТС.  </a:t>
            </a:r>
            <a:r>
              <a:rPr lang="ru-RU" sz="2400" dirty="0" smtClean="0">
                <a:solidFill>
                  <a:prstClr val="black"/>
                </a:solidFill>
                <a:latin typeface="Times New Roman" pitchFamily="18" charset="0"/>
                <a:cs typeface="Times New Roman" pitchFamily="18" charset="0"/>
              </a:rPr>
              <a:t>В 60-е годы работал </a:t>
            </a:r>
            <a:r>
              <a:rPr lang="ru-RU" sz="2400" dirty="0" smtClean="0">
                <a:solidFill>
                  <a:prstClr val="black"/>
                </a:solidFill>
                <a:latin typeface="Times New Roman" pitchFamily="18" charset="0"/>
                <a:cs typeface="Times New Roman" pitchFamily="18" charset="0"/>
              </a:rPr>
              <a:t>бригадиром- </a:t>
            </a:r>
            <a:r>
              <a:rPr lang="ru-RU" sz="2400" dirty="0" smtClean="0">
                <a:solidFill>
                  <a:prstClr val="black"/>
                </a:solidFill>
                <a:latin typeface="Times New Roman" pitchFamily="18" charset="0"/>
                <a:cs typeface="Times New Roman" pitchFamily="18" charset="0"/>
              </a:rPr>
              <a:t>животноводом в колхозе. Перед пенсией заведовал колхозными складами. Стаж </a:t>
            </a:r>
            <a:r>
              <a:rPr lang="ru-RU" sz="2400" dirty="0">
                <a:solidFill>
                  <a:prstClr val="black"/>
                </a:solidFill>
                <a:latin typeface="Times New Roman" pitchFamily="18" charset="0"/>
                <a:cs typeface="Times New Roman" pitchFamily="18" charset="0"/>
              </a:rPr>
              <a:t>работы – 20 лет</a:t>
            </a:r>
            <a:r>
              <a:rPr lang="ru-RU" sz="2400" dirty="0" smtClean="0">
                <a:solidFill>
                  <a:prstClr val="black"/>
                </a:solidFill>
                <a:latin typeface="Times New Roman" pitchFamily="18" charset="0"/>
                <a:cs typeface="Times New Roman" pitchFamily="18" charset="0"/>
              </a:rPr>
              <a:t>.</a:t>
            </a:r>
          </a:p>
          <a:p>
            <a:pPr lvl="0">
              <a:buClr>
                <a:srgbClr val="0BD0D9"/>
              </a:buClr>
            </a:pPr>
            <a:endParaRPr lang="ru-RU" sz="2400" dirty="0">
              <a:solidFill>
                <a:prstClr val="black"/>
              </a:solidFill>
              <a:latin typeface="Times New Roman" pitchFamily="18" charset="0"/>
              <a:cs typeface="Times New Roman" pitchFamily="18" charset="0"/>
            </a:endParaRPr>
          </a:p>
          <a:p>
            <a:pPr lvl="0">
              <a:buClr>
                <a:srgbClr val="0BD0D9"/>
              </a:buClr>
            </a:pPr>
            <a:r>
              <a:rPr lang="ru-RU" sz="2400" dirty="0">
                <a:solidFill>
                  <a:prstClr val="black"/>
                </a:solidFill>
                <a:latin typeface="Times New Roman" pitchFamily="18" charset="0"/>
                <a:cs typeface="Times New Roman" pitchFamily="18" charset="0"/>
              </a:rPr>
              <a:t> Ушёл из жизни 6 февраля 1977 года.</a:t>
            </a:r>
          </a:p>
          <a:p>
            <a:endParaRPr lang="ru-RU" dirty="0"/>
          </a:p>
        </p:txBody>
      </p:sp>
    </p:spTree>
    <p:extLst>
      <p:ext uri="{BB962C8B-B14F-4D97-AF65-F5344CB8AC3E}">
        <p14:creationId xmlns:p14="http://schemas.microsoft.com/office/powerpoint/2010/main" val="2345547299"/>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29600" cy="1080120"/>
          </a:xfrm>
        </p:spPr>
        <p:txBody>
          <a:bodyPr>
            <a:normAutofit fontScale="90000"/>
          </a:bodyPr>
          <a:lstStyle/>
          <a:p>
            <a:pPr algn="ctr"/>
            <a:r>
              <a:rPr lang="ru-RU" sz="4000" dirty="0" smtClean="0"/>
              <a:t> </a:t>
            </a:r>
            <a:r>
              <a:rPr lang="ru-RU" sz="4000" dirty="0" smtClean="0">
                <a:latin typeface="Times New Roman" pitchFamily="18" charset="0"/>
                <a:cs typeface="Times New Roman" pitchFamily="18" charset="0"/>
              </a:rPr>
              <a:t>Сверчков Василий Фёдорович</a:t>
            </a:r>
            <a:r>
              <a:rPr lang="ru-RU" sz="4000" dirty="0" smtClean="0"/>
              <a:t/>
            </a:r>
            <a:br>
              <a:rPr lang="ru-RU" sz="4000" dirty="0" smtClean="0"/>
            </a:br>
            <a:r>
              <a:rPr lang="ru-RU" sz="3600" dirty="0" smtClean="0">
                <a:latin typeface="Times New Roman" pitchFamily="18" charset="0"/>
                <a:cs typeface="Times New Roman" pitchFamily="18" charset="0"/>
              </a:rPr>
              <a:t>( </a:t>
            </a:r>
            <a:r>
              <a:rPr lang="ru-RU" sz="3600" i="1" dirty="0" smtClean="0">
                <a:latin typeface="Times New Roman" pitchFamily="18" charset="0"/>
                <a:cs typeface="Times New Roman" pitchFamily="18" charset="0"/>
              </a:rPr>
              <a:t>отец </a:t>
            </a:r>
            <a:r>
              <a:rPr lang="ru-RU" sz="3600" i="1" dirty="0" err="1" smtClean="0">
                <a:latin typeface="Times New Roman" pitchFamily="18" charset="0"/>
                <a:cs typeface="Times New Roman" pitchFamily="18" charset="0"/>
              </a:rPr>
              <a:t>Сверчкова</a:t>
            </a:r>
            <a:r>
              <a:rPr lang="ru-RU" sz="3600" i="1" dirty="0" smtClean="0">
                <a:latin typeface="Times New Roman" pitchFamily="18" charset="0"/>
                <a:cs typeface="Times New Roman" pitchFamily="18" charset="0"/>
              </a:rPr>
              <a:t>  </a:t>
            </a:r>
            <a:r>
              <a:rPr lang="ru-RU" sz="3600" i="1" dirty="0" smtClean="0">
                <a:latin typeface="Times New Roman" pitchFamily="18" charset="0"/>
                <a:cs typeface="Times New Roman" pitchFamily="18" charset="0"/>
              </a:rPr>
              <a:t>Павла Васильевича</a:t>
            </a:r>
            <a:r>
              <a:rPr lang="ru-RU" sz="3600" dirty="0" smtClean="0">
                <a:latin typeface="Times New Roman" pitchFamily="18" charset="0"/>
                <a:cs typeface="Times New Roman" pitchFamily="18" charset="0"/>
              </a:rPr>
              <a:t>)</a:t>
            </a:r>
            <a:r>
              <a:rPr lang="ru-RU" sz="3600" dirty="0" smtClean="0"/>
              <a:t> </a:t>
            </a:r>
            <a:endParaRPr lang="ru-RU" sz="3600" dirty="0"/>
          </a:p>
        </p:txBody>
      </p:sp>
      <p:pic>
        <p:nvPicPr>
          <p:cNvPr id="5" name="Объект 4" descr="C:\Users\2\AppData\Local\Temp\FineReader11\media\image1.jpe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259632" y="1916832"/>
            <a:ext cx="6984776" cy="4392488"/>
          </a:xfrm>
          <a:prstGeom prst="rect">
            <a:avLst/>
          </a:prstGeom>
          <a:noFill/>
        </p:spPr>
      </p:pic>
    </p:spTree>
    <p:extLst>
      <p:ext uri="{BB962C8B-B14F-4D97-AF65-F5344CB8AC3E}">
        <p14:creationId xmlns:p14="http://schemas.microsoft.com/office/powerpoint/2010/main" val="886669595"/>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899592" y="1268761"/>
            <a:ext cx="7488832" cy="5036790"/>
          </a:xfrm>
        </p:spPr>
        <p:txBody>
          <a:bodyPr>
            <a:noAutofit/>
          </a:bodyPr>
          <a:lstStyle/>
          <a:p>
            <a:pPr>
              <a:lnSpc>
                <a:spcPts val="2530"/>
              </a:lnSpc>
              <a:spcAft>
                <a:spcPts val="0"/>
              </a:spcAft>
            </a:pPr>
            <a:r>
              <a:rPr lang="ru-RU" sz="2400" dirty="0">
                <a:solidFill>
                  <a:srgbClr val="000000"/>
                </a:solidFill>
                <a:latin typeface="Times New Roman"/>
                <a:ea typeface="Courier New"/>
              </a:rPr>
              <a:t>Сверчков Василий Фёдорович родился 27 февраля 1915 года в </a:t>
            </a:r>
            <a:r>
              <a:rPr lang="ru-RU" sz="2400" dirty="0" smtClean="0">
                <a:solidFill>
                  <a:srgbClr val="000000"/>
                </a:solidFill>
                <a:latin typeface="Times New Roman"/>
                <a:ea typeface="Courier New"/>
              </a:rPr>
              <a:t>деревне  </a:t>
            </a:r>
            <a:r>
              <a:rPr lang="ru-RU" sz="2400" dirty="0" err="1">
                <a:solidFill>
                  <a:srgbClr val="000000"/>
                </a:solidFill>
                <a:latin typeface="Times New Roman"/>
                <a:ea typeface="Courier New"/>
              </a:rPr>
              <a:t>Нигино</a:t>
            </a:r>
            <a:r>
              <a:rPr lang="ru-RU" sz="2400" dirty="0">
                <a:solidFill>
                  <a:srgbClr val="000000"/>
                </a:solidFill>
                <a:latin typeface="Times New Roman"/>
                <a:ea typeface="Courier New"/>
              </a:rPr>
              <a:t>  </a:t>
            </a:r>
            <a:r>
              <a:rPr lang="ru-RU" sz="2400" dirty="0" smtClean="0">
                <a:solidFill>
                  <a:srgbClr val="000000"/>
                </a:solidFill>
                <a:latin typeface="Times New Roman"/>
                <a:ea typeface="Courier New"/>
              </a:rPr>
              <a:t>Никольского </a:t>
            </a:r>
            <a:r>
              <a:rPr lang="ru-RU" sz="2400" dirty="0">
                <a:solidFill>
                  <a:srgbClr val="000000"/>
                </a:solidFill>
                <a:latin typeface="Times New Roman"/>
                <a:ea typeface="Courier New"/>
              </a:rPr>
              <a:t>района. До войны он работал десятником на лесоповале. В 1937 году призван в армию, а из армии попал на финскую, где был ранен. Лежал в госпитале, потом был призван на Великую Отечественную войну. Воевал в составе 54 дивизии «СП», был командиром разведчиков, подрывником. </a:t>
            </a:r>
            <a:endParaRPr lang="ru-RU" sz="2400" dirty="0">
              <a:solidFill>
                <a:srgbClr val="000000"/>
              </a:solidFill>
              <a:latin typeface="Courier New"/>
              <a:ea typeface="Courier New"/>
            </a:endParaRPr>
          </a:p>
          <a:p>
            <a:pPr>
              <a:lnSpc>
                <a:spcPts val="2530"/>
              </a:lnSpc>
              <a:spcAft>
                <a:spcPts val="0"/>
              </a:spcAft>
            </a:pPr>
            <a:r>
              <a:rPr lang="ru-RU" sz="2400" dirty="0">
                <a:solidFill>
                  <a:srgbClr val="000000"/>
                </a:solidFill>
                <a:latin typeface="Times New Roman"/>
                <a:ea typeface="Courier New"/>
              </a:rPr>
              <a:t>После боя его </a:t>
            </a:r>
            <a:r>
              <a:rPr lang="ru-RU" sz="2400" dirty="0" smtClean="0">
                <a:solidFill>
                  <a:srgbClr val="000000"/>
                </a:solidFill>
                <a:latin typeface="Times New Roman"/>
                <a:ea typeface="Courier New"/>
              </a:rPr>
              <a:t>посчитали </a:t>
            </a:r>
            <a:r>
              <a:rPr lang="ru-RU" sz="2400" dirty="0">
                <a:solidFill>
                  <a:srgbClr val="000000"/>
                </a:solidFill>
                <a:latin typeface="Times New Roman"/>
                <a:ea typeface="Courier New"/>
              </a:rPr>
              <a:t>погибшим, но при захоронении он </a:t>
            </a:r>
            <a:r>
              <a:rPr lang="ru-RU" sz="2400" dirty="0" smtClean="0">
                <a:solidFill>
                  <a:srgbClr val="000000"/>
                </a:solidFill>
                <a:latin typeface="Times New Roman"/>
                <a:ea typeface="Courier New"/>
              </a:rPr>
              <a:t>подал </a:t>
            </a:r>
            <a:r>
              <a:rPr lang="ru-RU" sz="2400" dirty="0">
                <a:solidFill>
                  <a:srgbClr val="000000"/>
                </a:solidFill>
                <a:latin typeface="Times New Roman"/>
                <a:ea typeface="Courier New"/>
              </a:rPr>
              <a:t>признаки жизни. Его отправили в госпиталь. Родителям в </a:t>
            </a:r>
            <a:r>
              <a:rPr lang="ru-RU" sz="2400" dirty="0" err="1">
                <a:solidFill>
                  <a:srgbClr val="000000"/>
                </a:solidFill>
                <a:latin typeface="Times New Roman"/>
                <a:ea typeface="Courier New"/>
              </a:rPr>
              <a:t>Нигино</a:t>
            </a:r>
            <a:r>
              <a:rPr lang="ru-RU" sz="2400" dirty="0">
                <a:solidFill>
                  <a:srgbClr val="000000"/>
                </a:solidFill>
                <a:latin typeface="Times New Roman"/>
                <a:ea typeface="Courier New"/>
              </a:rPr>
              <a:t> пришла похоронка. Какая радость была для родителей и родственников, удивление односельчан, когда после госпиталя вернулся домой без левой кисти руки, но живой. </a:t>
            </a:r>
            <a:endParaRPr lang="ru-RU" sz="2400" dirty="0">
              <a:solidFill>
                <a:srgbClr val="000000"/>
              </a:solidFill>
              <a:latin typeface="Courier New"/>
              <a:ea typeface="Courier New"/>
            </a:endParaRPr>
          </a:p>
        </p:txBody>
      </p:sp>
    </p:spTree>
    <p:extLst>
      <p:ext uri="{BB962C8B-B14F-4D97-AF65-F5344CB8AC3E}">
        <p14:creationId xmlns:p14="http://schemas.microsoft.com/office/powerpoint/2010/main" val="366078459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32624"/>
          </a:xfrm>
        </p:spPr>
        <p:txBody>
          <a:bodyPr>
            <a:normAutofit fontScale="90000"/>
          </a:bodyPr>
          <a:lstStyle/>
          <a:p>
            <a:endParaRPr lang="ru-RU" dirty="0"/>
          </a:p>
        </p:txBody>
      </p:sp>
      <p:pic>
        <p:nvPicPr>
          <p:cNvPr id="2050" name="Picture 2" descr="C:\Users\2\Desktop\картинки,фото\img_zg6ym6voerh7h7w1_114902.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3" y="116632"/>
            <a:ext cx="8784976" cy="662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94767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115616" y="908721"/>
            <a:ext cx="7113984" cy="5415880"/>
          </a:xfrm>
        </p:spPr>
        <p:txBody>
          <a:bodyPr>
            <a:normAutofit/>
          </a:bodyPr>
          <a:lstStyle/>
          <a:p>
            <a:pPr lvl="0">
              <a:lnSpc>
                <a:spcPts val="2530"/>
              </a:lnSpc>
              <a:buClr>
                <a:srgbClr val="0BD0D9"/>
              </a:buClr>
            </a:pPr>
            <a:r>
              <a:rPr lang="ru-RU" sz="2400" dirty="0">
                <a:solidFill>
                  <a:srgbClr val="000000"/>
                </a:solidFill>
                <a:latin typeface="Times New Roman"/>
                <a:ea typeface="Courier New"/>
              </a:rPr>
              <a:t>Женился и в 1943 году переехал в деревню Мякишево </a:t>
            </a:r>
            <a:r>
              <a:rPr lang="ru-RU" sz="2400" dirty="0" err="1">
                <a:solidFill>
                  <a:srgbClr val="000000"/>
                </a:solidFill>
                <a:latin typeface="Times New Roman"/>
                <a:ea typeface="Courier New"/>
              </a:rPr>
              <a:t>Теребаевского</a:t>
            </a:r>
            <a:r>
              <a:rPr lang="ru-RU" sz="2400" dirty="0">
                <a:solidFill>
                  <a:srgbClr val="000000"/>
                </a:solidFill>
                <a:latin typeface="Times New Roman"/>
                <a:ea typeface="Courier New"/>
              </a:rPr>
              <a:t> сельсовета.</a:t>
            </a:r>
            <a:endParaRPr lang="ru-RU" sz="2400" dirty="0">
              <a:solidFill>
                <a:srgbClr val="000000"/>
              </a:solidFill>
              <a:latin typeface="Courier New"/>
              <a:ea typeface="Courier New"/>
            </a:endParaRPr>
          </a:p>
          <a:p>
            <a:pPr lvl="0">
              <a:lnSpc>
                <a:spcPts val="2530"/>
              </a:lnSpc>
              <a:buClr>
                <a:srgbClr val="0BD0D9"/>
              </a:buClr>
            </a:pPr>
            <a:r>
              <a:rPr lang="ru-RU" sz="2400" dirty="0">
                <a:solidFill>
                  <a:srgbClr val="000000"/>
                </a:solidFill>
                <a:latin typeface="Times New Roman"/>
                <a:ea typeface="Courier New"/>
              </a:rPr>
              <a:t>После войны он работал заведующим </a:t>
            </a:r>
            <a:r>
              <a:rPr lang="ru-RU" sz="2400" dirty="0" smtClean="0">
                <a:solidFill>
                  <a:srgbClr val="000000"/>
                </a:solidFill>
                <a:latin typeface="Times New Roman"/>
                <a:ea typeface="Courier New"/>
              </a:rPr>
              <a:t>избой- </a:t>
            </a:r>
            <a:r>
              <a:rPr lang="ru-RU" sz="2400" dirty="0">
                <a:solidFill>
                  <a:srgbClr val="000000"/>
                </a:solidFill>
                <a:latin typeface="Times New Roman"/>
                <a:ea typeface="Courier New"/>
              </a:rPr>
              <a:t>читальней (библиотекарем), 19 лет бригадиром, потом завхозом в </a:t>
            </a:r>
            <a:r>
              <a:rPr lang="ru-RU" sz="2400" dirty="0" err="1">
                <a:solidFill>
                  <a:srgbClr val="000000"/>
                </a:solidFill>
                <a:latin typeface="Times New Roman"/>
                <a:ea typeface="Courier New"/>
              </a:rPr>
              <a:t>Теребаевской</a:t>
            </a:r>
            <a:r>
              <a:rPr lang="ru-RU" sz="2400" dirty="0">
                <a:solidFill>
                  <a:srgbClr val="000000"/>
                </a:solidFill>
                <a:latin typeface="Times New Roman"/>
                <a:ea typeface="Courier New"/>
              </a:rPr>
              <a:t> участковой больнице.</a:t>
            </a:r>
            <a:endParaRPr lang="ru-RU" sz="2400" dirty="0">
              <a:solidFill>
                <a:srgbClr val="000000"/>
              </a:solidFill>
              <a:latin typeface="Courier New"/>
              <a:ea typeface="Courier New"/>
            </a:endParaRPr>
          </a:p>
          <a:p>
            <a:pPr lvl="0">
              <a:lnSpc>
                <a:spcPts val="2530"/>
              </a:lnSpc>
              <a:buClr>
                <a:srgbClr val="0BD0D9"/>
              </a:buClr>
            </a:pPr>
            <a:r>
              <a:rPr lang="ru-RU" sz="2400" dirty="0">
                <a:solidFill>
                  <a:srgbClr val="000000"/>
                </a:solidFill>
                <a:latin typeface="Times New Roman"/>
                <a:ea typeface="Courier New"/>
              </a:rPr>
              <a:t>В 1975 году вышел на заслуженный отдых. Инвалид </a:t>
            </a:r>
            <a:r>
              <a:rPr lang="ru-RU" sz="2400" dirty="0" smtClean="0">
                <a:solidFill>
                  <a:srgbClr val="000000"/>
                </a:solidFill>
                <a:latin typeface="Times New Roman"/>
                <a:ea typeface="Courier New"/>
              </a:rPr>
              <a:t> первой  </a:t>
            </a:r>
            <a:r>
              <a:rPr lang="ru-RU" sz="2400" dirty="0">
                <a:solidFill>
                  <a:srgbClr val="000000"/>
                </a:solidFill>
                <a:latin typeface="Times New Roman"/>
                <a:ea typeface="Courier New"/>
              </a:rPr>
              <a:t>группы.</a:t>
            </a:r>
            <a:endParaRPr lang="ru-RU" sz="2400" dirty="0">
              <a:solidFill>
                <a:srgbClr val="000000"/>
              </a:solidFill>
              <a:latin typeface="Courier New"/>
              <a:ea typeface="Courier New"/>
            </a:endParaRPr>
          </a:p>
          <a:p>
            <a:pPr lvl="0">
              <a:lnSpc>
                <a:spcPts val="2530"/>
              </a:lnSpc>
              <a:buClr>
                <a:srgbClr val="0BD0D9"/>
              </a:buClr>
            </a:pPr>
            <a:r>
              <a:rPr lang="ru-RU" sz="2400" dirty="0" smtClean="0">
                <a:solidFill>
                  <a:srgbClr val="000000"/>
                </a:solidFill>
                <a:latin typeface="Times New Roman"/>
                <a:ea typeface="Courier New"/>
              </a:rPr>
              <a:t>За </a:t>
            </a:r>
            <a:r>
              <a:rPr lang="ru-RU" sz="2400" dirty="0">
                <a:solidFill>
                  <a:srgbClr val="000000"/>
                </a:solidFill>
                <a:latin typeface="Times New Roman"/>
                <a:ea typeface="Courier New"/>
              </a:rPr>
              <a:t>победу в войне имеет 5 медалей и орден Отечественной войны. Воспитал </a:t>
            </a:r>
            <a:r>
              <a:rPr lang="ru-RU" sz="2400" dirty="0" smtClean="0">
                <a:solidFill>
                  <a:srgbClr val="000000"/>
                </a:solidFill>
                <a:latin typeface="Times New Roman"/>
                <a:ea typeface="Courier New"/>
              </a:rPr>
              <a:t>троих  </a:t>
            </a:r>
            <a:r>
              <a:rPr lang="ru-RU" sz="2400" dirty="0">
                <a:solidFill>
                  <a:srgbClr val="000000"/>
                </a:solidFill>
                <a:latin typeface="Times New Roman"/>
                <a:ea typeface="Courier New"/>
              </a:rPr>
              <a:t>сыновей и </a:t>
            </a:r>
            <a:r>
              <a:rPr lang="ru-RU" sz="2400" dirty="0" smtClean="0">
                <a:solidFill>
                  <a:srgbClr val="000000"/>
                </a:solidFill>
                <a:latin typeface="Times New Roman"/>
                <a:ea typeface="Courier New"/>
              </a:rPr>
              <a:t>двух  </a:t>
            </a:r>
            <a:r>
              <a:rPr lang="ru-RU" sz="2400" dirty="0">
                <a:solidFill>
                  <a:srgbClr val="000000"/>
                </a:solidFill>
                <a:latin typeface="Times New Roman"/>
                <a:ea typeface="Courier New"/>
              </a:rPr>
              <a:t>дочерей.</a:t>
            </a:r>
            <a:endParaRPr lang="ru-RU" sz="2400" dirty="0">
              <a:solidFill>
                <a:srgbClr val="000000"/>
              </a:solidFill>
              <a:latin typeface="Courier New"/>
              <a:ea typeface="Courier New"/>
            </a:endParaRPr>
          </a:p>
          <a:p>
            <a:pPr lvl="0">
              <a:lnSpc>
                <a:spcPts val="2530"/>
              </a:lnSpc>
              <a:buClr>
                <a:srgbClr val="0BD0D9"/>
              </a:buClr>
            </a:pPr>
            <a:r>
              <a:rPr lang="ru-RU" sz="2400" dirty="0">
                <a:solidFill>
                  <a:srgbClr val="000000"/>
                </a:solidFill>
                <a:latin typeface="Times New Roman"/>
                <a:ea typeface="Courier New"/>
              </a:rPr>
              <a:t>Дожил до </a:t>
            </a:r>
            <a:r>
              <a:rPr lang="ru-RU" sz="2400" dirty="0" smtClean="0">
                <a:solidFill>
                  <a:srgbClr val="000000"/>
                </a:solidFill>
                <a:latin typeface="Times New Roman"/>
                <a:ea typeface="Courier New"/>
              </a:rPr>
              <a:t>50-летия  </a:t>
            </a:r>
            <a:r>
              <a:rPr lang="ru-RU" sz="2400" dirty="0">
                <a:solidFill>
                  <a:srgbClr val="000000"/>
                </a:solidFill>
                <a:latin typeface="Times New Roman"/>
                <a:ea typeface="Courier New"/>
              </a:rPr>
              <a:t>Победы над </a:t>
            </a:r>
            <a:r>
              <a:rPr lang="ru-RU" sz="2400" dirty="0" smtClean="0">
                <a:solidFill>
                  <a:srgbClr val="000000"/>
                </a:solidFill>
                <a:latin typeface="Times New Roman"/>
                <a:ea typeface="Courier New"/>
              </a:rPr>
              <a:t>Фашистской  </a:t>
            </a:r>
            <a:r>
              <a:rPr lang="ru-RU" sz="2400" dirty="0">
                <a:solidFill>
                  <a:srgbClr val="000000"/>
                </a:solidFill>
                <a:latin typeface="Times New Roman"/>
                <a:ea typeface="Courier New"/>
              </a:rPr>
              <a:t>Германией.</a:t>
            </a:r>
            <a:endParaRPr lang="ru-RU" sz="2400" dirty="0">
              <a:solidFill>
                <a:srgbClr val="000000"/>
              </a:solidFill>
              <a:latin typeface="Courier New"/>
              <a:ea typeface="Courier New"/>
            </a:endParaRPr>
          </a:p>
          <a:p>
            <a:pPr lvl="0">
              <a:lnSpc>
                <a:spcPts val="2530"/>
              </a:lnSpc>
              <a:buClr>
                <a:srgbClr val="0BD0D9"/>
              </a:buClr>
            </a:pPr>
            <a:r>
              <a:rPr lang="ru-RU" sz="2400" dirty="0">
                <a:solidFill>
                  <a:srgbClr val="000000"/>
                </a:solidFill>
                <a:latin typeface="Times New Roman"/>
                <a:ea typeface="Courier New"/>
              </a:rPr>
              <a:t>Умер 15 сентября 1995 года. Похоронен в деревне </a:t>
            </a:r>
            <a:r>
              <a:rPr lang="ru-RU" sz="2400" dirty="0" err="1">
                <a:solidFill>
                  <a:srgbClr val="000000"/>
                </a:solidFill>
                <a:latin typeface="Times New Roman"/>
                <a:ea typeface="Courier New"/>
              </a:rPr>
              <a:t>Теребаево</a:t>
            </a:r>
            <a:r>
              <a:rPr lang="ru-RU" sz="2400" dirty="0">
                <a:solidFill>
                  <a:srgbClr val="000000"/>
                </a:solidFill>
                <a:latin typeface="Times New Roman"/>
                <a:ea typeface="Courier New"/>
              </a:rPr>
              <a:t>. </a:t>
            </a:r>
            <a:endParaRPr lang="ru-RU" sz="2400" dirty="0">
              <a:solidFill>
                <a:srgbClr val="000000"/>
              </a:solidFill>
              <a:latin typeface="Courier New"/>
              <a:ea typeface="Courier New"/>
            </a:endParaRPr>
          </a:p>
          <a:p>
            <a:pPr lvl="0">
              <a:buClr>
                <a:srgbClr val="0BD0D9"/>
              </a:buClr>
            </a:pPr>
            <a:endParaRPr lang="ru-RU" sz="2400" dirty="0">
              <a:solidFill>
                <a:prstClr val="black"/>
              </a:solidFill>
            </a:endParaRPr>
          </a:p>
          <a:p>
            <a:endParaRPr lang="ru-RU" sz="2400" dirty="0"/>
          </a:p>
        </p:txBody>
      </p:sp>
    </p:spTree>
    <p:extLst>
      <p:ext uri="{BB962C8B-B14F-4D97-AF65-F5344CB8AC3E}">
        <p14:creationId xmlns:p14="http://schemas.microsoft.com/office/powerpoint/2010/main" val="3334244355"/>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smtClean="0">
                <a:latin typeface="Times New Roman" pitchFamily="18" charset="0"/>
                <a:cs typeface="Times New Roman" pitchFamily="18" charset="0"/>
              </a:rPr>
              <a:t>Большаков Иван Павлович (слева)</a:t>
            </a:r>
            <a:br>
              <a:rPr lang="ru-RU" sz="36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a:t>
            </a:r>
            <a:r>
              <a:rPr lang="ru-RU" sz="3200" i="1" dirty="0" smtClean="0">
                <a:latin typeface="Times New Roman" pitchFamily="18" charset="0"/>
                <a:cs typeface="Times New Roman" pitchFamily="18" charset="0"/>
              </a:rPr>
              <a:t>дядя </a:t>
            </a:r>
            <a:r>
              <a:rPr lang="ru-RU" sz="3200" i="1" dirty="0" err="1" smtClean="0">
                <a:latin typeface="Times New Roman" pitchFamily="18" charset="0"/>
                <a:cs typeface="Times New Roman" pitchFamily="18" charset="0"/>
              </a:rPr>
              <a:t>Дубовиковой</a:t>
            </a:r>
            <a:r>
              <a:rPr lang="ru-RU" sz="3200" i="1" dirty="0" smtClean="0">
                <a:latin typeface="Times New Roman" pitchFamily="18" charset="0"/>
                <a:cs typeface="Times New Roman" pitchFamily="18" charset="0"/>
              </a:rPr>
              <a:t> Любови </a:t>
            </a:r>
            <a:r>
              <a:rPr lang="ru-RU" sz="3200" i="1" dirty="0" smtClean="0">
                <a:latin typeface="Times New Roman" pitchFamily="18" charset="0"/>
                <a:cs typeface="Times New Roman" pitchFamily="18" charset="0"/>
              </a:rPr>
              <a:t>Васильевны</a:t>
            </a:r>
            <a:r>
              <a:rPr lang="ru-RU" sz="3200" dirty="0" smtClean="0">
                <a:latin typeface="Times New Roman" pitchFamily="18" charset="0"/>
                <a:cs typeface="Times New Roman" pitchFamily="18" charset="0"/>
              </a:rPr>
              <a:t>)</a:t>
            </a:r>
            <a:endParaRPr lang="ru-RU" sz="3600" dirty="0">
              <a:latin typeface="Times New Roman" pitchFamily="18" charset="0"/>
              <a:cs typeface="Times New Roman" pitchFamily="18" charset="0"/>
            </a:endParaRPr>
          </a:p>
        </p:txBody>
      </p:sp>
      <p:pic>
        <p:nvPicPr>
          <p:cNvPr id="4" name="Объект 3" descr="C:\Users\2\AppData\Local\Temp\FineReader11\media\image1.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212497">
            <a:off x="2505935" y="746804"/>
            <a:ext cx="4158028" cy="6866215"/>
          </a:xfrm>
          <a:prstGeom prst="rect">
            <a:avLst/>
          </a:prstGeom>
          <a:noFill/>
        </p:spPr>
      </p:pic>
    </p:spTree>
    <p:extLst>
      <p:ext uri="{BB962C8B-B14F-4D97-AF65-F5344CB8AC3E}">
        <p14:creationId xmlns:p14="http://schemas.microsoft.com/office/powerpoint/2010/main" val="4240847419"/>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539552" y="908050"/>
            <a:ext cx="7992888" cy="5416550"/>
          </a:xfrm>
        </p:spPr>
        <p:txBody>
          <a:bodyPr>
            <a:normAutofit fontScale="92500" lnSpcReduction="20000"/>
          </a:bodyPr>
          <a:lstStyle/>
          <a:p>
            <a:r>
              <a:rPr lang="ru-RU" dirty="0" smtClean="0">
                <a:latin typeface="Times New Roman" pitchFamily="18" charset="0"/>
                <a:cs typeface="Times New Roman" pitchFamily="18" charset="0"/>
              </a:rPr>
              <a:t>Родился 27 апреля 1911 года в деревне  Кузнецово, Никольского района в семье крестьян. Окончил семилетку и работал в родном колхозе. </a:t>
            </a:r>
          </a:p>
          <a:p>
            <a:r>
              <a:rPr lang="ru-RU" dirty="0" smtClean="0">
                <a:latin typeface="Times New Roman" pitchFamily="18" charset="0"/>
                <a:cs typeface="Times New Roman" pitchFamily="18" charset="0"/>
              </a:rPr>
              <a:t>В июле 1941 года был призван Никольским военкоматом на Великую Отечественную войну. На войне был стрелком, имел ранение в плечо (осколок) лежал в госпитале. Как только  рана зарубцевалась , вернулся в строй.</a:t>
            </a:r>
          </a:p>
          <a:p>
            <a:r>
              <a:rPr lang="ru-RU" dirty="0" smtClean="0">
                <a:latin typeface="Times New Roman" pitchFamily="18" charset="0"/>
                <a:cs typeface="Times New Roman" pitchFamily="18" charset="0"/>
              </a:rPr>
              <a:t>За проявленные храбрость, стойкость и мужество был награждён орденом Отечественной войны  2 степени и юбилейными медалями.</a:t>
            </a:r>
          </a:p>
          <a:p>
            <a:r>
              <a:rPr lang="ru-RU" dirty="0" smtClean="0">
                <a:latin typeface="Times New Roman" pitchFamily="18" charset="0"/>
                <a:cs typeface="Times New Roman" pitchFamily="18" charset="0"/>
              </a:rPr>
              <a:t>После очередного боя, Иван Павлович был захвачен в плен и увезён в Германию в Рурскую область. В плену находился около 3-х лет, вплоть до освобождения  Германии советскими  войсками.</a:t>
            </a:r>
          </a:p>
          <a:p>
            <a:r>
              <a:rPr lang="ru-RU" sz="2400" dirty="0">
                <a:latin typeface="Times New Roman" pitchFamily="18" charset="0"/>
                <a:cs typeface="Times New Roman" pitchFamily="18" charset="0"/>
              </a:rPr>
              <a:t> </a:t>
            </a:r>
          </a:p>
        </p:txBody>
      </p:sp>
    </p:spTree>
    <p:extLst>
      <p:ext uri="{BB962C8B-B14F-4D97-AF65-F5344CB8AC3E}">
        <p14:creationId xmlns:p14="http://schemas.microsoft.com/office/powerpoint/2010/main" val="135738330"/>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827584" y="692150"/>
            <a:ext cx="7402016" cy="5632450"/>
          </a:xfrm>
        </p:spPr>
        <p:txBody>
          <a:bodyPr/>
          <a:lstStyle/>
          <a:p>
            <a:pPr lvl="0">
              <a:buClr>
                <a:srgbClr val="0BD0D9"/>
              </a:buClr>
            </a:pPr>
            <a:endParaRPr lang="ru-RU" sz="2200" dirty="0" smtClean="0">
              <a:solidFill>
                <a:prstClr val="black"/>
              </a:solidFill>
              <a:latin typeface="Times New Roman" pitchFamily="18" charset="0"/>
              <a:cs typeface="Times New Roman" pitchFamily="18" charset="0"/>
            </a:endParaRPr>
          </a:p>
          <a:p>
            <a:pPr lvl="0">
              <a:buClr>
                <a:srgbClr val="0BD0D9"/>
              </a:buClr>
            </a:pPr>
            <a:r>
              <a:rPr lang="ru-RU" sz="2400" dirty="0" smtClean="0">
                <a:solidFill>
                  <a:prstClr val="black"/>
                </a:solidFill>
                <a:latin typeface="Times New Roman" pitchFamily="18" charset="0"/>
                <a:cs typeface="Times New Roman" pitchFamily="18" charset="0"/>
              </a:rPr>
              <a:t>По </a:t>
            </a:r>
            <a:r>
              <a:rPr lang="ru-RU" sz="2400" dirty="0">
                <a:solidFill>
                  <a:prstClr val="black"/>
                </a:solidFill>
                <a:latin typeface="Times New Roman" pitchFamily="18" charset="0"/>
                <a:cs typeface="Times New Roman" pitchFamily="18" charset="0"/>
              </a:rPr>
              <a:t>словам Ивана </a:t>
            </a:r>
            <a:r>
              <a:rPr lang="ru-RU" sz="2400" dirty="0" smtClean="0">
                <a:solidFill>
                  <a:prstClr val="black"/>
                </a:solidFill>
                <a:latin typeface="Times New Roman" pitchFamily="18" charset="0"/>
                <a:cs typeface="Times New Roman" pitchFamily="18" charset="0"/>
              </a:rPr>
              <a:t>Павловича, самым </a:t>
            </a:r>
            <a:r>
              <a:rPr lang="ru-RU" sz="2400" dirty="0">
                <a:solidFill>
                  <a:prstClr val="black"/>
                </a:solidFill>
                <a:latin typeface="Times New Roman" pitchFamily="18" charset="0"/>
                <a:cs typeface="Times New Roman" pitchFamily="18" charset="0"/>
              </a:rPr>
              <a:t>страшным </a:t>
            </a:r>
            <a:r>
              <a:rPr lang="ru-RU" sz="2400" dirty="0" smtClean="0">
                <a:solidFill>
                  <a:prstClr val="black"/>
                </a:solidFill>
                <a:latin typeface="Times New Roman" pitchFamily="18" charset="0"/>
                <a:cs typeface="Times New Roman" pitchFamily="18" charset="0"/>
              </a:rPr>
              <a:t>испытанием в плену  был голод. </a:t>
            </a:r>
            <a:endParaRPr lang="ru-RU" sz="2400" dirty="0" smtClean="0">
              <a:solidFill>
                <a:prstClr val="black"/>
              </a:solidFill>
              <a:latin typeface="Times New Roman" pitchFamily="18" charset="0"/>
              <a:cs typeface="Times New Roman" pitchFamily="18" charset="0"/>
            </a:endParaRPr>
          </a:p>
          <a:p>
            <a:pPr lvl="0">
              <a:buClr>
                <a:srgbClr val="0BD0D9"/>
              </a:buClr>
            </a:pPr>
            <a:r>
              <a:rPr lang="ru-RU" sz="2400" dirty="0" smtClean="0">
                <a:latin typeface="Times New Roman" pitchFamily="18" charset="0"/>
                <a:cs typeface="Times New Roman" pitchFamily="18" charset="0"/>
              </a:rPr>
              <a:t>Летом </a:t>
            </a:r>
            <a:r>
              <a:rPr lang="ru-RU" sz="2400" dirty="0" smtClean="0">
                <a:latin typeface="Times New Roman" pitchFamily="18" charset="0"/>
                <a:cs typeface="Times New Roman" pitchFamily="18" charset="0"/>
              </a:rPr>
              <a:t>1945 года </a:t>
            </a:r>
            <a:r>
              <a:rPr lang="ru-RU" sz="2400" dirty="0">
                <a:latin typeface="Times New Roman" pitchFamily="18" charset="0"/>
                <a:cs typeface="Times New Roman" pitchFamily="18" charset="0"/>
              </a:rPr>
              <a:t>И</a:t>
            </a:r>
            <a:r>
              <a:rPr lang="ru-RU" sz="2400" dirty="0" smtClean="0">
                <a:latin typeface="Times New Roman" pitchFamily="18" charset="0"/>
                <a:cs typeface="Times New Roman" pitchFamily="18" charset="0"/>
              </a:rPr>
              <a:t>ван  Павлович, как и многие другие вернулся домой в родную деревню. Женился  только после войны и через десять лет у них родилась единственная дочь Галина, которая живёт в </a:t>
            </a:r>
            <a:r>
              <a:rPr lang="ru-RU" sz="2400" dirty="0" smtClean="0">
                <a:latin typeface="Times New Roman" pitchFamily="18" charset="0"/>
                <a:cs typeface="Times New Roman" pitchFamily="18" charset="0"/>
              </a:rPr>
              <a:t>Санкт-Петербурге</a:t>
            </a:r>
            <a:r>
              <a:rPr lang="ru-RU" sz="2400" dirty="0" smtClean="0">
                <a:latin typeface="Times New Roman" pitchFamily="18" charset="0"/>
                <a:cs typeface="Times New Roman" pitchFamily="18" charset="0"/>
              </a:rPr>
              <a:t>. В родительский дом приезжает только летом. </a:t>
            </a:r>
          </a:p>
          <a:p>
            <a:r>
              <a:rPr lang="ru-RU" sz="2400" dirty="0" smtClean="0">
                <a:latin typeface="Times New Roman" pitchFamily="18" charset="0"/>
                <a:cs typeface="Times New Roman" pitchFamily="18" charset="0"/>
              </a:rPr>
              <a:t>Большаков Иван </a:t>
            </a:r>
            <a:r>
              <a:rPr lang="ru-RU" sz="2400" dirty="0">
                <a:latin typeface="Times New Roman" pitchFamily="18" charset="0"/>
                <a:cs typeface="Times New Roman" pitchFamily="18" charset="0"/>
              </a:rPr>
              <a:t>П</a:t>
            </a:r>
            <a:r>
              <a:rPr lang="ru-RU" sz="2400" dirty="0" smtClean="0">
                <a:latin typeface="Times New Roman" pitchFamily="18" charset="0"/>
                <a:cs typeface="Times New Roman" pitchFamily="18" charset="0"/>
              </a:rPr>
              <a:t>авлович умер 1 сентября 1995 года в возрасте </a:t>
            </a:r>
            <a:r>
              <a:rPr lang="ru-RU" sz="2400" dirty="0" smtClean="0">
                <a:latin typeface="Times New Roman" pitchFamily="18" charset="0"/>
                <a:cs typeface="Times New Roman" pitchFamily="18" charset="0"/>
              </a:rPr>
              <a:t>84 лет</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599639289"/>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584176"/>
          </a:xfrm>
        </p:spPr>
        <p:txBody>
          <a:bodyPr/>
          <a:lstStyle/>
          <a:p>
            <a:pPr algn="ctr"/>
            <a:r>
              <a:rPr lang="ru-RU" b="1" i="1" dirty="0" smtClean="0">
                <a:solidFill>
                  <a:srgbClr val="FF0000"/>
                </a:solidFill>
                <a:latin typeface="Times New Roman" pitchFamily="18" charset="0"/>
                <a:cs typeface="Times New Roman" pitchFamily="18" charset="0"/>
              </a:rPr>
              <a:t>С благодарностью помним!</a:t>
            </a:r>
            <a:endParaRPr lang="ru-RU" b="1" i="1" dirty="0">
              <a:solidFill>
                <a:srgbClr val="FF0000"/>
              </a:solidFill>
              <a:latin typeface="Times New Roman" pitchFamily="18" charset="0"/>
              <a:cs typeface="Times New Roman" pitchFamily="18" charset="0"/>
            </a:endParaRPr>
          </a:p>
        </p:txBody>
      </p:sp>
      <p:pic>
        <p:nvPicPr>
          <p:cNvPr id="4" name="Объект 3" descr="C:\Users\2\AppData\Local\Temp\FineReader11\media\image1.jpeg"/>
          <p:cNvPicPr>
            <a:picLocks noGrp="1"/>
          </p:cNvPicPr>
          <p:nvPr>
            <p:ph idx="1"/>
          </p:nvPr>
        </p:nvPicPr>
        <p:blipFill rotWithShape="1">
          <a:blip r:embed="rId2" cstate="print">
            <a:extLst>
              <a:ext uri="{28A0092B-C50C-407E-A947-70E740481C1C}">
                <a14:useLocalDpi xmlns:a14="http://schemas.microsoft.com/office/drawing/2010/main" val="0"/>
              </a:ext>
            </a:extLst>
          </a:blip>
          <a:srcRect l="18236" t="17047" r="10542" b="45404"/>
          <a:stretch/>
        </p:blipFill>
        <p:spPr bwMode="auto">
          <a:xfrm>
            <a:off x="2267744" y="2564904"/>
            <a:ext cx="4176464" cy="3096344"/>
          </a:xfrm>
          <a:prstGeom prst="rect">
            <a:avLst/>
          </a:prstGeom>
          <a:noFill/>
        </p:spPr>
      </p:pic>
    </p:spTree>
    <p:extLst>
      <p:ext uri="{BB962C8B-B14F-4D97-AF65-F5344CB8AC3E}">
        <p14:creationId xmlns:p14="http://schemas.microsoft.com/office/powerpoint/2010/main" val="994912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080120"/>
          </a:xfrm>
        </p:spPr>
        <p:txBody>
          <a:bodyPr>
            <a:normAutofit fontScale="90000"/>
          </a:bodyPr>
          <a:lstStyle/>
          <a:p>
            <a:pPr algn="ctr"/>
            <a:r>
              <a:rPr lang="ru-RU" sz="3600" dirty="0" smtClean="0">
                <a:latin typeface="Times New Roman" pitchFamily="18" charset="0"/>
                <a:cs typeface="Times New Roman" pitchFamily="18" charset="0"/>
              </a:rPr>
              <a:t>Пирогов Николай Андреевич</a:t>
            </a:r>
            <a:br>
              <a:rPr lang="ru-RU" sz="36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t>
            </a:r>
            <a:r>
              <a:rPr lang="ru-RU" sz="3200" i="1" dirty="0" smtClean="0">
                <a:latin typeface="Times New Roman" pitchFamily="18" charset="0"/>
                <a:cs typeface="Times New Roman" pitchFamily="18" charset="0"/>
              </a:rPr>
              <a:t>отец </a:t>
            </a:r>
            <a:r>
              <a:rPr lang="ru-RU" sz="3200" i="1" dirty="0" smtClean="0">
                <a:latin typeface="Times New Roman" pitchFamily="18" charset="0"/>
                <a:cs typeface="Times New Roman" pitchFamily="18" charset="0"/>
              </a:rPr>
              <a:t>Павловой Любови  </a:t>
            </a:r>
            <a:r>
              <a:rPr lang="ru-RU" sz="3200" i="1" dirty="0" smtClean="0">
                <a:latin typeface="Times New Roman" pitchFamily="18" charset="0"/>
                <a:cs typeface="Times New Roman" pitchFamily="18" charset="0"/>
              </a:rPr>
              <a:t>Николаевны</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pic>
        <p:nvPicPr>
          <p:cNvPr id="4" name="Объект 3" descr="C:\Users\2\AppData\Local\Temp\FineReader11\media\image1.jpe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2060848"/>
            <a:ext cx="3312368" cy="4104456"/>
          </a:xfrm>
          <a:prstGeom prst="rect">
            <a:avLst/>
          </a:prstGeom>
          <a:noFill/>
        </p:spPr>
      </p:pic>
    </p:spTree>
    <p:extLst>
      <p:ext uri="{BB962C8B-B14F-4D97-AF65-F5344CB8AC3E}">
        <p14:creationId xmlns:p14="http://schemas.microsoft.com/office/powerpoint/2010/main" val="3128600349"/>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23528" y="1052513"/>
            <a:ext cx="8424936" cy="5616847"/>
          </a:xfrm>
        </p:spPr>
        <p:txBody>
          <a:bodyPr>
            <a:normAutofit/>
          </a:bodyPr>
          <a:lstStyle/>
          <a:p>
            <a:pPr algn="just">
              <a:lnSpc>
                <a:spcPts val="1800"/>
              </a:lnSpc>
              <a:spcAft>
                <a:spcPts val="0"/>
              </a:spcAft>
            </a:pPr>
            <a:r>
              <a:rPr lang="ru-RU" sz="2400" dirty="0">
                <a:solidFill>
                  <a:srgbClr val="000000"/>
                </a:solidFill>
                <a:latin typeface="Times New Roman"/>
                <a:ea typeface="Courier New"/>
              </a:rPr>
              <a:t>Если бы Пирогов Николай Андреевич, родившийся 1 мая 1912 года в д. Вороново </a:t>
            </a:r>
            <a:r>
              <a:rPr lang="ru-RU" sz="2400" dirty="0" smtClean="0">
                <a:solidFill>
                  <a:srgbClr val="000000"/>
                </a:solidFill>
                <a:latin typeface="Times New Roman"/>
                <a:ea typeface="Courier New"/>
              </a:rPr>
              <a:t>Нижне-</a:t>
            </a:r>
            <a:r>
              <a:rPr lang="ru-RU" sz="2400" dirty="0" err="1" smtClean="0">
                <a:solidFill>
                  <a:srgbClr val="000000"/>
                </a:solidFill>
                <a:latin typeface="Times New Roman"/>
                <a:ea typeface="Courier New"/>
              </a:rPr>
              <a:t>Кемского</a:t>
            </a:r>
            <a:r>
              <a:rPr lang="ru-RU" sz="2400" dirty="0" smtClean="0">
                <a:solidFill>
                  <a:srgbClr val="000000"/>
                </a:solidFill>
                <a:latin typeface="Times New Roman"/>
                <a:ea typeface="Courier New"/>
              </a:rPr>
              <a:t> </a:t>
            </a:r>
            <a:r>
              <a:rPr lang="ru-RU" sz="2400" dirty="0">
                <a:solidFill>
                  <a:srgbClr val="000000"/>
                </a:solidFill>
                <a:latin typeface="Times New Roman"/>
                <a:ea typeface="Courier New"/>
              </a:rPr>
              <a:t>сельского совета Никольского района, был из тех людей, которые постоянно жалуются на свою судьбу, ему можно было бы делать это </a:t>
            </a:r>
            <a:r>
              <a:rPr lang="ru-RU" sz="2400" dirty="0" smtClean="0">
                <a:solidFill>
                  <a:srgbClr val="000000"/>
                </a:solidFill>
                <a:latin typeface="Times New Roman"/>
                <a:ea typeface="Courier New"/>
              </a:rPr>
              <a:t>часто…  </a:t>
            </a:r>
            <a:endParaRPr lang="ru-RU" sz="2000" dirty="0">
              <a:solidFill>
                <a:srgbClr val="000000"/>
              </a:solidFill>
              <a:latin typeface="Courier New"/>
              <a:ea typeface="Courier New"/>
            </a:endParaRPr>
          </a:p>
          <a:p>
            <a:pPr algn="just">
              <a:lnSpc>
                <a:spcPts val="1800"/>
              </a:lnSpc>
              <a:spcAft>
                <a:spcPts val="0"/>
              </a:spcAft>
            </a:pPr>
            <a:r>
              <a:rPr lang="ru-RU" sz="2400" dirty="0" smtClean="0">
                <a:solidFill>
                  <a:srgbClr val="000000"/>
                </a:solidFill>
                <a:latin typeface="Times New Roman"/>
                <a:ea typeface="Courier New"/>
              </a:rPr>
              <a:t>В </a:t>
            </a:r>
            <a:r>
              <a:rPr lang="ru-RU" sz="2400" dirty="0" smtClean="0">
                <a:solidFill>
                  <a:srgbClr val="000000"/>
                </a:solidFill>
                <a:latin typeface="Times New Roman"/>
                <a:ea typeface="Courier New"/>
              </a:rPr>
              <a:t>12 </a:t>
            </a:r>
            <a:r>
              <a:rPr lang="ru-RU" sz="2400" dirty="0">
                <a:solidFill>
                  <a:srgbClr val="000000"/>
                </a:solidFill>
                <a:latin typeface="Times New Roman"/>
                <a:ea typeface="Courier New"/>
              </a:rPr>
              <a:t>лет он остался без матери – осиротел. Вынужден был оставить на время школу, чтобы помогать своему отцу по хозяйству. (К тому времени закончил четыре класса) Учёбу продолжал позже. Сам учился и учил неграмотных</a:t>
            </a:r>
            <a:r>
              <a:rPr lang="ru-RU" sz="2400" dirty="0" smtClean="0">
                <a:solidFill>
                  <a:srgbClr val="000000"/>
                </a:solidFill>
                <a:latin typeface="Times New Roman"/>
                <a:ea typeface="Courier New"/>
              </a:rPr>
              <a:t>.</a:t>
            </a:r>
            <a:endParaRPr lang="ru-RU" sz="2000" dirty="0">
              <a:solidFill>
                <a:srgbClr val="000000"/>
              </a:solidFill>
              <a:latin typeface="Courier New"/>
              <a:ea typeface="Courier New"/>
            </a:endParaRPr>
          </a:p>
          <a:p>
            <a:pPr algn="just">
              <a:lnSpc>
                <a:spcPts val="1800"/>
              </a:lnSpc>
              <a:spcAft>
                <a:spcPts val="0"/>
              </a:spcAft>
            </a:pPr>
            <a:r>
              <a:rPr lang="ru-RU" sz="2400" dirty="0" smtClean="0">
                <a:solidFill>
                  <a:srgbClr val="000000"/>
                </a:solidFill>
                <a:latin typeface="Times New Roman"/>
                <a:ea typeface="Courier New"/>
              </a:rPr>
              <a:t> </a:t>
            </a:r>
            <a:r>
              <a:rPr lang="ru-RU" sz="2400" dirty="0">
                <a:solidFill>
                  <a:srgbClr val="000000"/>
                </a:solidFill>
                <a:latin typeface="Times New Roman"/>
                <a:ea typeface="Courier New"/>
              </a:rPr>
              <a:t>В семье кроме него осиротело ещё пятеро, из которых младшей сестре было полгода.</a:t>
            </a:r>
            <a:endParaRPr lang="ru-RU" sz="2000" dirty="0">
              <a:solidFill>
                <a:srgbClr val="000000"/>
              </a:solidFill>
              <a:latin typeface="Courier New"/>
              <a:ea typeface="Courier New"/>
            </a:endParaRPr>
          </a:p>
          <a:p>
            <a:pPr algn="just">
              <a:lnSpc>
                <a:spcPts val="1800"/>
              </a:lnSpc>
              <a:spcAft>
                <a:spcPts val="0"/>
              </a:spcAft>
            </a:pPr>
            <a:r>
              <a:rPr lang="ru-RU" sz="2400" dirty="0" smtClean="0">
                <a:solidFill>
                  <a:srgbClr val="000000"/>
                </a:solidFill>
                <a:latin typeface="Times New Roman"/>
                <a:ea typeface="Courier New"/>
              </a:rPr>
              <a:t> </a:t>
            </a:r>
            <a:r>
              <a:rPr lang="ru-RU" sz="2400" dirty="0">
                <a:solidFill>
                  <a:srgbClr val="000000"/>
                </a:solidFill>
                <a:latin typeface="Times New Roman"/>
                <a:ea typeface="Courier New"/>
              </a:rPr>
              <a:t>Все трудности, тяготы  легли на плечи 12-летнего мальчика, который оставался за хозяина, т</a:t>
            </a:r>
            <a:r>
              <a:rPr lang="ru-RU" sz="2400" dirty="0" smtClean="0">
                <a:solidFill>
                  <a:srgbClr val="000000"/>
                </a:solidFill>
                <a:latin typeface="Times New Roman"/>
                <a:ea typeface="Courier New"/>
              </a:rPr>
              <a:t>. к</a:t>
            </a:r>
            <a:r>
              <a:rPr lang="ru-RU" sz="2400" dirty="0">
                <a:solidFill>
                  <a:srgbClr val="000000"/>
                </a:solidFill>
                <a:latin typeface="Times New Roman"/>
                <a:ea typeface="Courier New"/>
              </a:rPr>
              <a:t>. его отец работал на лесозаготовках. Всех младшеньких сестёр и брата надо было чем-то накормить, во что-то </a:t>
            </a:r>
            <a:r>
              <a:rPr lang="ru-RU" sz="2400" dirty="0" smtClean="0">
                <a:solidFill>
                  <a:srgbClr val="000000"/>
                </a:solidFill>
                <a:latin typeface="Times New Roman"/>
                <a:ea typeface="Courier New"/>
              </a:rPr>
              <a:t>одеть…</a:t>
            </a:r>
            <a:endParaRPr lang="ru-RU" sz="2000" dirty="0">
              <a:solidFill>
                <a:srgbClr val="000000"/>
              </a:solidFill>
              <a:latin typeface="Courier New"/>
              <a:ea typeface="Courier New"/>
            </a:endParaRPr>
          </a:p>
          <a:p>
            <a:pPr algn="just">
              <a:lnSpc>
                <a:spcPts val="1800"/>
              </a:lnSpc>
              <a:spcAft>
                <a:spcPts val="0"/>
              </a:spcAft>
            </a:pPr>
            <a:r>
              <a:rPr lang="ru-RU" sz="2400" dirty="0" smtClean="0">
                <a:solidFill>
                  <a:srgbClr val="000000"/>
                </a:solidFill>
                <a:latin typeface="Times New Roman"/>
                <a:ea typeface="Courier New"/>
              </a:rPr>
              <a:t>Всё </a:t>
            </a:r>
            <a:r>
              <a:rPr lang="ru-RU" sz="2400" dirty="0">
                <a:solidFill>
                  <a:srgbClr val="000000"/>
                </a:solidFill>
                <a:latin typeface="Times New Roman"/>
                <a:ea typeface="Courier New"/>
              </a:rPr>
              <a:t>пережитое, прожитое, испытанное в жизни, становило детей взрослыми, юных </a:t>
            </a:r>
            <a:r>
              <a:rPr lang="ru-RU" sz="2400" dirty="0">
                <a:solidFill>
                  <a:srgbClr val="000000"/>
                </a:solidFill>
                <a:latin typeface="Times New Roman"/>
                <a:ea typeface="Courier New"/>
              </a:rPr>
              <a:t>– </a:t>
            </a:r>
            <a:r>
              <a:rPr lang="ru-RU" sz="2400" dirty="0" smtClean="0">
                <a:solidFill>
                  <a:srgbClr val="000000"/>
                </a:solidFill>
                <a:latin typeface="Times New Roman"/>
                <a:ea typeface="Courier New"/>
              </a:rPr>
              <a:t> </a:t>
            </a:r>
            <a:r>
              <a:rPr lang="ru-RU" sz="2400" dirty="0" smtClean="0">
                <a:solidFill>
                  <a:srgbClr val="000000"/>
                </a:solidFill>
                <a:latin typeface="Times New Roman"/>
                <a:ea typeface="Courier New"/>
              </a:rPr>
              <a:t>мужчинами.</a:t>
            </a:r>
            <a:r>
              <a:rPr lang="ru-RU" sz="2000" dirty="0">
                <a:solidFill>
                  <a:srgbClr val="000000"/>
                </a:solidFill>
                <a:latin typeface="Courier New"/>
                <a:ea typeface="Courier New"/>
              </a:rPr>
              <a:t> </a:t>
            </a:r>
            <a:r>
              <a:rPr lang="ru-RU" sz="2400" dirty="0" smtClean="0">
                <a:solidFill>
                  <a:srgbClr val="000000"/>
                </a:solidFill>
                <a:latin typeface="Times New Roman"/>
                <a:ea typeface="Courier New"/>
              </a:rPr>
              <a:t>Рано </a:t>
            </a:r>
            <a:r>
              <a:rPr lang="ru-RU" sz="2400" dirty="0">
                <a:solidFill>
                  <a:srgbClr val="000000"/>
                </a:solidFill>
                <a:latin typeface="Times New Roman"/>
                <a:ea typeface="Courier New"/>
              </a:rPr>
              <a:t>пришлось повзрослеть </a:t>
            </a:r>
            <a:r>
              <a:rPr lang="ru-RU" sz="2400" dirty="0" smtClean="0">
                <a:solidFill>
                  <a:srgbClr val="000000"/>
                </a:solidFill>
                <a:latin typeface="Times New Roman"/>
                <a:ea typeface="Courier New"/>
              </a:rPr>
              <a:t> и Николаю </a:t>
            </a:r>
            <a:r>
              <a:rPr lang="ru-RU" sz="2400" dirty="0">
                <a:solidFill>
                  <a:srgbClr val="000000"/>
                </a:solidFill>
                <a:latin typeface="Times New Roman"/>
                <a:ea typeface="Courier New"/>
              </a:rPr>
              <a:t>Андреевичу…</a:t>
            </a:r>
            <a:endParaRPr lang="ru-RU" sz="2000" dirty="0">
              <a:solidFill>
                <a:srgbClr val="000000"/>
              </a:solidFill>
              <a:latin typeface="Courier New"/>
              <a:ea typeface="Courier New"/>
            </a:endParaRPr>
          </a:p>
          <a:p>
            <a:pPr algn="just">
              <a:lnSpc>
                <a:spcPts val="1800"/>
              </a:lnSpc>
              <a:spcAft>
                <a:spcPts val="0"/>
              </a:spcAft>
            </a:pPr>
            <a:r>
              <a:rPr lang="ru-RU" sz="2400" dirty="0" smtClean="0">
                <a:solidFill>
                  <a:srgbClr val="000000"/>
                </a:solidFill>
                <a:latin typeface="Times New Roman"/>
                <a:ea typeface="Courier New"/>
              </a:rPr>
              <a:t>В </a:t>
            </a:r>
            <a:r>
              <a:rPr lang="ru-RU" sz="2400" dirty="0">
                <a:solidFill>
                  <a:srgbClr val="000000"/>
                </a:solidFill>
                <a:latin typeface="Times New Roman"/>
                <a:ea typeface="Courier New"/>
              </a:rPr>
              <a:t>1929 году, в Воронове, где жила семья Пироговых, в октябре создался первый в уезде колхоз, который так и назывался «</a:t>
            </a:r>
            <a:r>
              <a:rPr lang="ru-RU" sz="2400" dirty="0" smtClean="0">
                <a:solidFill>
                  <a:srgbClr val="000000"/>
                </a:solidFill>
                <a:latin typeface="Times New Roman"/>
                <a:ea typeface="Courier New"/>
              </a:rPr>
              <a:t>14 октября</a:t>
            </a:r>
            <a:r>
              <a:rPr lang="ru-RU" sz="2400" dirty="0">
                <a:solidFill>
                  <a:srgbClr val="000000"/>
                </a:solidFill>
                <a:latin typeface="Times New Roman"/>
                <a:ea typeface="Courier New"/>
              </a:rPr>
              <a:t>». Семнадцатилетним юношей Николай Андреевич вступил  колхоз.</a:t>
            </a:r>
            <a:endParaRPr lang="ru-RU" sz="2000" dirty="0">
              <a:solidFill>
                <a:srgbClr val="000000"/>
              </a:solidFill>
              <a:latin typeface="Courier New"/>
              <a:ea typeface="Courier New"/>
            </a:endParaRPr>
          </a:p>
          <a:p>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743614018"/>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914400" y="109538"/>
            <a:ext cx="8229600" cy="1076325"/>
          </a:xfrm>
        </p:spPr>
        <p:txBody>
          <a:bodyPr>
            <a:normAutofit/>
          </a:bodyPr>
          <a:lstStyle/>
          <a:p>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Пирогов Николай Андреевич </a:t>
            </a:r>
            <a:r>
              <a:rPr lang="ru-RU" sz="2000" dirty="0" smtClean="0">
                <a:latin typeface="Times New Roman" pitchFamily="18" charset="0"/>
                <a:cs typeface="Times New Roman" pitchFamily="18" charset="0"/>
              </a:rPr>
              <a:t>(справа</a:t>
            </a:r>
            <a:r>
              <a:rPr lang="ru-RU" sz="2000" dirty="0" smtClean="0">
                <a:latin typeface="Times New Roman" pitchFamily="18" charset="0"/>
                <a:cs typeface="Times New Roman" pitchFamily="18" charset="0"/>
              </a:rPr>
              <a:t>)</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                                                               фото 12.05.1932 года</a:t>
            </a:r>
            <a:endParaRPr lang="ru-RU" sz="1400" dirty="0">
              <a:latin typeface="Times New Roman" pitchFamily="18" charset="0"/>
              <a:cs typeface="Times New Roman" pitchFamily="18" charset="0"/>
            </a:endParaRPr>
          </a:p>
        </p:txBody>
      </p:sp>
      <p:pic>
        <p:nvPicPr>
          <p:cNvPr id="4" name="Объект 3" descr="C:\Users\2\AppData\Local\Temp\FineReader11\media\image1.jpeg"/>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683568" y="692782"/>
            <a:ext cx="3492500" cy="5832475"/>
          </a:xfrm>
          <a:prstGeom prst="rect">
            <a:avLst/>
          </a:prstGeom>
          <a:noFill/>
        </p:spPr>
      </p:pic>
      <p:pic>
        <p:nvPicPr>
          <p:cNvPr id="5" name="Рисунок 4" descr="C:\Users\2\AppData\Local\Temp\FineReader11\media\image1.jpeg"/>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805772" y="1539044"/>
            <a:ext cx="3816424" cy="4139952"/>
          </a:xfrm>
          <a:prstGeom prst="rect">
            <a:avLst/>
          </a:prstGeom>
          <a:noFill/>
          <a:ln>
            <a:noFill/>
          </a:ln>
        </p:spPr>
      </p:pic>
    </p:spTree>
    <p:extLst>
      <p:ext uri="{BB962C8B-B14F-4D97-AF65-F5344CB8AC3E}">
        <p14:creationId xmlns:p14="http://schemas.microsoft.com/office/powerpoint/2010/main" val="4542980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67544" y="1196975"/>
            <a:ext cx="8064896" cy="5127625"/>
          </a:xfrm>
        </p:spPr>
        <p:txBody>
          <a:bodyPr>
            <a:normAutofit fontScale="77500" lnSpcReduction="20000"/>
          </a:bodyPr>
          <a:lstStyle/>
          <a:p>
            <a:pPr algn="just">
              <a:lnSpc>
                <a:spcPts val="1800"/>
              </a:lnSpc>
              <a:spcAft>
                <a:spcPts val="0"/>
              </a:spcAft>
            </a:pPr>
            <a:r>
              <a:rPr lang="ru-RU" sz="2800" dirty="0">
                <a:solidFill>
                  <a:srgbClr val="000000"/>
                </a:solidFill>
                <a:latin typeface="Times New Roman"/>
                <a:ea typeface="Courier New"/>
              </a:rPr>
              <a:t>В 18 лет – комсомольский вожак. Работал тогда, в свои 18, заместителем председателя колхоза.</a:t>
            </a:r>
            <a:endParaRPr lang="ru-RU" sz="2400" dirty="0">
              <a:solidFill>
                <a:srgbClr val="000000"/>
              </a:solidFill>
              <a:latin typeface="Courier New"/>
              <a:ea typeface="Courier New"/>
            </a:endParaRPr>
          </a:p>
          <a:p>
            <a:pPr algn="just">
              <a:lnSpc>
                <a:spcPts val="1800"/>
              </a:lnSpc>
              <a:spcAft>
                <a:spcPts val="0"/>
              </a:spcAft>
            </a:pPr>
            <a:r>
              <a:rPr lang="ru-RU" sz="2800" dirty="0" smtClean="0">
                <a:solidFill>
                  <a:srgbClr val="000000"/>
                </a:solidFill>
                <a:latin typeface="Times New Roman"/>
                <a:ea typeface="Courier New"/>
              </a:rPr>
              <a:t>Добрых</a:t>
            </a:r>
            <a:r>
              <a:rPr lang="ru-RU" sz="2800" dirty="0">
                <a:solidFill>
                  <a:srgbClr val="000000"/>
                </a:solidFill>
                <a:latin typeface="Times New Roman"/>
                <a:ea typeface="Courier New"/>
              </a:rPr>
              <a:t>, новых, полезных дел и затей на счету колхозной комсомолии было много: посевная, уборка урожая, силосование…И всё вручную! </a:t>
            </a:r>
            <a:endParaRPr lang="ru-RU" sz="2400" dirty="0">
              <a:solidFill>
                <a:srgbClr val="000000"/>
              </a:solidFill>
              <a:latin typeface="Courier New"/>
              <a:ea typeface="Courier New"/>
            </a:endParaRPr>
          </a:p>
          <a:p>
            <a:pPr algn="just">
              <a:lnSpc>
                <a:spcPts val="1800"/>
              </a:lnSpc>
              <a:spcAft>
                <a:spcPts val="0"/>
              </a:spcAft>
            </a:pPr>
            <a:r>
              <a:rPr lang="ru-RU" sz="2800" dirty="0" smtClean="0">
                <a:solidFill>
                  <a:srgbClr val="000000"/>
                </a:solidFill>
                <a:latin typeface="Times New Roman"/>
                <a:ea typeface="Courier New"/>
              </a:rPr>
              <a:t>По </a:t>
            </a:r>
            <a:r>
              <a:rPr lang="ru-RU" sz="2800" dirty="0">
                <a:solidFill>
                  <a:srgbClr val="000000"/>
                </a:solidFill>
                <a:latin typeface="Times New Roman"/>
                <a:ea typeface="Courier New"/>
              </a:rPr>
              <a:t>рекомендации райкома комсомола Пирогов Н.А был направлен на учёбу в </a:t>
            </a:r>
            <a:r>
              <a:rPr lang="ru-RU" sz="2800" dirty="0" err="1">
                <a:solidFill>
                  <a:srgbClr val="000000"/>
                </a:solidFill>
                <a:latin typeface="Times New Roman"/>
                <a:ea typeface="Courier New"/>
              </a:rPr>
              <a:t>Макарьевскую</a:t>
            </a:r>
            <a:r>
              <a:rPr lang="ru-RU" sz="2800" dirty="0">
                <a:solidFill>
                  <a:srgbClr val="000000"/>
                </a:solidFill>
                <a:latin typeface="Times New Roman"/>
                <a:ea typeface="Courier New"/>
              </a:rPr>
              <a:t> лесотехническую школу Ивановской области. Окончил с отличием и до призыва в армию работал начальником </a:t>
            </a:r>
            <a:r>
              <a:rPr lang="ru-RU" sz="2800" dirty="0" smtClean="0">
                <a:solidFill>
                  <a:srgbClr val="000000"/>
                </a:solidFill>
                <a:latin typeface="Times New Roman"/>
                <a:ea typeface="Courier New"/>
              </a:rPr>
              <a:t>Верхне-</a:t>
            </a:r>
            <a:r>
              <a:rPr lang="ru-RU" sz="2800" dirty="0" err="1" smtClean="0">
                <a:solidFill>
                  <a:srgbClr val="000000"/>
                </a:solidFill>
                <a:latin typeface="Times New Roman"/>
                <a:ea typeface="Courier New"/>
              </a:rPr>
              <a:t>Кемского</a:t>
            </a:r>
            <a:r>
              <a:rPr lang="ru-RU" sz="2800" dirty="0" smtClean="0">
                <a:solidFill>
                  <a:srgbClr val="000000"/>
                </a:solidFill>
                <a:latin typeface="Times New Roman"/>
                <a:ea typeface="Courier New"/>
              </a:rPr>
              <a:t> </a:t>
            </a:r>
            <a:r>
              <a:rPr lang="ru-RU" sz="2800" dirty="0">
                <a:solidFill>
                  <a:srgbClr val="000000"/>
                </a:solidFill>
                <a:latin typeface="Times New Roman"/>
                <a:ea typeface="Courier New"/>
              </a:rPr>
              <a:t>лесопункта.</a:t>
            </a:r>
            <a:endParaRPr lang="ru-RU" sz="2400" dirty="0">
              <a:solidFill>
                <a:srgbClr val="000000"/>
              </a:solidFill>
              <a:latin typeface="Courier New"/>
              <a:ea typeface="Courier New"/>
            </a:endParaRPr>
          </a:p>
          <a:p>
            <a:pPr algn="just">
              <a:lnSpc>
                <a:spcPts val="1800"/>
              </a:lnSpc>
              <a:spcAft>
                <a:spcPts val="0"/>
              </a:spcAft>
            </a:pPr>
            <a:r>
              <a:rPr lang="ru-RU" sz="2800" dirty="0">
                <a:solidFill>
                  <a:srgbClr val="000000"/>
                </a:solidFill>
                <a:latin typeface="Times New Roman"/>
                <a:ea typeface="Courier New"/>
              </a:rPr>
              <a:t>1</a:t>
            </a:r>
            <a:r>
              <a:rPr lang="ru-RU" sz="2800" dirty="0" smtClean="0">
                <a:solidFill>
                  <a:srgbClr val="000000"/>
                </a:solidFill>
                <a:latin typeface="Times New Roman"/>
                <a:ea typeface="Courier New"/>
              </a:rPr>
              <a:t>934 </a:t>
            </a:r>
            <a:r>
              <a:rPr lang="ru-RU" sz="2800" dirty="0">
                <a:solidFill>
                  <a:srgbClr val="000000"/>
                </a:solidFill>
                <a:latin typeface="Times New Roman"/>
                <a:ea typeface="Courier New"/>
              </a:rPr>
              <a:t>– </a:t>
            </a:r>
            <a:r>
              <a:rPr lang="ru-RU" sz="2800" dirty="0" smtClean="0">
                <a:solidFill>
                  <a:srgbClr val="000000"/>
                </a:solidFill>
                <a:latin typeface="Times New Roman"/>
                <a:ea typeface="Courier New"/>
              </a:rPr>
              <a:t>1936 гг. </a:t>
            </a:r>
            <a:r>
              <a:rPr lang="ru-RU" sz="2800" dirty="0">
                <a:solidFill>
                  <a:srgbClr val="000000"/>
                </a:solidFill>
                <a:latin typeface="Times New Roman"/>
                <a:ea typeface="Courier New"/>
              </a:rPr>
              <a:t>– служба в армии. Годы службы для него явились хорошей жизненной школой.</a:t>
            </a:r>
            <a:endParaRPr lang="ru-RU" sz="2400" dirty="0">
              <a:solidFill>
                <a:srgbClr val="000000"/>
              </a:solidFill>
              <a:latin typeface="Courier New"/>
              <a:ea typeface="Courier New"/>
            </a:endParaRPr>
          </a:p>
          <a:p>
            <a:pPr algn="just">
              <a:lnSpc>
                <a:spcPts val="1800"/>
              </a:lnSpc>
              <a:spcAft>
                <a:spcPts val="0"/>
              </a:spcAft>
            </a:pPr>
            <a:r>
              <a:rPr lang="ru-RU" sz="2800" dirty="0" smtClean="0">
                <a:solidFill>
                  <a:srgbClr val="000000"/>
                </a:solidFill>
                <a:latin typeface="Times New Roman"/>
                <a:ea typeface="Courier New"/>
              </a:rPr>
              <a:t>Демобилизовался </a:t>
            </a:r>
            <a:r>
              <a:rPr lang="ru-RU" sz="2800" dirty="0">
                <a:solidFill>
                  <a:srgbClr val="000000"/>
                </a:solidFill>
                <a:latin typeface="Times New Roman"/>
                <a:ea typeface="Courier New"/>
              </a:rPr>
              <a:t>политруком, но поработать пришлось мало. Началась финская война, а потом Великая Отечественная.</a:t>
            </a:r>
            <a:endParaRPr lang="ru-RU" sz="2400" dirty="0">
              <a:solidFill>
                <a:srgbClr val="000000"/>
              </a:solidFill>
              <a:latin typeface="Courier New"/>
              <a:ea typeface="Courier New"/>
            </a:endParaRPr>
          </a:p>
          <a:p>
            <a:pPr algn="just">
              <a:lnSpc>
                <a:spcPts val="1800"/>
              </a:lnSpc>
              <a:spcAft>
                <a:spcPts val="0"/>
              </a:spcAft>
            </a:pPr>
            <a:r>
              <a:rPr lang="ru-RU" sz="2800" dirty="0" smtClean="0">
                <a:solidFill>
                  <a:srgbClr val="000000"/>
                </a:solidFill>
                <a:latin typeface="Times New Roman"/>
                <a:ea typeface="Courier New"/>
              </a:rPr>
              <a:t>В </a:t>
            </a:r>
            <a:r>
              <a:rPr lang="ru-RU" sz="2800" dirty="0">
                <a:solidFill>
                  <a:srgbClr val="000000"/>
                </a:solidFill>
                <a:latin typeface="Times New Roman"/>
                <a:ea typeface="Courier New"/>
              </a:rPr>
              <a:t>августе 1939 года Николая Андреевича принимают в ряды Всесоюзной Коммунистической партии большевиков. В дальнейшем партия направляла его на самые трудные участки работы.</a:t>
            </a:r>
            <a:endParaRPr lang="ru-RU" sz="2400" dirty="0">
              <a:solidFill>
                <a:srgbClr val="000000"/>
              </a:solidFill>
              <a:latin typeface="Courier New"/>
              <a:ea typeface="Courier New"/>
            </a:endParaRPr>
          </a:p>
          <a:p>
            <a:pPr algn="just">
              <a:lnSpc>
                <a:spcPts val="1800"/>
              </a:lnSpc>
              <a:spcAft>
                <a:spcPts val="0"/>
              </a:spcAft>
            </a:pPr>
            <a:r>
              <a:rPr lang="ru-RU" sz="2800" dirty="0">
                <a:solidFill>
                  <a:srgbClr val="000000"/>
                </a:solidFill>
                <a:latin typeface="Times New Roman"/>
                <a:ea typeface="Courier New"/>
              </a:rPr>
              <a:t> </a:t>
            </a:r>
            <a:r>
              <a:rPr lang="ru-RU" sz="2800" dirty="0" smtClean="0">
                <a:solidFill>
                  <a:srgbClr val="000000"/>
                </a:solidFill>
                <a:latin typeface="Times New Roman"/>
                <a:ea typeface="Courier New"/>
              </a:rPr>
              <a:t>В </a:t>
            </a:r>
            <a:r>
              <a:rPr lang="ru-RU" sz="2800" dirty="0">
                <a:solidFill>
                  <a:srgbClr val="000000"/>
                </a:solidFill>
                <a:latin typeface="Times New Roman"/>
                <a:ea typeface="Courier New"/>
              </a:rPr>
              <a:t>этом же 1939 году был призван на </a:t>
            </a:r>
            <a:r>
              <a:rPr lang="ru-RU" sz="2800" dirty="0" smtClean="0">
                <a:solidFill>
                  <a:srgbClr val="000000"/>
                </a:solidFill>
                <a:latin typeface="Times New Roman"/>
                <a:ea typeface="Courier New"/>
              </a:rPr>
              <a:t>советско-финскую войну.</a:t>
            </a:r>
            <a:endParaRPr lang="ru-RU" sz="2400" dirty="0">
              <a:solidFill>
                <a:srgbClr val="000000"/>
              </a:solidFill>
              <a:latin typeface="Courier New"/>
              <a:ea typeface="Courier New"/>
            </a:endParaRPr>
          </a:p>
          <a:p>
            <a:endParaRPr lang="ru-RU" dirty="0"/>
          </a:p>
        </p:txBody>
      </p:sp>
    </p:spTree>
    <p:extLst>
      <p:ext uri="{BB962C8B-B14F-4D97-AF65-F5344CB8AC3E}">
        <p14:creationId xmlns:p14="http://schemas.microsoft.com/office/powerpoint/2010/main" val="2464121365"/>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1196975"/>
            <a:ext cx="8785225" cy="5661025"/>
          </a:xfrm>
        </p:spPr>
        <p:txBody>
          <a:bodyPr>
            <a:normAutofit/>
          </a:bodyPr>
          <a:lstStyle/>
          <a:p>
            <a:pPr algn="just">
              <a:lnSpc>
                <a:spcPts val="1800"/>
              </a:lnSpc>
              <a:spcAft>
                <a:spcPts val="0"/>
              </a:spcAft>
            </a:pPr>
            <a:r>
              <a:rPr lang="ru-RU" sz="2400" dirty="0">
                <a:solidFill>
                  <a:srgbClr val="000000"/>
                </a:solidFill>
                <a:latin typeface="Times New Roman"/>
                <a:ea typeface="Courier New"/>
              </a:rPr>
              <a:t>А 22 июня 1941 года – на Великую  Отечественную. </a:t>
            </a:r>
            <a:endParaRPr lang="ru-RU" sz="2400" dirty="0">
              <a:solidFill>
                <a:srgbClr val="000000"/>
              </a:solidFill>
              <a:latin typeface="Courier New"/>
              <a:ea typeface="Courier New"/>
            </a:endParaRPr>
          </a:p>
          <a:p>
            <a:pPr algn="just">
              <a:lnSpc>
                <a:spcPts val="1800"/>
              </a:lnSpc>
              <a:spcAft>
                <a:spcPts val="0"/>
              </a:spcAft>
            </a:pPr>
            <a:r>
              <a:rPr lang="ru-RU" sz="2400" dirty="0" smtClean="0">
                <a:solidFill>
                  <a:srgbClr val="000000"/>
                </a:solidFill>
                <a:latin typeface="Times New Roman"/>
                <a:ea typeface="Courier New"/>
              </a:rPr>
              <a:t>На </a:t>
            </a:r>
            <a:r>
              <a:rPr lang="ru-RU" sz="2400" dirty="0">
                <a:solidFill>
                  <a:srgbClr val="000000"/>
                </a:solidFill>
                <a:latin typeface="Times New Roman"/>
                <a:ea typeface="Courier New"/>
              </a:rPr>
              <a:t>фронт попал под г. Ржев заместителем комиссара полка артиллерийского дивизиона ударной 3-ей армии (тогда уже был старшим лейтенантом.)</a:t>
            </a:r>
            <a:endParaRPr lang="ru-RU" sz="2400" dirty="0">
              <a:solidFill>
                <a:srgbClr val="000000"/>
              </a:solidFill>
              <a:latin typeface="Courier New"/>
              <a:ea typeface="Courier New"/>
            </a:endParaRPr>
          </a:p>
          <a:p>
            <a:pPr algn="just">
              <a:lnSpc>
                <a:spcPts val="1800"/>
              </a:lnSpc>
              <a:spcAft>
                <a:spcPts val="0"/>
              </a:spcAft>
            </a:pPr>
            <a:r>
              <a:rPr lang="ru-RU" sz="2400" dirty="0" smtClean="0">
                <a:solidFill>
                  <a:srgbClr val="000000"/>
                </a:solidFill>
                <a:latin typeface="Times New Roman"/>
                <a:ea typeface="Courier New"/>
              </a:rPr>
              <a:t>Действовали </a:t>
            </a:r>
            <a:r>
              <a:rPr lang="ru-RU" sz="2400" dirty="0">
                <a:solidFill>
                  <a:srgbClr val="000000"/>
                </a:solidFill>
                <a:latin typeface="Times New Roman"/>
                <a:ea typeface="Courier New"/>
              </a:rPr>
              <a:t>на Калининском, а после на Центральном фронте.</a:t>
            </a:r>
            <a:endParaRPr lang="ru-RU" sz="2400" dirty="0">
              <a:solidFill>
                <a:srgbClr val="000000"/>
              </a:solidFill>
              <a:latin typeface="Courier New"/>
              <a:ea typeface="Courier New"/>
            </a:endParaRPr>
          </a:p>
          <a:p>
            <a:pPr algn="just">
              <a:lnSpc>
                <a:spcPts val="1800"/>
              </a:lnSpc>
              <a:spcAft>
                <a:spcPts val="0"/>
              </a:spcAft>
            </a:pPr>
            <a:r>
              <a:rPr lang="ru-RU" sz="2400" dirty="0" smtClean="0">
                <a:solidFill>
                  <a:srgbClr val="000000"/>
                </a:solidFill>
                <a:latin typeface="Times New Roman"/>
                <a:ea typeface="Courier New"/>
              </a:rPr>
              <a:t>С </a:t>
            </a:r>
            <a:r>
              <a:rPr lang="ru-RU" sz="2400" dirty="0">
                <a:solidFill>
                  <a:srgbClr val="000000"/>
                </a:solidFill>
                <a:latin typeface="Times New Roman"/>
                <a:ea typeface="Courier New"/>
              </a:rPr>
              <a:t>боями продвигались от Москвы в направлении городов: Калинин, Осташков, Торопец, Поречье, Новосокольники Псковской области и Великие Луки.</a:t>
            </a:r>
            <a:endParaRPr lang="ru-RU" sz="2400" dirty="0">
              <a:solidFill>
                <a:srgbClr val="000000"/>
              </a:solidFill>
              <a:latin typeface="Courier New"/>
              <a:ea typeface="Courier New"/>
            </a:endParaRPr>
          </a:p>
          <a:p>
            <a:pPr algn="just">
              <a:lnSpc>
                <a:spcPts val="1800"/>
              </a:lnSpc>
              <a:spcAft>
                <a:spcPts val="0"/>
              </a:spcAft>
            </a:pPr>
            <a:r>
              <a:rPr lang="ru-RU" sz="2400" dirty="0" smtClean="0">
                <a:solidFill>
                  <a:srgbClr val="000000"/>
                </a:solidFill>
                <a:latin typeface="Times New Roman"/>
                <a:ea typeface="Courier New"/>
              </a:rPr>
              <a:t>В </a:t>
            </a:r>
            <a:r>
              <a:rPr lang="ru-RU" sz="2400" dirty="0">
                <a:solidFill>
                  <a:srgbClr val="000000"/>
                </a:solidFill>
                <a:latin typeface="Times New Roman"/>
                <a:ea typeface="Courier New"/>
              </a:rPr>
              <a:t>ходе боёв на подступах к городу Великие Луки Пирогов Н.А получил первое ранение, затем второе ранение в ногу, но из части не выходил, продолжал воевать, нося осколок в ноге.</a:t>
            </a:r>
            <a:endParaRPr lang="ru-RU" sz="2400" dirty="0">
              <a:solidFill>
                <a:srgbClr val="000000"/>
              </a:solidFill>
              <a:latin typeface="Courier New"/>
              <a:ea typeface="Courier New"/>
            </a:endParaRPr>
          </a:p>
          <a:p>
            <a:pPr algn="just">
              <a:lnSpc>
                <a:spcPts val="1800"/>
              </a:lnSpc>
              <a:spcAft>
                <a:spcPts val="0"/>
              </a:spcAft>
            </a:pPr>
            <a:r>
              <a:rPr lang="ru-RU" sz="2400" dirty="0" smtClean="0">
                <a:solidFill>
                  <a:srgbClr val="000000"/>
                </a:solidFill>
                <a:latin typeface="Times New Roman"/>
                <a:ea typeface="Courier New"/>
              </a:rPr>
              <a:t>А </a:t>
            </a:r>
            <a:r>
              <a:rPr lang="ru-RU" sz="2400" dirty="0">
                <a:solidFill>
                  <a:srgbClr val="000000"/>
                </a:solidFill>
                <a:latin typeface="Times New Roman"/>
                <a:ea typeface="Courier New"/>
              </a:rPr>
              <a:t>третьего декабря 1942 года в страшном бою потерял правую руку.</a:t>
            </a:r>
            <a:endParaRPr lang="ru-RU" sz="2400" dirty="0">
              <a:solidFill>
                <a:srgbClr val="000000"/>
              </a:solidFill>
              <a:latin typeface="Courier New"/>
              <a:ea typeface="Courier New"/>
            </a:endParaRPr>
          </a:p>
          <a:p>
            <a:pPr algn="just">
              <a:lnSpc>
                <a:spcPts val="1800"/>
              </a:lnSpc>
              <a:spcAft>
                <a:spcPts val="0"/>
              </a:spcAft>
            </a:pPr>
            <a:r>
              <a:rPr lang="ru-RU" sz="2400" dirty="0" smtClean="0">
                <a:solidFill>
                  <a:srgbClr val="000000"/>
                </a:solidFill>
                <a:latin typeface="Times New Roman"/>
                <a:ea typeface="Courier New"/>
              </a:rPr>
              <a:t>Когда </a:t>
            </a:r>
            <a:r>
              <a:rPr lang="ru-RU" sz="2400" dirty="0">
                <a:solidFill>
                  <a:srgbClr val="000000"/>
                </a:solidFill>
                <a:latin typeface="Times New Roman"/>
                <a:ea typeface="Courier New"/>
              </a:rPr>
              <a:t>шли кровопролитные бои под Сталинградом, полк, в котором служил Пирогов Н.А заместителем комиссара полка по политчасти на Калининском фронте, получил приказ во что бы то ни стало удержаться на занятых позициях и по возможности нанести контрудар по </a:t>
            </a:r>
            <a:r>
              <a:rPr lang="ru-RU" sz="2400" dirty="0" smtClean="0">
                <a:solidFill>
                  <a:srgbClr val="000000"/>
                </a:solidFill>
                <a:latin typeface="Times New Roman"/>
                <a:ea typeface="Courier New"/>
              </a:rPr>
              <a:t>врагу- </a:t>
            </a:r>
            <a:r>
              <a:rPr lang="ru-RU" sz="2400" dirty="0">
                <a:solidFill>
                  <a:srgbClr val="000000"/>
                </a:solidFill>
                <a:latin typeface="Times New Roman"/>
                <a:ea typeface="Courier New"/>
              </a:rPr>
              <a:t>стоять насмерть…</a:t>
            </a:r>
            <a:endParaRPr lang="ru-RU" sz="2400" dirty="0">
              <a:solidFill>
                <a:srgbClr val="000000"/>
              </a:solidFill>
              <a:latin typeface="Courier New"/>
              <a:ea typeface="Courier New"/>
            </a:endParaRPr>
          </a:p>
          <a:p>
            <a:endParaRPr lang="ru-RU" dirty="0"/>
          </a:p>
        </p:txBody>
      </p:sp>
    </p:spTree>
    <p:extLst>
      <p:ext uri="{BB962C8B-B14F-4D97-AF65-F5344CB8AC3E}">
        <p14:creationId xmlns:p14="http://schemas.microsoft.com/office/powerpoint/2010/main" val="10085547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420656"/>
          </a:xfrm>
        </p:spPr>
        <p:txBody>
          <a:bodyPr>
            <a:normAutofit fontScale="90000"/>
          </a:bodyPr>
          <a:lstStyle/>
          <a:p>
            <a:endParaRPr lang="ru-RU" dirty="0"/>
          </a:p>
        </p:txBody>
      </p:sp>
      <p:pic>
        <p:nvPicPr>
          <p:cNvPr id="4098" name="Picture 2" descr="C:\Users\2\Desktop\картинки,фото\7248c46bfe1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9981" y="305273"/>
            <a:ext cx="8784976" cy="655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8998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30213" y="836613"/>
            <a:ext cx="8318251" cy="5832475"/>
          </a:xfrm>
        </p:spPr>
        <p:txBody>
          <a:bodyPr>
            <a:normAutofit/>
          </a:bodyPr>
          <a:lstStyle/>
          <a:p>
            <a:pPr algn="just">
              <a:lnSpc>
                <a:spcPts val="1800"/>
              </a:lnSpc>
              <a:spcAft>
                <a:spcPts val="0"/>
              </a:spcAft>
            </a:pPr>
            <a:r>
              <a:rPr lang="ru-RU" sz="2400" dirty="0">
                <a:solidFill>
                  <a:srgbClr val="000000"/>
                </a:solidFill>
                <a:latin typeface="Times New Roman"/>
                <a:ea typeface="Courier New"/>
              </a:rPr>
              <a:t>В два часа ночи послышался всё нарастающий грохот – на передний край двигались немецкие танки. Пирогова Н.А сбило взрывной волной… Последнее, что у него пронеслось в помутневшем сознании: «Сам рос сиротой и сирот дома оставлю…» (На попечении супруги находились две дочери: двух с половиной лет и полугодовалая)</a:t>
            </a:r>
            <a:endParaRPr lang="ru-RU" sz="2000" dirty="0">
              <a:solidFill>
                <a:srgbClr val="000000"/>
              </a:solidFill>
              <a:latin typeface="Courier New"/>
              <a:ea typeface="Courier New"/>
            </a:endParaRPr>
          </a:p>
          <a:p>
            <a:pPr algn="just">
              <a:lnSpc>
                <a:spcPts val="1800"/>
              </a:lnSpc>
              <a:spcAft>
                <a:spcPts val="0"/>
              </a:spcAft>
            </a:pPr>
            <a:r>
              <a:rPr lang="ru-RU" sz="2400" dirty="0" smtClean="0">
                <a:solidFill>
                  <a:srgbClr val="000000"/>
                </a:solidFill>
                <a:latin typeface="Times New Roman"/>
                <a:ea typeface="Courier New"/>
              </a:rPr>
              <a:t>Когда </a:t>
            </a:r>
            <a:r>
              <a:rPr lang="ru-RU" sz="2400" dirty="0">
                <a:solidFill>
                  <a:srgbClr val="000000"/>
                </a:solidFill>
                <a:latin typeface="Times New Roman"/>
                <a:ea typeface="Courier New"/>
              </a:rPr>
              <a:t>была отбита вражеская атака, солдаты вынесли своего заместителя комиссара полка с поля боя. Это было третье ранение, тяжёлое… У Николая Андреевича была оторвана правая рука и прострелена нога.</a:t>
            </a:r>
            <a:endParaRPr lang="ru-RU" sz="2000" dirty="0">
              <a:solidFill>
                <a:srgbClr val="000000"/>
              </a:solidFill>
              <a:latin typeface="Courier New"/>
              <a:ea typeface="Courier New"/>
            </a:endParaRPr>
          </a:p>
          <a:p>
            <a:pPr algn="just">
              <a:lnSpc>
                <a:spcPts val="1800"/>
              </a:lnSpc>
              <a:spcAft>
                <a:spcPts val="0"/>
              </a:spcAft>
            </a:pPr>
            <a:r>
              <a:rPr lang="ru-RU" sz="2400" dirty="0" smtClean="0">
                <a:solidFill>
                  <a:srgbClr val="000000"/>
                </a:solidFill>
                <a:latin typeface="Times New Roman"/>
                <a:ea typeface="Courier New"/>
              </a:rPr>
              <a:t>Пирогов </a:t>
            </a:r>
            <a:r>
              <a:rPr lang="ru-RU" sz="2400" dirty="0">
                <a:solidFill>
                  <a:srgbClr val="000000"/>
                </a:solidFill>
                <a:latin typeface="Times New Roman"/>
                <a:ea typeface="Courier New"/>
              </a:rPr>
              <a:t>Николай Андреевич лежал в Прокопьевском эвакогоспитале Кемеровской области.</a:t>
            </a:r>
            <a:endParaRPr lang="ru-RU" sz="2000" dirty="0">
              <a:solidFill>
                <a:srgbClr val="000000"/>
              </a:solidFill>
              <a:latin typeface="Courier New"/>
              <a:ea typeface="Courier New"/>
            </a:endParaRPr>
          </a:p>
          <a:p>
            <a:pPr algn="just">
              <a:lnSpc>
                <a:spcPts val="1800"/>
              </a:lnSpc>
              <a:spcAft>
                <a:spcPts val="0"/>
              </a:spcAft>
            </a:pPr>
            <a:r>
              <a:rPr lang="ru-RU" sz="2400" dirty="0">
                <a:solidFill>
                  <a:srgbClr val="000000"/>
                </a:solidFill>
                <a:latin typeface="Times New Roman"/>
                <a:ea typeface="Courier New"/>
              </a:rPr>
              <a:t>Началась гангрена руки. После двух ампутаций в госпитале эвакуировали вместе с другими тяжелоранеными в Сибирь, в глубокий тыл.</a:t>
            </a:r>
            <a:endParaRPr lang="ru-RU" sz="2000" dirty="0">
              <a:solidFill>
                <a:srgbClr val="000000"/>
              </a:solidFill>
              <a:latin typeface="Courier New"/>
              <a:ea typeface="Courier New"/>
            </a:endParaRPr>
          </a:p>
          <a:p>
            <a:pPr algn="just">
              <a:lnSpc>
                <a:spcPts val="1800"/>
              </a:lnSpc>
              <a:spcAft>
                <a:spcPts val="0"/>
              </a:spcAft>
            </a:pPr>
            <a:r>
              <a:rPr lang="ru-RU" sz="2400" dirty="0" smtClean="0">
                <a:solidFill>
                  <a:srgbClr val="000000"/>
                </a:solidFill>
                <a:latin typeface="Times New Roman"/>
                <a:ea typeface="Courier New"/>
              </a:rPr>
              <a:t>За </a:t>
            </a:r>
            <a:r>
              <a:rPr lang="ru-RU" sz="2400" dirty="0">
                <a:solidFill>
                  <a:srgbClr val="000000"/>
                </a:solidFill>
                <a:latin typeface="Times New Roman"/>
                <a:ea typeface="Courier New"/>
              </a:rPr>
              <a:t>свой последний бой заместитель командира полка - майор </a:t>
            </a:r>
            <a:r>
              <a:rPr lang="ru-RU" sz="2400" dirty="0" smtClean="0">
                <a:solidFill>
                  <a:srgbClr val="000000"/>
                </a:solidFill>
                <a:latin typeface="Times New Roman"/>
                <a:ea typeface="Courier New"/>
              </a:rPr>
              <a:t>Пирогов</a:t>
            </a:r>
            <a:r>
              <a:rPr lang="ru-RU" sz="2400" dirty="0">
                <a:solidFill>
                  <a:srgbClr val="000000"/>
                </a:solidFill>
                <a:latin typeface="Times New Roman"/>
                <a:ea typeface="Courier New"/>
              </a:rPr>
              <a:t>, был награждён орденом Красной Звезды.</a:t>
            </a:r>
            <a:endParaRPr lang="ru-RU" sz="2000" dirty="0">
              <a:solidFill>
                <a:srgbClr val="000000"/>
              </a:solidFill>
              <a:latin typeface="Courier New"/>
              <a:ea typeface="Courier New"/>
            </a:endParaRPr>
          </a:p>
          <a:p>
            <a:pPr algn="just">
              <a:lnSpc>
                <a:spcPts val="1800"/>
              </a:lnSpc>
              <a:spcAft>
                <a:spcPts val="0"/>
              </a:spcAft>
            </a:pPr>
            <a:r>
              <a:rPr lang="ru-RU" sz="2400" dirty="0" smtClean="0">
                <a:solidFill>
                  <a:srgbClr val="000000"/>
                </a:solidFill>
                <a:latin typeface="Times New Roman"/>
                <a:ea typeface="Courier New"/>
              </a:rPr>
              <a:t>Домой </a:t>
            </a:r>
            <a:r>
              <a:rPr lang="ru-RU" sz="2400" dirty="0">
                <a:solidFill>
                  <a:srgbClr val="000000"/>
                </a:solidFill>
                <a:latin typeface="Times New Roman"/>
                <a:ea typeface="Courier New"/>
              </a:rPr>
              <a:t>вернулся весной 1943 года инвалидом, но лежащий в пропахшей дымом и порохом гимнастёрке партийный билет не давал права на отдых.</a:t>
            </a:r>
            <a:endParaRPr lang="ru-RU" sz="2000" dirty="0">
              <a:solidFill>
                <a:srgbClr val="000000"/>
              </a:solidFill>
              <a:latin typeface="Courier New"/>
              <a:ea typeface="Courier New"/>
            </a:endParaRPr>
          </a:p>
          <a:p>
            <a:pPr algn="just">
              <a:lnSpc>
                <a:spcPts val="1800"/>
              </a:lnSpc>
              <a:spcAft>
                <a:spcPts val="0"/>
              </a:spcAft>
            </a:pPr>
            <a:r>
              <a:rPr lang="ru-RU" sz="2400" dirty="0" smtClean="0">
                <a:solidFill>
                  <a:srgbClr val="000000"/>
                </a:solidFill>
                <a:latin typeface="Times New Roman"/>
                <a:ea typeface="Courier New"/>
              </a:rPr>
              <a:t>Бывший </a:t>
            </a:r>
            <a:r>
              <a:rPr lang="ru-RU" sz="2400" dirty="0">
                <a:solidFill>
                  <a:srgbClr val="000000"/>
                </a:solidFill>
                <a:latin typeface="Times New Roman"/>
                <a:ea typeface="Courier New"/>
              </a:rPr>
              <a:t>фронтовик стал заведующим военным отделом РК ВКП Никольского района.</a:t>
            </a:r>
            <a:endParaRPr lang="ru-RU" sz="2000" dirty="0">
              <a:solidFill>
                <a:srgbClr val="000000"/>
              </a:solidFill>
              <a:latin typeface="Courier New"/>
              <a:ea typeface="Courier New"/>
            </a:endParaRPr>
          </a:p>
          <a:p>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255880273"/>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792088"/>
          </a:xfrm>
        </p:spPr>
        <p:txBody>
          <a:bodyPr>
            <a:normAutofit/>
          </a:bodyPr>
          <a:lstStyle/>
          <a:p>
            <a:pPr algn="ctr"/>
            <a:r>
              <a:rPr lang="ru-RU" sz="3600" dirty="0" smtClean="0">
                <a:latin typeface="Times New Roman" pitchFamily="18" charset="0"/>
                <a:cs typeface="Times New Roman" pitchFamily="18" charset="0"/>
              </a:rPr>
              <a:t>Фотография </a:t>
            </a:r>
            <a:r>
              <a:rPr lang="ru-RU" sz="3600" dirty="0" smtClean="0">
                <a:latin typeface="Times New Roman" pitchFamily="18" charset="0"/>
                <a:cs typeface="Times New Roman" pitchFamily="18" charset="0"/>
              </a:rPr>
              <a:t>29 </a:t>
            </a:r>
            <a:r>
              <a:rPr lang="ru-RU" sz="3600" dirty="0" smtClean="0">
                <a:latin typeface="Times New Roman" pitchFamily="18" charset="0"/>
                <a:cs typeface="Times New Roman" pitchFamily="18" charset="0"/>
              </a:rPr>
              <a:t>июня 1951 год</a:t>
            </a:r>
            <a:endParaRPr lang="ru-RU" sz="3600" dirty="0">
              <a:latin typeface="Times New Roman" pitchFamily="18" charset="0"/>
              <a:cs typeface="Times New Roman" pitchFamily="18" charset="0"/>
            </a:endParaRPr>
          </a:p>
        </p:txBody>
      </p:sp>
      <p:pic>
        <p:nvPicPr>
          <p:cNvPr id="4" name="Объект 3" descr="C:\Users\2\AppData\Local\Temp\FineReader11\media\image1.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2447763" y="224645"/>
            <a:ext cx="4464499" cy="7560842"/>
          </a:xfrm>
          <a:prstGeom prst="rect">
            <a:avLst/>
          </a:prstGeom>
          <a:noFill/>
        </p:spPr>
      </p:pic>
    </p:spTree>
    <p:extLst>
      <p:ext uri="{BB962C8B-B14F-4D97-AF65-F5344CB8AC3E}">
        <p14:creationId xmlns:p14="http://schemas.microsoft.com/office/powerpoint/2010/main" val="1237475116"/>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899592" y="1052513"/>
            <a:ext cx="7330008" cy="5545137"/>
          </a:xfrm>
        </p:spPr>
        <p:txBody>
          <a:bodyPr/>
          <a:lstStyle/>
          <a:p>
            <a:pPr>
              <a:lnSpc>
                <a:spcPts val="1800"/>
              </a:lnSpc>
              <a:spcAft>
                <a:spcPts val="0"/>
              </a:spcAft>
            </a:pPr>
            <a:endParaRPr lang="ru-RU" sz="2400" dirty="0" smtClean="0">
              <a:solidFill>
                <a:srgbClr val="000000"/>
              </a:solidFill>
              <a:latin typeface="Times New Roman"/>
              <a:ea typeface="Courier New"/>
            </a:endParaRPr>
          </a:p>
          <a:p>
            <a:pPr>
              <a:lnSpc>
                <a:spcPts val="1800"/>
              </a:lnSpc>
              <a:spcAft>
                <a:spcPts val="0"/>
              </a:spcAft>
            </a:pPr>
            <a:r>
              <a:rPr lang="ru-RU" sz="2400" dirty="0" smtClean="0">
                <a:solidFill>
                  <a:srgbClr val="000000"/>
                </a:solidFill>
                <a:latin typeface="Times New Roman"/>
                <a:ea typeface="Courier New"/>
              </a:rPr>
              <a:t>Всё </a:t>
            </a:r>
            <a:r>
              <a:rPr lang="ru-RU" sz="2400" dirty="0">
                <a:solidFill>
                  <a:srgbClr val="000000"/>
                </a:solidFill>
                <a:latin typeface="Times New Roman"/>
                <a:ea typeface="Courier New"/>
              </a:rPr>
              <a:t>пришлось ему пережить: своё и чужое горе, в трудностях послевоенного периода приходилось испытать и голод и холод.</a:t>
            </a:r>
            <a:endParaRPr lang="ru-RU" sz="2400" dirty="0">
              <a:solidFill>
                <a:srgbClr val="000000"/>
              </a:solidFill>
              <a:latin typeface="Courier New"/>
              <a:ea typeface="Courier New"/>
            </a:endParaRPr>
          </a:p>
          <a:p>
            <a:pPr>
              <a:lnSpc>
                <a:spcPts val="1800"/>
              </a:lnSpc>
              <a:spcAft>
                <a:spcPts val="0"/>
              </a:spcAft>
            </a:pPr>
            <a:r>
              <a:rPr lang="ru-RU" sz="2400" dirty="0" smtClean="0">
                <a:solidFill>
                  <a:srgbClr val="000000"/>
                </a:solidFill>
                <a:latin typeface="Times New Roman"/>
                <a:ea typeface="Courier New"/>
              </a:rPr>
              <a:t>Повидать </a:t>
            </a:r>
            <a:r>
              <a:rPr lang="ru-RU" sz="2400" dirty="0">
                <a:solidFill>
                  <a:srgbClr val="000000"/>
                </a:solidFill>
                <a:latin typeface="Times New Roman"/>
                <a:ea typeface="Courier New"/>
              </a:rPr>
              <a:t>и пережить пришлось всякое, при этом требовалось не последним быть, а пример показывать – ведь коммунист всё же. Его совершенству не было предела. Закончил Ленинградский </a:t>
            </a:r>
            <a:r>
              <a:rPr lang="ru-RU" sz="2400" dirty="0" err="1">
                <a:solidFill>
                  <a:srgbClr val="000000"/>
                </a:solidFill>
                <a:latin typeface="Times New Roman"/>
                <a:ea typeface="Courier New"/>
              </a:rPr>
              <a:t>Лисинский</a:t>
            </a:r>
            <a:r>
              <a:rPr lang="ru-RU" sz="2400" dirty="0">
                <a:solidFill>
                  <a:srgbClr val="000000"/>
                </a:solidFill>
                <a:latin typeface="Times New Roman"/>
                <a:ea typeface="Courier New"/>
              </a:rPr>
              <a:t> лесной техникум, затем Высшую партийную школу. Более 20 лет избирался секретарём парторганизации колхоза «Заря Востока». С чувством высокой ответственности выполнял все партийные поручения. Около 25 лет Николай Андреевич проработал в лесной промышленности. </a:t>
            </a:r>
            <a:endParaRPr lang="ru-RU" sz="2400" dirty="0">
              <a:solidFill>
                <a:srgbClr val="000000"/>
              </a:solidFill>
              <a:latin typeface="Courier New"/>
              <a:ea typeface="Courier New"/>
            </a:endParaRPr>
          </a:p>
          <a:p>
            <a:pPr>
              <a:lnSpc>
                <a:spcPts val="1800"/>
              </a:lnSpc>
              <a:spcAft>
                <a:spcPts val="0"/>
              </a:spcAft>
            </a:pPr>
            <a:r>
              <a:rPr lang="ru-RU" sz="2400" dirty="0" smtClean="0">
                <a:solidFill>
                  <a:srgbClr val="000000"/>
                </a:solidFill>
                <a:latin typeface="Times New Roman"/>
                <a:ea typeface="Courier New"/>
              </a:rPr>
              <a:t>На </a:t>
            </a:r>
            <a:r>
              <a:rPr lang="ru-RU" sz="2400" dirty="0">
                <a:solidFill>
                  <a:srgbClr val="000000"/>
                </a:solidFill>
                <a:latin typeface="Times New Roman"/>
                <a:ea typeface="Courier New"/>
              </a:rPr>
              <a:t>протяжении многих лет избирался председателем родительского комитета </a:t>
            </a:r>
            <a:r>
              <a:rPr lang="ru-RU" sz="2400" dirty="0" err="1">
                <a:solidFill>
                  <a:srgbClr val="000000"/>
                </a:solidFill>
                <a:latin typeface="Times New Roman"/>
                <a:ea typeface="Courier New"/>
              </a:rPr>
              <a:t>Байдаровской</a:t>
            </a:r>
            <a:r>
              <a:rPr lang="ru-RU" sz="2400" dirty="0">
                <a:solidFill>
                  <a:srgbClr val="000000"/>
                </a:solidFill>
                <a:latin typeface="Times New Roman"/>
                <a:ea typeface="Courier New"/>
              </a:rPr>
              <a:t> школы.</a:t>
            </a:r>
            <a:endParaRPr lang="ru-RU" sz="2400" dirty="0">
              <a:solidFill>
                <a:srgbClr val="000000"/>
              </a:solidFill>
              <a:latin typeface="Courier New"/>
              <a:ea typeface="Courier New"/>
            </a:endParaRPr>
          </a:p>
          <a:p>
            <a:pPr>
              <a:lnSpc>
                <a:spcPts val="1800"/>
              </a:lnSpc>
              <a:spcAft>
                <a:spcPts val="0"/>
              </a:spcAft>
            </a:pPr>
            <a:r>
              <a:rPr lang="ru-RU" sz="2400" dirty="0" smtClean="0">
                <a:solidFill>
                  <a:srgbClr val="000000"/>
                </a:solidFill>
                <a:latin typeface="Times New Roman"/>
                <a:ea typeface="Courier New"/>
              </a:rPr>
              <a:t>Два </a:t>
            </a:r>
            <a:r>
              <a:rPr lang="ru-RU" sz="2400" dirty="0">
                <a:solidFill>
                  <a:srgbClr val="000000"/>
                </a:solidFill>
                <a:latin typeface="Times New Roman"/>
                <a:ea typeface="Courier New"/>
              </a:rPr>
              <a:t>созыва избирался  и работал председателем </a:t>
            </a:r>
            <a:r>
              <a:rPr lang="ru-RU" sz="2400" dirty="0" err="1">
                <a:solidFill>
                  <a:srgbClr val="000000"/>
                </a:solidFill>
                <a:latin typeface="Times New Roman"/>
                <a:ea typeface="Courier New"/>
              </a:rPr>
              <a:t>Байдаровского</a:t>
            </a:r>
            <a:r>
              <a:rPr lang="ru-RU" sz="2400" dirty="0">
                <a:solidFill>
                  <a:srgbClr val="000000"/>
                </a:solidFill>
                <a:latin typeface="Times New Roman"/>
                <a:ea typeface="Courier New"/>
              </a:rPr>
              <a:t> сельского совета. С этой должности он ушёл на заслуженный отдых</a:t>
            </a:r>
            <a:r>
              <a:rPr lang="ru-RU" sz="2800" dirty="0">
                <a:solidFill>
                  <a:srgbClr val="000000"/>
                </a:solidFill>
                <a:latin typeface="Times New Roman"/>
                <a:ea typeface="Courier New"/>
              </a:rPr>
              <a:t>.</a:t>
            </a:r>
            <a:endParaRPr lang="ru-RU" sz="2400" dirty="0">
              <a:solidFill>
                <a:srgbClr val="000000"/>
              </a:solidFill>
              <a:latin typeface="Courier New"/>
              <a:ea typeface="Courier New"/>
            </a:endParaRP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823945968"/>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611560" y="1196975"/>
            <a:ext cx="7618040" cy="5127625"/>
          </a:xfrm>
        </p:spPr>
        <p:txBody>
          <a:bodyPr>
            <a:normAutofit/>
          </a:bodyPr>
          <a:lstStyle/>
          <a:p>
            <a:pPr algn="just">
              <a:lnSpc>
                <a:spcPts val="1800"/>
              </a:lnSpc>
              <a:spcAft>
                <a:spcPts val="0"/>
              </a:spcAft>
            </a:pPr>
            <a:endParaRPr lang="ru-RU" sz="2400" dirty="0" smtClean="0">
              <a:solidFill>
                <a:srgbClr val="000000"/>
              </a:solidFill>
              <a:latin typeface="Times New Roman"/>
              <a:ea typeface="Courier New"/>
            </a:endParaRPr>
          </a:p>
          <a:p>
            <a:pPr algn="just">
              <a:lnSpc>
                <a:spcPts val="1800"/>
              </a:lnSpc>
              <a:spcAft>
                <a:spcPts val="0"/>
              </a:spcAft>
            </a:pPr>
            <a:endParaRPr lang="ru-RU" sz="2400" dirty="0">
              <a:solidFill>
                <a:srgbClr val="000000"/>
              </a:solidFill>
              <a:latin typeface="Times New Roman"/>
              <a:ea typeface="Courier New"/>
            </a:endParaRPr>
          </a:p>
          <a:p>
            <a:pPr algn="just">
              <a:lnSpc>
                <a:spcPts val="1800"/>
              </a:lnSpc>
              <a:spcAft>
                <a:spcPts val="0"/>
              </a:spcAft>
            </a:pPr>
            <a:endParaRPr lang="ru-RU" sz="2400" dirty="0" smtClean="0">
              <a:solidFill>
                <a:srgbClr val="000000"/>
              </a:solidFill>
              <a:latin typeface="Times New Roman"/>
              <a:ea typeface="Courier New"/>
            </a:endParaRPr>
          </a:p>
          <a:p>
            <a:pPr algn="just">
              <a:lnSpc>
                <a:spcPts val="1800"/>
              </a:lnSpc>
              <a:spcAft>
                <a:spcPts val="0"/>
              </a:spcAft>
            </a:pPr>
            <a:r>
              <a:rPr lang="ru-RU" sz="2400" dirty="0" smtClean="0">
                <a:solidFill>
                  <a:srgbClr val="000000"/>
                </a:solidFill>
                <a:latin typeface="Times New Roman"/>
                <a:ea typeface="Courier New"/>
              </a:rPr>
              <a:t>Пирогов </a:t>
            </a:r>
            <a:r>
              <a:rPr lang="ru-RU" sz="2400" dirty="0">
                <a:solidFill>
                  <a:srgbClr val="000000"/>
                </a:solidFill>
                <a:latin typeface="Times New Roman"/>
                <a:ea typeface="Courier New"/>
              </a:rPr>
              <a:t>Николай Андреевич за боевые подвиги награждён орденом Отечественной войны 1 степени.</a:t>
            </a:r>
            <a:endParaRPr lang="ru-RU" sz="2000" dirty="0">
              <a:solidFill>
                <a:srgbClr val="000000"/>
              </a:solidFill>
              <a:latin typeface="Courier New"/>
              <a:ea typeface="Courier New"/>
            </a:endParaRPr>
          </a:p>
          <a:p>
            <a:pPr algn="just">
              <a:lnSpc>
                <a:spcPts val="1800"/>
              </a:lnSpc>
              <a:spcAft>
                <a:spcPts val="0"/>
              </a:spcAft>
            </a:pPr>
            <a:r>
              <a:rPr lang="ru-RU" sz="2400" dirty="0" smtClean="0">
                <a:solidFill>
                  <a:srgbClr val="000000"/>
                </a:solidFill>
                <a:latin typeface="Times New Roman"/>
                <a:ea typeface="Courier New"/>
              </a:rPr>
              <a:t>За </a:t>
            </a:r>
            <a:r>
              <a:rPr lang="ru-RU" sz="2400" dirty="0">
                <a:solidFill>
                  <a:srgbClr val="000000"/>
                </a:solidFill>
                <a:latin typeface="Times New Roman"/>
                <a:ea typeface="Courier New"/>
              </a:rPr>
              <a:t>освобождение города Великие Луки – орденом Красной Звезды. Награждён десятью медалями.  Одна из  них «За доблестный труд в Великой Отечественной войне», другая «За боевые заслуги», третья «За Победу над Германией», медалью </a:t>
            </a:r>
            <a:r>
              <a:rPr lang="ru-RU" sz="2400" dirty="0" smtClean="0">
                <a:solidFill>
                  <a:srgbClr val="000000"/>
                </a:solidFill>
                <a:latin typeface="Times New Roman"/>
                <a:ea typeface="Courier New"/>
              </a:rPr>
              <a:t>100-летие </a:t>
            </a:r>
            <a:r>
              <a:rPr lang="ru-RU" sz="2400" dirty="0">
                <a:solidFill>
                  <a:srgbClr val="000000"/>
                </a:solidFill>
                <a:latin typeface="Times New Roman"/>
                <a:ea typeface="Courier New"/>
              </a:rPr>
              <a:t>В. И. Ленина; и всеми юбилейными медалями: </a:t>
            </a:r>
            <a:r>
              <a:rPr lang="ru-RU" sz="2400" dirty="0" smtClean="0">
                <a:solidFill>
                  <a:srgbClr val="000000"/>
                </a:solidFill>
                <a:latin typeface="Times New Roman"/>
                <a:ea typeface="Courier New"/>
              </a:rPr>
              <a:t>25-летие </a:t>
            </a:r>
            <a:r>
              <a:rPr lang="ru-RU" sz="2400" dirty="0">
                <a:solidFill>
                  <a:srgbClr val="000000"/>
                </a:solidFill>
                <a:latin typeface="Times New Roman"/>
                <a:ea typeface="Courier New"/>
              </a:rPr>
              <a:t>Победы, </a:t>
            </a:r>
            <a:r>
              <a:rPr lang="ru-RU" sz="2400" dirty="0" smtClean="0">
                <a:solidFill>
                  <a:srgbClr val="000000"/>
                </a:solidFill>
                <a:latin typeface="Times New Roman"/>
                <a:ea typeface="Courier New"/>
              </a:rPr>
              <a:t>30-летие </a:t>
            </a:r>
            <a:r>
              <a:rPr lang="ru-RU" sz="2400" dirty="0">
                <a:solidFill>
                  <a:srgbClr val="000000"/>
                </a:solidFill>
                <a:latin typeface="Times New Roman"/>
                <a:ea typeface="Courier New"/>
              </a:rPr>
              <a:t>Победы, </a:t>
            </a:r>
            <a:r>
              <a:rPr lang="ru-RU" sz="2400" dirty="0" smtClean="0">
                <a:solidFill>
                  <a:srgbClr val="000000"/>
                </a:solidFill>
                <a:latin typeface="Times New Roman"/>
                <a:ea typeface="Courier New"/>
              </a:rPr>
              <a:t>35-летие </a:t>
            </a:r>
            <a:r>
              <a:rPr lang="ru-RU" sz="2400" dirty="0">
                <a:solidFill>
                  <a:srgbClr val="000000"/>
                </a:solidFill>
                <a:latin typeface="Times New Roman"/>
                <a:ea typeface="Courier New"/>
              </a:rPr>
              <a:t>Победы, </a:t>
            </a:r>
            <a:r>
              <a:rPr lang="ru-RU" sz="2400" dirty="0" smtClean="0">
                <a:solidFill>
                  <a:srgbClr val="000000"/>
                </a:solidFill>
                <a:latin typeface="Times New Roman"/>
                <a:ea typeface="Courier New"/>
              </a:rPr>
              <a:t>40-летие </a:t>
            </a:r>
            <a:r>
              <a:rPr lang="ru-RU" sz="2400" dirty="0">
                <a:solidFill>
                  <a:srgbClr val="000000"/>
                </a:solidFill>
                <a:latin typeface="Times New Roman"/>
                <a:ea typeface="Courier New"/>
              </a:rPr>
              <a:t>Победы, </a:t>
            </a:r>
            <a:r>
              <a:rPr lang="ru-RU" sz="2400" dirty="0" smtClean="0">
                <a:solidFill>
                  <a:srgbClr val="000000"/>
                </a:solidFill>
                <a:latin typeface="Times New Roman"/>
                <a:ea typeface="Courier New"/>
              </a:rPr>
              <a:t>45-летие </a:t>
            </a:r>
            <a:r>
              <a:rPr lang="ru-RU" sz="2400" dirty="0">
                <a:solidFill>
                  <a:srgbClr val="000000"/>
                </a:solidFill>
                <a:latin typeface="Times New Roman"/>
                <a:ea typeface="Courier New"/>
              </a:rPr>
              <a:t>Победы</a:t>
            </a:r>
            <a:r>
              <a:rPr lang="ru-RU" sz="2400" dirty="0" smtClean="0">
                <a:solidFill>
                  <a:srgbClr val="000000"/>
                </a:solidFill>
                <a:latin typeface="Times New Roman"/>
                <a:ea typeface="Courier New"/>
              </a:rPr>
              <a:t>.</a:t>
            </a:r>
            <a:endParaRPr lang="ru-RU" sz="2000" dirty="0">
              <a:solidFill>
                <a:srgbClr val="000000"/>
              </a:solidFill>
              <a:latin typeface="Courier New"/>
              <a:ea typeface="Courier New"/>
            </a:endParaRPr>
          </a:p>
          <a:p>
            <a:pPr algn="just">
              <a:lnSpc>
                <a:spcPts val="1800"/>
              </a:lnSpc>
              <a:spcAft>
                <a:spcPts val="0"/>
              </a:spcAft>
            </a:pPr>
            <a:r>
              <a:rPr lang="ru-RU" sz="2400" dirty="0" smtClean="0">
                <a:solidFill>
                  <a:srgbClr val="000000"/>
                </a:solidFill>
                <a:latin typeface="Times New Roman"/>
                <a:ea typeface="Courier New"/>
              </a:rPr>
              <a:t>Николай </a:t>
            </a:r>
            <a:r>
              <a:rPr lang="ru-RU" sz="2400" dirty="0">
                <a:solidFill>
                  <a:srgbClr val="000000"/>
                </a:solidFill>
                <a:latin typeface="Times New Roman"/>
                <a:ea typeface="Courier New"/>
              </a:rPr>
              <a:t>Андреевич немножко не дожил до </a:t>
            </a:r>
            <a:r>
              <a:rPr lang="ru-RU" sz="2400" dirty="0" smtClean="0">
                <a:solidFill>
                  <a:srgbClr val="000000"/>
                </a:solidFill>
                <a:latin typeface="Times New Roman"/>
                <a:ea typeface="Courier New"/>
              </a:rPr>
              <a:t>50- </a:t>
            </a:r>
            <a:r>
              <a:rPr lang="ru-RU" sz="2400" dirty="0" err="1">
                <a:solidFill>
                  <a:srgbClr val="000000"/>
                </a:solidFill>
                <a:latin typeface="Times New Roman"/>
                <a:ea typeface="Courier New"/>
              </a:rPr>
              <a:t>летия</a:t>
            </a:r>
            <a:r>
              <a:rPr lang="ru-RU" sz="2400" dirty="0">
                <a:solidFill>
                  <a:srgbClr val="000000"/>
                </a:solidFill>
                <a:latin typeface="Times New Roman"/>
                <a:ea typeface="Courier New"/>
              </a:rPr>
              <a:t> Победы. </a:t>
            </a:r>
            <a:endParaRPr lang="ru-RU" sz="2000" dirty="0">
              <a:solidFill>
                <a:srgbClr val="000000"/>
              </a:solidFill>
              <a:latin typeface="Courier New"/>
              <a:ea typeface="Courier New"/>
            </a:endParaRPr>
          </a:p>
        </p:txBody>
      </p:sp>
    </p:spTree>
    <p:extLst>
      <p:ext uri="{BB962C8B-B14F-4D97-AF65-F5344CB8AC3E}">
        <p14:creationId xmlns:p14="http://schemas.microsoft.com/office/powerpoint/2010/main" val="1211292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771525" y="765175"/>
            <a:ext cx="7256859" cy="6092825"/>
          </a:xfrm>
        </p:spPr>
        <p:txBody>
          <a:bodyPr>
            <a:normAutofit/>
          </a:bodyPr>
          <a:lstStyle/>
          <a:p>
            <a:pPr algn="just">
              <a:lnSpc>
                <a:spcPts val="1800"/>
              </a:lnSpc>
              <a:spcAft>
                <a:spcPts val="0"/>
              </a:spcAft>
            </a:pPr>
            <a:endParaRPr lang="ru-RU" sz="2400" dirty="0">
              <a:solidFill>
                <a:srgbClr val="000000"/>
              </a:solidFill>
              <a:latin typeface="Times New Roman"/>
              <a:ea typeface="Courier New"/>
            </a:endParaRPr>
          </a:p>
          <a:p>
            <a:pPr algn="just">
              <a:lnSpc>
                <a:spcPts val="1800"/>
              </a:lnSpc>
              <a:spcAft>
                <a:spcPts val="0"/>
              </a:spcAft>
            </a:pPr>
            <a:endParaRPr lang="ru-RU" sz="2400" dirty="0" smtClean="0">
              <a:solidFill>
                <a:srgbClr val="000000"/>
              </a:solidFill>
              <a:latin typeface="Times New Roman"/>
              <a:ea typeface="Courier New"/>
            </a:endParaRPr>
          </a:p>
          <a:p>
            <a:pPr algn="just">
              <a:lnSpc>
                <a:spcPts val="1800"/>
              </a:lnSpc>
              <a:spcAft>
                <a:spcPts val="0"/>
              </a:spcAft>
            </a:pPr>
            <a:r>
              <a:rPr lang="ru-RU" sz="2400" dirty="0" smtClean="0">
                <a:solidFill>
                  <a:srgbClr val="000000"/>
                </a:solidFill>
                <a:latin typeface="Times New Roman"/>
                <a:ea typeface="Courier New"/>
              </a:rPr>
              <a:t>Все </a:t>
            </a:r>
            <a:r>
              <a:rPr lang="ru-RU" sz="2400" dirty="0">
                <a:solidFill>
                  <a:srgbClr val="000000"/>
                </a:solidFill>
                <a:latin typeface="Times New Roman"/>
                <a:ea typeface="Courier New"/>
              </a:rPr>
              <a:t>эти годы вместе с ним прошла по жизни его верный друг и помощник – </a:t>
            </a:r>
            <a:r>
              <a:rPr lang="ru-RU" sz="2400" dirty="0" smtClean="0">
                <a:solidFill>
                  <a:srgbClr val="000000"/>
                </a:solidFill>
                <a:latin typeface="Times New Roman"/>
                <a:ea typeface="Courier New"/>
              </a:rPr>
              <a:t>жена Ульяна </a:t>
            </a:r>
            <a:r>
              <a:rPr lang="ru-RU" sz="2400" dirty="0">
                <a:solidFill>
                  <a:srgbClr val="000000"/>
                </a:solidFill>
                <a:latin typeface="Times New Roman"/>
                <a:ea typeface="Courier New"/>
              </a:rPr>
              <a:t>Ильинична.</a:t>
            </a:r>
            <a:endParaRPr lang="ru-RU" sz="2400" dirty="0">
              <a:solidFill>
                <a:srgbClr val="000000"/>
              </a:solidFill>
              <a:latin typeface="Courier New"/>
              <a:ea typeface="Courier New"/>
            </a:endParaRPr>
          </a:p>
          <a:p>
            <a:pPr algn="just">
              <a:lnSpc>
                <a:spcPts val="1800"/>
              </a:lnSpc>
              <a:spcAft>
                <a:spcPts val="0"/>
              </a:spcAft>
            </a:pPr>
            <a:endParaRPr lang="ru-RU" sz="2400" dirty="0" smtClean="0">
              <a:solidFill>
                <a:srgbClr val="000000"/>
              </a:solidFill>
              <a:latin typeface="Times New Roman"/>
              <a:ea typeface="Courier New"/>
            </a:endParaRPr>
          </a:p>
          <a:p>
            <a:pPr algn="just">
              <a:lnSpc>
                <a:spcPts val="1800"/>
              </a:lnSpc>
              <a:spcAft>
                <a:spcPts val="0"/>
              </a:spcAft>
            </a:pPr>
            <a:r>
              <a:rPr lang="ru-RU" sz="2400" dirty="0" smtClean="0">
                <a:solidFill>
                  <a:srgbClr val="000000"/>
                </a:solidFill>
                <a:latin typeface="Times New Roman"/>
                <a:ea typeface="Courier New"/>
              </a:rPr>
              <a:t>Вместе </a:t>
            </a:r>
            <a:r>
              <a:rPr lang="ru-RU" sz="2400" dirty="0">
                <a:solidFill>
                  <a:srgbClr val="000000"/>
                </a:solidFill>
                <a:latin typeface="Times New Roman"/>
                <a:ea typeface="Courier New"/>
              </a:rPr>
              <a:t>они воспитали, дали образование, поставили на ноги шестерых дочерей и троих сыновей. У пятерых образование высшее. В  семье четыре учителя, инженер, воспитатель детского сада, </a:t>
            </a:r>
            <a:r>
              <a:rPr lang="ru-RU" sz="2400" dirty="0" smtClean="0">
                <a:solidFill>
                  <a:srgbClr val="000000"/>
                </a:solidFill>
                <a:latin typeface="Times New Roman"/>
                <a:ea typeface="Courier New"/>
              </a:rPr>
              <a:t>бухгалтер-экономист</a:t>
            </a:r>
            <a:r>
              <a:rPr lang="ru-RU" sz="2400" dirty="0">
                <a:solidFill>
                  <a:srgbClr val="000000"/>
                </a:solidFill>
                <a:latin typeface="Times New Roman"/>
                <a:ea typeface="Courier New"/>
              </a:rPr>
              <a:t>, </a:t>
            </a:r>
            <a:r>
              <a:rPr lang="ru-RU" sz="2400" dirty="0" smtClean="0">
                <a:solidFill>
                  <a:srgbClr val="000000"/>
                </a:solidFill>
                <a:latin typeface="Times New Roman"/>
                <a:ea typeface="Courier New"/>
              </a:rPr>
              <a:t>техник-лесовод</a:t>
            </a:r>
            <a:r>
              <a:rPr lang="ru-RU" sz="2400" dirty="0">
                <a:solidFill>
                  <a:srgbClr val="000000"/>
                </a:solidFill>
                <a:latin typeface="Times New Roman"/>
                <a:ea typeface="Courier New"/>
              </a:rPr>
              <a:t>, </a:t>
            </a:r>
            <a:r>
              <a:rPr lang="ru-RU" sz="2400" dirty="0" smtClean="0">
                <a:solidFill>
                  <a:srgbClr val="000000"/>
                </a:solidFill>
                <a:latin typeface="Times New Roman"/>
                <a:ea typeface="Courier New"/>
              </a:rPr>
              <a:t>тракторист-машинист</a:t>
            </a:r>
            <a:r>
              <a:rPr lang="ru-RU" sz="2400" dirty="0">
                <a:solidFill>
                  <a:srgbClr val="000000"/>
                </a:solidFill>
                <a:latin typeface="Times New Roman"/>
                <a:ea typeface="Courier New"/>
              </a:rPr>
              <a:t>. И в том, что они получили образование – заслуга родителей.</a:t>
            </a:r>
            <a:endParaRPr lang="ru-RU" sz="2400" dirty="0">
              <a:solidFill>
                <a:srgbClr val="000000"/>
              </a:solidFill>
              <a:latin typeface="Courier New"/>
              <a:ea typeface="Courier New"/>
            </a:endParaRPr>
          </a:p>
          <a:p>
            <a:pPr algn="just">
              <a:lnSpc>
                <a:spcPts val="1800"/>
              </a:lnSpc>
              <a:spcAft>
                <a:spcPts val="0"/>
              </a:spcAft>
            </a:pPr>
            <a:endParaRPr lang="ru-RU" sz="2400" dirty="0" smtClean="0">
              <a:solidFill>
                <a:srgbClr val="000000"/>
              </a:solidFill>
              <a:latin typeface="Times New Roman"/>
              <a:ea typeface="Courier New"/>
            </a:endParaRPr>
          </a:p>
          <a:p>
            <a:pPr algn="just">
              <a:lnSpc>
                <a:spcPts val="1800"/>
              </a:lnSpc>
              <a:spcAft>
                <a:spcPts val="0"/>
              </a:spcAft>
            </a:pPr>
            <a:r>
              <a:rPr lang="ru-RU" sz="2400" dirty="0" smtClean="0">
                <a:solidFill>
                  <a:srgbClr val="000000"/>
                </a:solidFill>
                <a:latin typeface="Times New Roman"/>
                <a:ea typeface="Courier New"/>
              </a:rPr>
              <a:t>Вся </a:t>
            </a:r>
            <a:r>
              <a:rPr lang="ru-RU" sz="2400" dirty="0">
                <a:solidFill>
                  <a:srgbClr val="000000"/>
                </a:solidFill>
                <a:latin typeface="Times New Roman"/>
                <a:ea typeface="Courier New"/>
              </a:rPr>
              <a:t>жизнь и беззаветное служение Родине Пирогова Николая Андреевича позволяет жителям Никольского района гордиться своим земляком и вечно помнить героев. </a:t>
            </a:r>
            <a:endParaRPr lang="ru-RU" sz="2400" dirty="0">
              <a:solidFill>
                <a:srgbClr val="000000"/>
              </a:solidFill>
              <a:latin typeface="Courier New"/>
              <a:ea typeface="Courier New"/>
            </a:endParaRPr>
          </a:p>
          <a:p>
            <a:pPr algn="just">
              <a:lnSpc>
                <a:spcPts val="1800"/>
              </a:lnSpc>
              <a:spcAft>
                <a:spcPts val="0"/>
              </a:spcAft>
            </a:pPr>
            <a:r>
              <a:rPr lang="ru-RU" sz="2400" dirty="0">
                <a:solidFill>
                  <a:srgbClr val="000000"/>
                </a:solidFill>
                <a:latin typeface="Times New Roman"/>
                <a:ea typeface="Courier New"/>
              </a:rPr>
              <a:t> </a:t>
            </a:r>
            <a:endParaRPr lang="ru-RU" sz="2000" dirty="0">
              <a:solidFill>
                <a:srgbClr val="000000"/>
              </a:solidFill>
              <a:effectLst/>
              <a:latin typeface="Courier New"/>
              <a:ea typeface="Courier New"/>
            </a:endParaRPr>
          </a:p>
        </p:txBody>
      </p:sp>
    </p:spTree>
    <p:extLst>
      <p:ext uri="{BB962C8B-B14F-4D97-AF65-F5344CB8AC3E}">
        <p14:creationId xmlns:p14="http://schemas.microsoft.com/office/powerpoint/2010/main" val="2522777719"/>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000" dirty="0" err="1" smtClean="0">
                <a:latin typeface="Times New Roman" pitchFamily="18" charset="0"/>
                <a:cs typeface="Times New Roman" pitchFamily="18" charset="0"/>
              </a:rPr>
              <a:t>Гомзиков</a:t>
            </a:r>
            <a:r>
              <a:rPr lang="ru-RU" sz="4000" dirty="0" smtClean="0">
                <a:latin typeface="Times New Roman" pitchFamily="18" charset="0"/>
                <a:cs typeface="Times New Roman" pitchFamily="18" charset="0"/>
              </a:rPr>
              <a:t> Борис Иванович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600" i="1" dirty="0" smtClean="0">
                <a:latin typeface="Times New Roman" pitchFamily="18" charset="0"/>
                <a:cs typeface="Times New Roman" pitchFamily="18" charset="0"/>
              </a:rPr>
              <a:t>(отец </a:t>
            </a:r>
            <a:r>
              <a:rPr lang="ru-RU" sz="3600" i="1" dirty="0" err="1" smtClean="0">
                <a:latin typeface="Times New Roman" pitchFamily="18" charset="0"/>
                <a:cs typeface="Times New Roman" pitchFamily="18" charset="0"/>
              </a:rPr>
              <a:t>Гомзикова</a:t>
            </a:r>
            <a:r>
              <a:rPr lang="ru-RU" sz="3600" i="1" dirty="0" smtClean="0">
                <a:latin typeface="Times New Roman" pitchFamily="18" charset="0"/>
                <a:cs typeface="Times New Roman" pitchFamily="18" charset="0"/>
              </a:rPr>
              <a:t> </a:t>
            </a:r>
            <a:r>
              <a:rPr lang="ru-RU" sz="3600" i="1" dirty="0" smtClean="0">
                <a:latin typeface="Times New Roman" pitchFamily="18" charset="0"/>
                <a:cs typeface="Times New Roman" pitchFamily="18" charset="0"/>
              </a:rPr>
              <a:t>Александра Борисовича и Владимира Борисовича)</a:t>
            </a:r>
            <a:endParaRPr lang="ru-RU" sz="3600" i="1" dirty="0">
              <a:latin typeface="Times New Roman" pitchFamily="18" charset="0"/>
              <a:cs typeface="Times New Roman" pitchFamily="18" charset="0"/>
            </a:endParaRPr>
          </a:p>
        </p:txBody>
      </p:sp>
      <p:pic>
        <p:nvPicPr>
          <p:cNvPr id="4" name="Объект 3" descr="C:\Users\2\AppData\Local\Temp\FineReader11\media\image1.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7824" y="1988840"/>
            <a:ext cx="3240360" cy="4293096"/>
          </a:xfrm>
          <a:prstGeom prst="rect">
            <a:avLst/>
          </a:prstGeom>
          <a:noFill/>
        </p:spPr>
      </p:pic>
    </p:spTree>
    <p:extLst>
      <p:ext uri="{BB962C8B-B14F-4D97-AF65-F5344CB8AC3E}">
        <p14:creationId xmlns:p14="http://schemas.microsoft.com/office/powerpoint/2010/main" val="3477467340"/>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043608" y="1196753"/>
            <a:ext cx="7185992" cy="5127848"/>
          </a:xfrm>
        </p:spPr>
        <p:txBody>
          <a:bodyPr>
            <a:normAutofit lnSpcReduction="10000"/>
          </a:bodyPr>
          <a:lstStyle/>
          <a:p>
            <a:pPr marL="0" indent="0">
              <a:buNone/>
            </a:pPr>
            <a:r>
              <a:rPr lang="ru-RU" dirty="0" err="1" smtClean="0">
                <a:latin typeface="Times New Roman" pitchFamily="18" charset="0"/>
                <a:cs typeface="Times New Roman" pitchFamily="18" charset="0"/>
              </a:rPr>
              <a:t>Гомзиков</a:t>
            </a:r>
            <a:r>
              <a:rPr lang="ru-RU" dirty="0" smtClean="0">
                <a:latin typeface="Times New Roman" pitchFamily="18" charset="0"/>
                <a:cs typeface="Times New Roman" pitchFamily="18" charset="0"/>
              </a:rPr>
              <a:t> Борис Иванович родился 14 июля 1921 года в д. Кузнецово </a:t>
            </a:r>
            <a:r>
              <a:rPr lang="ru-RU" dirty="0" err="1" smtClean="0">
                <a:latin typeface="Times New Roman" pitchFamily="18" charset="0"/>
                <a:cs typeface="Times New Roman" pitchFamily="18" charset="0"/>
              </a:rPr>
              <a:t>Теребаевского</a:t>
            </a:r>
            <a:r>
              <a:rPr lang="ru-RU" dirty="0" smtClean="0">
                <a:latin typeface="Times New Roman" pitchFamily="18" charset="0"/>
                <a:cs typeface="Times New Roman" pitchFamily="18" charset="0"/>
              </a:rPr>
              <a:t> сельсовета. Закончил четыре класса. Работал в колхозе. В 1941 году призван в армию, воевал на Карельском фронте, </a:t>
            </a:r>
            <a:r>
              <a:rPr lang="ru-RU" dirty="0" err="1" smtClean="0">
                <a:latin typeface="Times New Roman" pitchFamily="18" charset="0"/>
                <a:cs typeface="Times New Roman" pitchFamily="18" charset="0"/>
              </a:rPr>
              <a:t>Волховском</a:t>
            </a:r>
            <a:r>
              <a:rPr lang="ru-RU" dirty="0" smtClean="0">
                <a:latin typeface="Times New Roman" pitchFamily="18" charset="0"/>
                <a:cs typeface="Times New Roman" pitchFamily="18" charset="0"/>
              </a:rPr>
              <a:t> фронте. В 1943 году </a:t>
            </a:r>
            <a:r>
              <a:rPr lang="ru-RU" sz="2800" dirty="0">
                <a:solidFill>
                  <a:srgbClr val="000000"/>
                </a:solidFill>
                <a:latin typeface="Times New Roman"/>
                <a:ea typeface="Courier New"/>
              </a:rPr>
              <a:t> – </a:t>
            </a:r>
            <a:r>
              <a:rPr lang="ru-RU" dirty="0" smtClean="0">
                <a:latin typeface="Times New Roman" pitchFamily="18" charset="0"/>
                <a:cs typeface="Times New Roman" pitchFamily="18" charset="0"/>
              </a:rPr>
              <a:t>прорыв </a:t>
            </a:r>
            <a:r>
              <a:rPr lang="ru-RU" dirty="0" smtClean="0">
                <a:latin typeface="Times New Roman" pitchFamily="18" charset="0"/>
                <a:cs typeface="Times New Roman" pitchFamily="18" charset="0"/>
              </a:rPr>
              <a:t>блокады Ленинграда, получил ранение. Три месяца лежал в эвакогоспитале в Волхове, Череповце, Красноуральске. В 1943 году комиссовали. После войны работал бригадиром в колхозе и продавцом в </a:t>
            </a:r>
            <a:r>
              <a:rPr lang="ru-RU" dirty="0" err="1" smtClean="0">
                <a:latin typeface="Times New Roman" pitchFamily="18" charset="0"/>
                <a:cs typeface="Times New Roman" pitchFamily="18" charset="0"/>
              </a:rPr>
              <a:t>Нигинском</a:t>
            </a:r>
            <a:r>
              <a:rPr lang="ru-RU" dirty="0" smtClean="0">
                <a:latin typeface="Times New Roman" pitchFamily="18" charset="0"/>
                <a:cs typeface="Times New Roman" pitchFamily="18" charset="0"/>
              </a:rPr>
              <a:t> сельпо. Имеет юбилейные награды. Последнее время жил в Никольске, ушёл из жизни 25 мая  2000 года.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165402581"/>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8"/>
            <a:ext cx="8229600" cy="1143000"/>
          </a:xfrm>
        </p:spPr>
        <p:txBody>
          <a:bodyPr>
            <a:normAutofit fontScale="90000"/>
          </a:bodyPr>
          <a:lstStyle/>
          <a:p>
            <a:pPr algn="ctr"/>
            <a:r>
              <a:rPr lang="ru-RU" sz="4000" dirty="0" smtClean="0">
                <a:latin typeface="Times New Roman" pitchFamily="18" charset="0"/>
                <a:cs typeface="Times New Roman" pitchFamily="18" charset="0"/>
              </a:rPr>
              <a:t>Белозерцев Алексей Фёдорович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100" i="1" dirty="0" smtClean="0">
                <a:latin typeface="Times New Roman" pitchFamily="18" charset="0"/>
                <a:cs typeface="Times New Roman" pitchFamily="18" charset="0"/>
              </a:rPr>
              <a:t>(прадедушка </a:t>
            </a:r>
            <a:r>
              <a:rPr lang="ru-RU" sz="3100" i="1" dirty="0" smtClean="0">
                <a:latin typeface="Times New Roman" pitchFamily="18" charset="0"/>
                <a:cs typeface="Times New Roman" pitchFamily="18" charset="0"/>
              </a:rPr>
              <a:t>Белозерцевой </a:t>
            </a:r>
            <a:r>
              <a:rPr lang="ru-RU" sz="3100" i="1" dirty="0" smtClean="0">
                <a:latin typeface="Times New Roman" pitchFamily="18" charset="0"/>
                <a:cs typeface="Times New Roman" pitchFamily="18" charset="0"/>
              </a:rPr>
              <a:t>Марины Сергеевны</a:t>
            </a:r>
            <a:r>
              <a:rPr lang="ru-RU" sz="3600" i="1" dirty="0" smtClean="0">
                <a:latin typeface="Times New Roman" pitchFamily="18" charset="0"/>
                <a:cs typeface="Times New Roman" pitchFamily="18" charset="0"/>
              </a:rPr>
              <a:t>)</a:t>
            </a:r>
            <a:endParaRPr lang="ru-RU" sz="3600" i="1" dirty="0">
              <a:latin typeface="Times New Roman" pitchFamily="18" charset="0"/>
              <a:cs typeface="Times New Roman" pitchFamily="18" charset="0"/>
            </a:endParaRPr>
          </a:p>
        </p:txBody>
      </p:sp>
      <p:pic>
        <p:nvPicPr>
          <p:cNvPr id="4" name="Объект 3" descr="C:\Users\2\AppData\Local\Temp\FineReader11\media\image1.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297785">
            <a:off x="2945303" y="1992552"/>
            <a:ext cx="3595727" cy="4166842"/>
          </a:xfrm>
          <a:prstGeom prst="rect">
            <a:avLst/>
          </a:prstGeom>
          <a:noFill/>
        </p:spPr>
      </p:pic>
    </p:spTree>
    <p:extLst>
      <p:ext uri="{BB962C8B-B14F-4D97-AF65-F5344CB8AC3E}">
        <p14:creationId xmlns:p14="http://schemas.microsoft.com/office/powerpoint/2010/main" val="3748289493"/>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539552" y="908050"/>
            <a:ext cx="8064896" cy="5416550"/>
          </a:xfrm>
        </p:spPr>
        <p:txBody>
          <a:bodyPr>
            <a:normAutofit/>
          </a:bodyPr>
          <a:lstStyle/>
          <a:p>
            <a:r>
              <a:rPr lang="ru-RU" sz="2400" dirty="0" smtClean="0">
                <a:latin typeface="Times New Roman" pitchFamily="18" charset="0"/>
                <a:cs typeface="Times New Roman" pitchFamily="18" charset="0"/>
              </a:rPr>
              <a:t>Белозерцев Алексей Фёдорович родился 16 июля в 1909 году, в </a:t>
            </a:r>
            <a:r>
              <a:rPr lang="ru-RU" sz="2400" dirty="0" err="1" smtClean="0">
                <a:latin typeface="Times New Roman" pitchFamily="18" charset="0"/>
                <a:cs typeface="Times New Roman" pitchFamily="18" charset="0"/>
              </a:rPr>
              <a:t>д.Теребаево</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В семье было десять человек. </a:t>
            </a:r>
            <a:r>
              <a:rPr lang="ru-RU" sz="2400" dirty="0" smtClean="0">
                <a:latin typeface="Times New Roman" pitchFamily="18" charset="0"/>
                <a:cs typeface="Times New Roman" pitchFamily="18" charset="0"/>
              </a:rPr>
              <a:t>Отец, Фёдор </a:t>
            </a:r>
            <a:r>
              <a:rPr lang="ru-RU" sz="2400" dirty="0" smtClean="0">
                <a:latin typeface="Times New Roman" pitchFamily="18" charset="0"/>
                <a:cs typeface="Times New Roman" pitchFamily="18" charset="0"/>
              </a:rPr>
              <a:t>Дмитриевич, </a:t>
            </a:r>
            <a:r>
              <a:rPr lang="ru-RU" sz="2400" dirty="0" smtClean="0">
                <a:latin typeface="Times New Roman" pitchFamily="18" charset="0"/>
                <a:cs typeface="Times New Roman" pitchFamily="18" charset="0"/>
              </a:rPr>
              <a:t>мать, Ульяна </a:t>
            </a:r>
            <a:r>
              <a:rPr lang="ru-RU" sz="2400" dirty="0" smtClean="0">
                <a:latin typeface="Times New Roman" pitchFamily="18" charset="0"/>
                <a:cs typeface="Times New Roman" pitchFamily="18" charset="0"/>
              </a:rPr>
              <a:t>Дмитриевна очень строго следили за тем, чтобы все занимались посильным трудом. Пять классов закончил в селе </a:t>
            </a:r>
            <a:r>
              <a:rPr lang="ru-RU" sz="2400" dirty="0" err="1" smtClean="0">
                <a:latin typeface="Times New Roman" pitchFamily="18" charset="0"/>
                <a:cs typeface="Times New Roman" pitchFamily="18" charset="0"/>
              </a:rPr>
              <a:t>Кипшеньга</a:t>
            </a:r>
            <a:r>
              <a:rPr lang="ru-RU" sz="2400" dirty="0" smtClean="0">
                <a:latin typeface="Times New Roman" pitchFamily="18" charset="0"/>
                <a:cs typeface="Times New Roman" pitchFamily="18" charset="0"/>
              </a:rPr>
              <a:t>, а шестой класс в </a:t>
            </a:r>
            <a:r>
              <a:rPr lang="ru-RU" sz="2400" dirty="0" err="1" smtClean="0">
                <a:latin typeface="Times New Roman" pitchFamily="18" charset="0"/>
                <a:cs typeface="Times New Roman" pitchFamily="18" charset="0"/>
              </a:rPr>
              <a:t>Аргунове</a:t>
            </a:r>
            <a:r>
              <a:rPr lang="ru-RU" sz="2400" dirty="0" smtClean="0">
                <a:latin typeface="Times New Roman" pitchFamily="18" charset="0"/>
                <a:cs typeface="Times New Roman" pitchFamily="18" charset="0"/>
              </a:rPr>
              <a:t>. По тем временам это было большое образование. </a:t>
            </a:r>
          </a:p>
          <a:p>
            <a:r>
              <a:rPr lang="ru-RU" sz="2400" dirty="0" smtClean="0">
                <a:latin typeface="Times New Roman" pitchFamily="18" charset="0"/>
                <a:cs typeface="Times New Roman" pitchFamily="18" charset="0"/>
              </a:rPr>
              <a:t>В 1931 году Алексея Фёдоровича призвали на действительную службу в Красную Армию. Попал в одну из кавалерийских частей. Поначалу определили в школу младших  командиров. Опытные наставники  учили вольтижировке, джигитовке. Школу благополучно окончил и ещё служил два с половиной года.</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904977587"/>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080120"/>
          </a:xfrm>
        </p:spPr>
        <p:txBody>
          <a:bodyPr>
            <a:normAutofit fontScale="90000"/>
          </a:bodyPr>
          <a:lstStyle/>
          <a:p>
            <a:pPr algn="ctr"/>
            <a:r>
              <a:rPr lang="ru-RU" sz="2400" dirty="0" smtClean="0">
                <a:latin typeface="Times New Roman" pitchFamily="18" charset="0"/>
                <a:cs typeface="Times New Roman" pitchFamily="18" charset="0"/>
              </a:rPr>
              <a:t>В кавалерию брали парней физически развитых, выносливых. Чтобы стать настоящим кавалеристом, предстояло пройти науку сложную и опасную.</a:t>
            </a:r>
            <a:endParaRPr lang="ru-RU" sz="2400" dirty="0">
              <a:latin typeface="Times New Roman" pitchFamily="18" charset="0"/>
              <a:cs typeface="Times New Roman" pitchFamily="18" charset="0"/>
            </a:endParaRPr>
          </a:p>
        </p:txBody>
      </p:sp>
      <p:pic>
        <p:nvPicPr>
          <p:cNvPr id="4" name="Объект 3" descr="C:\Users\2\AppData\Local\Temp\FineReader11\media\image1.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2204864"/>
            <a:ext cx="4896544" cy="3528393"/>
          </a:xfrm>
          <a:prstGeom prst="rect">
            <a:avLst/>
          </a:prstGeom>
          <a:noFill/>
        </p:spPr>
      </p:pic>
    </p:spTree>
    <p:extLst>
      <p:ext uri="{BB962C8B-B14F-4D97-AF65-F5344CB8AC3E}">
        <p14:creationId xmlns:p14="http://schemas.microsoft.com/office/powerpoint/2010/main" val="294607829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692696"/>
            <a:ext cx="8229600" cy="1143000"/>
          </a:xfrm>
        </p:spPr>
        <p:txBody>
          <a:bodyPr>
            <a:normAutofit/>
          </a:bodyPr>
          <a:lstStyle/>
          <a:p>
            <a:pPr algn="ctr">
              <a:lnSpc>
                <a:spcPts val="1800"/>
              </a:lnSpc>
              <a:spcAft>
                <a:spcPts val="0"/>
              </a:spcAft>
            </a:pPr>
            <a:r>
              <a:rPr lang="ru-RU" sz="3600" dirty="0">
                <a:latin typeface="Times New Roman"/>
                <a:ea typeface="Courier New"/>
              </a:rPr>
              <a:t>Трескин Василий </a:t>
            </a:r>
            <a:r>
              <a:rPr lang="ru-RU" sz="3600" dirty="0" smtClean="0">
                <a:latin typeface="Times New Roman"/>
                <a:ea typeface="Courier New"/>
              </a:rPr>
              <a:t>Степанович</a:t>
            </a:r>
            <a:br>
              <a:rPr lang="ru-RU" sz="3600" dirty="0" smtClean="0">
                <a:latin typeface="Times New Roman"/>
                <a:ea typeface="Courier New"/>
              </a:rPr>
            </a:br>
            <a:r>
              <a:rPr lang="ru-RU" sz="3600" i="1" dirty="0">
                <a:latin typeface="Courier New"/>
                <a:ea typeface="Courier New"/>
              </a:rPr>
              <a:t/>
            </a:r>
            <a:br>
              <a:rPr lang="ru-RU" sz="3600" i="1" dirty="0">
                <a:latin typeface="Courier New"/>
                <a:ea typeface="Courier New"/>
              </a:rPr>
            </a:br>
            <a:r>
              <a:rPr lang="ru-RU" sz="3200" i="1" dirty="0" smtClean="0">
                <a:latin typeface="Times New Roman"/>
                <a:ea typeface="Courier New"/>
              </a:rPr>
              <a:t>(дядя </a:t>
            </a:r>
            <a:r>
              <a:rPr lang="ru-RU" sz="3200" i="1" dirty="0" smtClean="0">
                <a:latin typeface="Times New Roman"/>
                <a:ea typeface="Courier New"/>
              </a:rPr>
              <a:t>Подольской </a:t>
            </a:r>
            <a:r>
              <a:rPr lang="ru-RU" sz="3200" i="1" dirty="0">
                <a:latin typeface="Times New Roman"/>
                <a:ea typeface="Courier New"/>
              </a:rPr>
              <a:t>Галины Васильевны</a:t>
            </a:r>
            <a:r>
              <a:rPr lang="ru-RU" sz="3600" i="1" dirty="0" smtClean="0">
                <a:latin typeface="Times New Roman"/>
                <a:ea typeface="Courier New"/>
              </a:rPr>
              <a:t>)</a:t>
            </a:r>
            <a:r>
              <a:rPr lang="ru-RU" sz="4800" dirty="0">
                <a:latin typeface="Courier New"/>
                <a:ea typeface="Courier New"/>
              </a:rPr>
              <a:t/>
            </a:r>
            <a:br>
              <a:rPr lang="ru-RU" sz="4800" dirty="0">
                <a:latin typeface="Courier New"/>
                <a:ea typeface="Courier New"/>
              </a:rPr>
            </a:br>
            <a:endParaRPr lang="ru-RU" dirty="0"/>
          </a:p>
        </p:txBody>
      </p:sp>
      <p:pic>
        <p:nvPicPr>
          <p:cNvPr id="4" name="Объект 3" descr="C:\Users\2\AppData\Local\Temp\FineReader11\media\image1.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1628800"/>
            <a:ext cx="3744416" cy="5229200"/>
          </a:xfrm>
          <a:prstGeom prst="rect">
            <a:avLst/>
          </a:prstGeom>
          <a:noFill/>
        </p:spPr>
      </p:pic>
    </p:spTree>
    <p:extLst>
      <p:ext uri="{BB962C8B-B14F-4D97-AF65-F5344CB8AC3E}">
        <p14:creationId xmlns:p14="http://schemas.microsoft.com/office/powerpoint/2010/main" val="1032206294"/>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683568" y="981075"/>
            <a:ext cx="7776864" cy="5343525"/>
          </a:xfrm>
        </p:spPr>
        <p:txBody>
          <a:bodyPr>
            <a:normAutofit fontScale="92500"/>
          </a:bodyPr>
          <a:lstStyle/>
          <a:p>
            <a:r>
              <a:rPr lang="ru-RU" sz="2400" dirty="0" smtClean="0">
                <a:latin typeface="Times New Roman" pitchFamily="18" charset="0"/>
                <a:cs typeface="Times New Roman" pitchFamily="18" charset="0"/>
              </a:rPr>
              <a:t>Возвратившись со службы домой, Алексей Фёдорович работал в своём колхозе. В 1939 году в связи с событиями на финской границе вновь был призван в армию. Попал в формировавшийся 402 полк 168 стрелковой дивизии. Затем отправили на границу с Финляндией. Не хватало опытных командиров, современного вооружения. За 12 часов до окончания этой войны погиб  брат Алексея Фёдоровича </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Дмитрий – пулемётчик, другой брат Иван </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ранен.</a:t>
            </a:r>
          </a:p>
          <a:p>
            <a:r>
              <a:rPr lang="ru-RU" sz="2400" dirty="0" smtClean="0">
                <a:latin typeface="Times New Roman" pitchFamily="18" charset="0"/>
                <a:cs typeface="Times New Roman" pitchFamily="18" charset="0"/>
              </a:rPr>
              <a:t>В августе  1940 года вернулся домой как раз к уборке хлеба. Но недолго ему пришлось побыть с супругой и детьми… Началась Великая Отечественная война.</a:t>
            </a:r>
          </a:p>
          <a:p>
            <a:r>
              <a:rPr lang="ru-RU" sz="2400" dirty="0" smtClean="0">
                <a:latin typeface="Times New Roman" pitchFamily="18" charset="0"/>
                <a:cs typeface="Times New Roman" pitchFamily="18" charset="0"/>
              </a:rPr>
              <a:t>Алексей Фёдорович волею судеб был зачислен в артиллерийский гаубичный полк. Воевал под </a:t>
            </a:r>
            <a:r>
              <a:rPr lang="ru-RU" sz="2400" dirty="0" err="1" smtClean="0">
                <a:latin typeface="Times New Roman" pitchFamily="18" charset="0"/>
                <a:cs typeface="Times New Roman" pitchFamily="18" charset="0"/>
              </a:rPr>
              <a:t>Тихвиным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Волховым</a:t>
            </a:r>
            <a:r>
              <a:rPr lang="ru-RU" sz="2400" dirty="0" smtClean="0">
                <a:latin typeface="Times New Roman" pitchFamily="18" charset="0"/>
                <a:cs typeface="Times New Roman" pitchFamily="18" charset="0"/>
              </a:rPr>
              <a:t>. Под местечком </a:t>
            </a:r>
            <a:r>
              <a:rPr lang="ru-RU" sz="2400" dirty="0" err="1" smtClean="0">
                <a:latin typeface="Times New Roman" pitchFamily="18" charset="0"/>
                <a:cs typeface="Times New Roman" pitchFamily="18" charset="0"/>
              </a:rPr>
              <a:t>Ольхово</a:t>
            </a:r>
            <a:r>
              <a:rPr lang="ru-RU" sz="2400" dirty="0" smtClean="0">
                <a:latin typeface="Times New Roman" pitchFamily="18" charset="0"/>
                <a:cs typeface="Times New Roman" pitchFamily="18" charset="0"/>
              </a:rPr>
              <a:t> получил тяжёлое ранение в голову. Шесть месяцев лежал в госпитале.</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298491867"/>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539552" y="981075"/>
            <a:ext cx="8064896" cy="5343525"/>
          </a:xfrm>
        </p:spPr>
        <p:txBody>
          <a:bodyPr>
            <a:normAutofit/>
          </a:bodyPr>
          <a:lstStyle/>
          <a:p>
            <a:endParaRPr lang="ru-RU"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a:p>
            <a:r>
              <a:rPr lang="ru-RU" sz="2400" dirty="0" smtClean="0">
                <a:latin typeface="Times New Roman" pitchFamily="18" charset="0"/>
                <a:cs typeface="Times New Roman" pitchFamily="18" charset="0"/>
              </a:rPr>
              <a:t>Был приказ после лечения использовать в тылу или при воинских штабах. Алексея Фёдоровича отправили на Калининский фронт в штаб армии. И там он стал старшиной.</a:t>
            </a:r>
          </a:p>
          <a:p>
            <a:r>
              <a:rPr lang="ru-RU" sz="2400" dirty="0" smtClean="0">
                <a:latin typeface="Times New Roman" pitchFamily="18" charset="0"/>
                <a:cs typeface="Times New Roman" pitchFamily="18" charset="0"/>
              </a:rPr>
              <a:t>Под Кенигсбергом Алексей Фёдорович встретил окончание войны с фашистской Германией. Желанная встреча домой откладывалась. Его части погрузили в вагоны и повезли в далёкую Монголию. Он опять шёл нелёгкими фронтовыми дорогами. Порт-Артур – бывшая </a:t>
            </a:r>
            <a:r>
              <a:rPr lang="ru-RU" sz="2400" dirty="0" smtClean="0">
                <a:latin typeface="Times New Roman" pitchFamily="18" charset="0"/>
                <a:cs typeface="Times New Roman" pitchFamily="18" charset="0"/>
              </a:rPr>
              <a:t>военно-морская </a:t>
            </a:r>
            <a:r>
              <a:rPr lang="ru-RU" sz="2400" dirty="0" smtClean="0">
                <a:latin typeface="Times New Roman" pitchFamily="18" charset="0"/>
                <a:cs typeface="Times New Roman" pitchFamily="18" charset="0"/>
              </a:rPr>
              <a:t>база России. И только  в 1946 году солдат ступил на порог родного дома.</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753663004"/>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152128"/>
          </a:xfrm>
        </p:spPr>
        <p:txBody>
          <a:bodyPr>
            <a:normAutofit/>
          </a:bodyPr>
          <a:lstStyle/>
          <a:p>
            <a:pPr algn="ctr"/>
            <a:r>
              <a:rPr lang="ru-RU" sz="3600" dirty="0" smtClean="0">
                <a:latin typeface="Times New Roman" pitchFamily="18" charset="0"/>
                <a:cs typeface="Times New Roman" pitchFamily="18" charset="0"/>
              </a:rPr>
              <a:t>Рыжков Глеб Яковлевич (справа)</a:t>
            </a:r>
            <a:br>
              <a:rPr lang="ru-RU" sz="3600" dirty="0" smtClean="0">
                <a:latin typeface="Times New Roman" pitchFamily="18" charset="0"/>
                <a:cs typeface="Times New Roman" pitchFamily="18" charset="0"/>
              </a:rPr>
            </a:br>
            <a:r>
              <a:rPr lang="ru-RU" sz="3200" i="1" dirty="0" smtClean="0">
                <a:latin typeface="Times New Roman" pitchFamily="18" charset="0"/>
                <a:cs typeface="Times New Roman" pitchFamily="18" charset="0"/>
              </a:rPr>
              <a:t>(отец </a:t>
            </a:r>
            <a:r>
              <a:rPr lang="ru-RU" sz="3200" i="1" dirty="0" smtClean="0">
                <a:latin typeface="Times New Roman" pitchFamily="18" charset="0"/>
                <a:cs typeface="Times New Roman" pitchFamily="18" charset="0"/>
              </a:rPr>
              <a:t>Белозерцевой Любови </a:t>
            </a:r>
            <a:r>
              <a:rPr lang="ru-RU" sz="3200" i="1" dirty="0" smtClean="0">
                <a:latin typeface="Times New Roman" pitchFamily="18" charset="0"/>
                <a:cs typeface="Times New Roman" pitchFamily="18" charset="0"/>
              </a:rPr>
              <a:t>Глебовны)</a:t>
            </a:r>
            <a:endParaRPr lang="ru-RU" sz="3200" i="1" dirty="0">
              <a:latin typeface="Times New Roman" pitchFamily="18" charset="0"/>
              <a:cs typeface="Times New Roman" pitchFamily="18" charset="0"/>
            </a:endParaRPr>
          </a:p>
        </p:txBody>
      </p:sp>
      <p:pic>
        <p:nvPicPr>
          <p:cNvPr id="4" name="Объект 3" descr="C:\Users\2\AppData\Local\Temp\FineReader11\media\image3.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2132856"/>
            <a:ext cx="4104456" cy="4263161"/>
          </a:xfrm>
          <a:prstGeom prst="rect">
            <a:avLst/>
          </a:prstGeom>
          <a:noFill/>
        </p:spPr>
      </p:pic>
    </p:spTree>
    <p:extLst>
      <p:ext uri="{BB962C8B-B14F-4D97-AF65-F5344CB8AC3E}">
        <p14:creationId xmlns:p14="http://schemas.microsoft.com/office/powerpoint/2010/main" val="1442693109"/>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781050" y="1052513"/>
            <a:ext cx="7679382" cy="5040312"/>
          </a:xfrm>
        </p:spPr>
        <p:txBody>
          <a:bodyPr>
            <a:noAutofit/>
          </a:bodyPr>
          <a:lstStyle/>
          <a:p>
            <a:pPr marL="0" indent="0">
              <a:buNone/>
            </a:pPr>
            <a:r>
              <a:rPr lang="ru-RU" sz="2400" dirty="0" smtClean="0">
                <a:latin typeface="Times New Roman" pitchFamily="18" charset="0"/>
                <a:cs typeface="Times New Roman" pitchFamily="18" charset="0"/>
              </a:rPr>
              <a:t>    Рыжков Глеб Яковлевич родился 29 июля 1920 года в     </a:t>
            </a:r>
          </a:p>
          <a:p>
            <a:pPr marL="0" indent="0">
              <a:buNone/>
            </a:pPr>
            <a:r>
              <a:rPr lang="ru-RU" sz="2400" dirty="0" smtClean="0">
                <a:latin typeface="Times New Roman" pitchFamily="18" charset="0"/>
                <a:cs typeface="Times New Roman" pitchFamily="18" charset="0"/>
              </a:rPr>
              <a:t>     деревне Шелково </a:t>
            </a:r>
            <a:r>
              <a:rPr lang="ru-RU" sz="2400" dirty="0" err="1" smtClean="0">
                <a:latin typeface="Times New Roman" pitchFamily="18" charset="0"/>
                <a:cs typeface="Times New Roman" pitchFamily="18" charset="0"/>
              </a:rPr>
              <a:t>Осиновского</a:t>
            </a:r>
            <a:r>
              <a:rPr lang="ru-RU" sz="2400" dirty="0" smtClean="0">
                <a:latin typeface="Times New Roman" pitchFamily="18" charset="0"/>
                <a:cs typeface="Times New Roman" pitchFamily="18" charset="0"/>
              </a:rPr>
              <a:t> сельского совета. </a:t>
            </a:r>
          </a:p>
          <a:p>
            <a:pPr marL="0" indent="0">
              <a:buNone/>
            </a:pP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В </a:t>
            </a:r>
            <a:r>
              <a:rPr lang="ru-RU" sz="2400" dirty="0" smtClean="0">
                <a:latin typeface="Times New Roman" pitchFamily="18" charset="0"/>
                <a:cs typeface="Times New Roman" pitchFamily="18" charset="0"/>
              </a:rPr>
              <a:t>семье было 8  детей, он был самым младшим.</a:t>
            </a:r>
          </a:p>
          <a:p>
            <a:pPr marL="0" indent="0">
              <a:buNone/>
            </a:pPr>
            <a:r>
              <a:rPr lang="ru-RU" sz="2400" dirty="0" smtClean="0">
                <a:latin typeface="Times New Roman" pitchFamily="18" charset="0"/>
                <a:cs typeface="Times New Roman" pitchFamily="18" charset="0"/>
              </a:rPr>
              <a:t>    Начинал свою трудовую деятельность </a:t>
            </a:r>
            <a:r>
              <a:rPr lang="ru-RU" sz="2400" dirty="0" smtClean="0">
                <a:latin typeface="Times New Roman" pitchFamily="18" charset="0"/>
                <a:cs typeface="Times New Roman" pitchFamily="18" charset="0"/>
              </a:rPr>
              <a:t>учителем    </a:t>
            </a:r>
          </a:p>
          <a:p>
            <a:pPr marL="0" indent="0">
              <a:buNone/>
            </a:pPr>
            <a:r>
              <a:rPr lang="ru-RU" sz="2400" dirty="0" smtClean="0">
                <a:latin typeface="Times New Roman" pitchFamily="18" charset="0"/>
                <a:cs typeface="Times New Roman" pitchFamily="18" charset="0"/>
              </a:rPr>
              <a:t>    рисования  в </a:t>
            </a:r>
            <a:r>
              <a:rPr lang="ru-RU" sz="2400" dirty="0" err="1" smtClean="0">
                <a:latin typeface="Times New Roman" pitchFamily="18" charset="0"/>
                <a:cs typeface="Times New Roman" pitchFamily="18" charset="0"/>
              </a:rPr>
              <a:t>Пермасской</a:t>
            </a:r>
            <a:r>
              <a:rPr lang="ru-RU" sz="2400" dirty="0" smtClean="0">
                <a:latin typeface="Times New Roman" pitchFamily="18" charset="0"/>
                <a:cs typeface="Times New Roman" pitchFamily="18" charset="0"/>
              </a:rPr>
              <a:t> школе.</a:t>
            </a:r>
          </a:p>
          <a:p>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Молодым парнем призвали на действительную службу. Когда началась война  прямо из армии </a:t>
            </a:r>
            <a:r>
              <a:rPr lang="ru-RU" sz="2400" dirty="0" smtClean="0">
                <a:latin typeface="Times New Roman" pitchFamily="18" charset="0"/>
                <a:cs typeface="Times New Roman" pitchFamily="18" charset="0"/>
              </a:rPr>
              <a:t>           призвали  </a:t>
            </a:r>
            <a:r>
              <a:rPr lang="ru-RU" sz="2400" dirty="0" smtClean="0">
                <a:latin typeface="Times New Roman" pitchFamily="18" charset="0"/>
                <a:cs typeface="Times New Roman" pitchFamily="18" charset="0"/>
              </a:rPr>
              <a:t>на фронт. </a:t>
            </a:r>
          </a:p>
          <a:p>
            <a:r>
              <a:rPr lang="ru-RU" sz="2400" dirty="0" smtClean="0">
                <a:latin typeface="Times New Roman" pitchFamily="18" charset="0"/>
                <a:cs typeface="Times New Roman" pitchFamily="18" charset="0"/>
              </a:rPr>
              <a:t>Служил в разведке в звании младшего лейтенанта. </a:t>
            </a:r>
          </a:p>
          <a:p>
            <a:r>
              <a:rPr lang="ru-RU" sz="2400" dirty="0" smtClean="0">
                <a:latin typeface="Times New Roman" pitchFamily="18" charset="0"/>
                <a:cs typeface="Times New Roman" pitchFamily="18" charset="0"/>
              </a:rPr>
              <a:t>Получив </a:t>
            </a:r>
            <a:r>
              <a:rPr lang="ru-RU" sz="2400" dirty="0" smtClean="0">
                <a:latin typeface="Times New Roman" pitchFamily="18" charset="0"/>
                <a:cs typeface="Times New Roman" pitchFamily="18" charset="0"/>
              </a:rPr>
              <a:t>ранение,  </a:t>
            </a:r>
            <a:r>
              <a:rPr lang="ru-RU" sz="2400" dirty="0" smtClean="0">
                <a:latin typeface="Times New Roman" pitchFamily="18" charset="0"/>
                <a:cs typeface="Times New Roman" pitchFamily="18" charset="0"/>
              </a:rPr>
              <a:t>был госпитализирован в </a:t>
            </a:r>
            <a:r>
              <a:rPr lang="ru-RU" sz="2400" dirty="0" smtClean="0">
                <a:latin typeface="Times New Roman" pitchFamily="18" charset="0"/>
                <a:cs typeface="Times New Roman" pitchFamily="18" charset="0"/>
              </a:rPr>
              <a:t>Орехово- </a:t>
            </a:r>
            <a:r>
              <a:rPr lang="ru-RU" sz="2400" dirty="0" err="1" smtClean="0">
                <a:latin typeface="Times New Roman" pitchFamily="18" charset="0"/>
                <a:cs typeface="Times New Roman" pitchFamily="18" charset="0"/>
              </a:rPr>
              <a:t>Зуево</a:t>
            </a:r>
            <a:r>
              <a:rPr lang="ru-RU" sz="24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2713353266"/>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080120"/>
          </a:xfrm>
        </p:spPr>
        <p:txBody>
          <a:bodyPr>
            <a:normAutofit fontScale="90000"/>
          </a:bodyPr>
          <a:lstStyle/>
          <a:p>
            <a:pPr algn="ctr"/>
            <a:r>
              <a:rPr lang="ru-RU" sz="3200" dirty="0" smtClean="0">
                <a:latin typeface="Times New Roman" pitchFamily="18" charset="0"/>
                <a:cs typeface="Times New Roman" pitchFamily="18" charset="0"/>
              </a:rPr>
              <a:t>Госпитализация в </a:t>
            </a:r>
            <a:r>
              <a:rPr lang="ru-RU" sz="3200" dirty="0" smtClean="0">
                <a:latin typeface="Times New Roman" pitchFamily="18" charset="0"/>
                <a:cs typeface="Times New Roman" pitchFamily="18" charset="0"/>
              </a:rPr>
              <a:t>Орехово-Зуево</a:t>
            </a:r>
            <a:r>
              <a:rPr lang="ru-RU" sz="3200" dirty="0" smtClean="0">
                <a:latin typeface="Times New Roman" pitchFamily="18" charset="0"/>
                <a:cs typeface="Times New Roman" pitchFamily="18" charset="0"/>
              </a:rPr>
              <a:t>.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На снимке вместе с другом (Глеб Яковлевич справа)</a:t>
            </a:r>
            <a:endParaRPr lang="ru-RU" sz="3200" dirty="0">
              <a:latin typeface="Times New Roman" pitchFamily="18" charset="0"/>
              <a:cs typeface="Times New Roman" pitchFamily="18" charset="0"/>
            </a:endParaRPr>
          </a:p>
        </p:txBody>
      </p:sp>
      <p:pic>
        <p:nvPicPr>
          <p:cNvPr id="4" name="Объект 3" descr="C:\Users\2\AppData\Local\Temp\FineReader11\media\image2.jpeg"/>
          <p:cNvPicPr>
            <a:picLocks noGrp="1"/>
          </p:cNvPicPr>
          <p:nvPr>
            <p:ph idx="1"/>
          </p:nvPr>
        </p:nvPicPr>
        <p:blipFill rotWithShape="1">
          <a:blip r:embed="rId2">
            <a:extLst>
              <a:ext uri="{28A0092B-C50C-407E-A947-70E740481C1C}">
                <a14:useLocalDpi xmlns:a14="http://schemas.microsoft.com/office/drawing/2010/main" val="0"/>
              </a:ext>
            </a:extLst>
          </a:blip>
          <a:srcRect l="-77" t="5443" r="19220" b="-4423"/>
          <a:stretch/>
        </p:blipFill>
        <p:spPr bwMode="auto">
          <a:xfrm>
            <a:off x="1907704" y="1844824"/>
            <a:ext cx="5397910" cy="4290903"/>
          </a:xfrm>
          <a:prstGeom prst="rect">
            <a:avLst/>
          </a:prstGeom>
          <a:noFill/>
        </p:spPr>
      </p:pic>
    </p:spTree>
    <p:extLst>
      <p:ext uri="{BB962C8B-B14F-4D97-AF65-F5344CB8AC3E}">
        <p14:creationId xmlns:p14="http://schemas.microsoft.com/office/powerpoint/2010/main" val="38398867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4294967295"/>
          </p:nvPr>
        </p:nvSpPr>
        <p:spPr>
          <a:xfrm>
            <a:off x="683568" y="1125538"/>
            <a:ext cx="7848872" cy="5199062"/>
          </a:xfrm>
        </p:spPr>
        <p:txBody>
          <a:bodyPr/>
          <a:lstStyle/>
          <a:p>
            <a:pPr marL="0" lvl="0" indent="0">
              <a:buClr>
                <a:srgbClr val="0BD0D9"/>
              </a:buClr>
              <a:buNone/>
            </a:pPr>
            <a:endParaRPr lang="ru-RU" sz="2400" dirty="0">
              <a:solidFill>
                <a:prstClr val="black"/>
              </a:solidFill>
              <a:latin typeface="Times New Roman" pitchFamily="18" charset="0"/>
              <a:cs typeface="Times New Roman" pitchFamily="18" charset="0"/>
            </a:endParaRPr>
          </a:p>
          <a:p>
            <a:pPr lvl="0">
              <a:buClr>
                <a:srgbClr val="0BD0D9"/>
              </a:buClr>
              <a:buFont typeface="Arial" pitchFamily="34" charset="0"/>
              <a:buChar char="•"/>
            </a:pPr>
            <a:r>
              <a:rPr lang="ru-RU" sz="2400" dirty="0" smtClean="0">
                <a:solidFill>
                  <a:prstClr val="black"/>
                </a:solidFill>
                <a:latin typeface="Times New Roman" pitchFamily="18" charset="0"/>
                <a:cs typeface="Times New Roman" pitchFamily="18" charset="0"/>
              </a:rPr>
              <a:t>Вернувшись </a:t>
            </a:r>
            <a:r>
              <a:rPr lang="ru-RU" sz="2400" dirty="0">
                <a:solidFill>
                  <a:prstClr val="black"/>
                </a:solidFill>
                <a:latin typeface="Times New Roman" pitchFamily="18" charset="0"/>
                <a:cs typeface="Times New Roman" pitchFamily="18" charset="0"/>
              </a:rPr>
              <a:t>с войны  работал  в лесопунктах мастером леса в Никольском леспромхозе. Большая Гусиная, малая Гусиная, Козловский лесопункт, участок </a:t>
            </a:r>
            <a:r>
              <a:rPr lang="ru-RU" sz="2400" dirty="0" err="1">
                <a:solidFill>
                  <a:prstClr val="black"/>
                </a:solidFill>
                <a:latin typeface="Times New Roman" pitchFamily="18" charset="0"/>
                <a:cs typeface="Times New Roman" pitchFamily="18" charset="0"/>
              </a:rPr>
              <a:t>Кумбисер</a:t>
            </a:r>
            <a:r>
              <a:rPr lang="ru-RU" sz="2400" dirty="0" smtClean="0">
                <a:solidFill>
                  <a:prstClr val="black"/>
                </a:solidFill>
                <a:latin typeface="Times New Roman" pitchFamily="18" charset="0"/>
                <a:cs typeface="Times New Roman" pitchFamily="18" charset="0"/>
              </a:rPr>
              <a:t>.</a:t>
            </a:r>
          </a:p>
          <a:p>
            <a:pPr lvl="0">
              <a:buClr>
                <a:srgbClr val="0BD0D9"/>
              </a:buClr>
            </a:pPr>
            <a:endParaRPr lang="ru-RU" sz="2400" dirty="0">
              <a:solidFill>
                <a:prstClr val="black"/>
              </a:solidFill>
              <a:latin typeface="Times New Roman" pitchFamily="18" charset="0"/>
              <a:cs typeface="Times New Roman" pitchFamily="18" charset="0"/>
            </a:endParaRPr>
          </a:p>
          <a:p>
            <a:pPr lvl="0">
              <a:buClr>
                <a:srgbClr val="0BD0D9"/>
              </a:buClr>
            </a:pPr>
            <a:r>
              <a:rPr lang="ru-RU" sz="2400" dirty="0" smtClean="0">
                <a:solidFill>
                  <a:prstClr val="black"/>
                </a:solidFill>
                <a:latin typeface="Times New Roman" pitchFamily="18" charset="0"/>
                <a:cs typeface="Times New Roman" pitchFamily="18" charset="0"/>
              </a:rPr>
              <a:t>Семья  </a:t>
            </a:r>
            <a:r>
              <a:rPr lang="ru-RU" sz="2400" dirty="0">
                <a:solidFill>
                  <a:prstClr val="black"/>
                </a:solidFill>
                <a:latin typeface="Times New Roman" pitchFamily="18" charset="0"/>
                <a:cs typeface="Times New Roman" pitchFamily="18" charset="0"/>
              </a:rPr>
              <a:t>переезжала с места на место. В 1969 семья переехала в г. Никольск – </a:t>
            </a:r>
            <a:r>
              <a:rPr lang="ru-RU" sz="2400" dirty="0" smtClean="0">
                <a:solidFill>
                  <a:prstClr val="black"/>
                </a:solidFill>
                <a:latin typeface="Times New Roman" pitchFamily="18" charset="0"/>
                <a:cs typeface="Times New Roman" pitchFamily="18" charset="0"/>
              </a:rPr>
              <a:t>в РММ</a:t>
            </a:r>
            <a:r>
              <a:rPr lang="ru-RU" sz="2400" dirty="0" smtClean="0">
                <a:solidFill>
                  <a:prstClr val="black"/>
                </a:solidFill>
                <a:latin typeface="Times New Roman" pitchFamily="18" charset="0"/>
                <a:cs typeface="Times New Roman" pitchFamily="18" charset="0"/>
              </a:rPr>
              <a:t>.</a:t>
            </a:r>
          </a:p>
          <a:p>
            <a:pPr lvl="0">
              <a:buClr>
                <a:srgbClr val="0BD0D9"/>
              </a:buClr>
            </a:pPr>
            <a:endParaRPr lang="ru-RU" sz="2400" dirty="0">
              <a:solidFill>
                <a:prstClr val="black"/>
              </a:solidFill>
              <a:latin typeface="Times New Roman" pitchFamily="18" charset="0"/>
              <a:cs typeface="Times New Roman" pitchFamily="18" charset="0"/>
            </a:endParaRPr>
          </a:p>
          <a:p>
            <a:r>
              <a:rPr lang="ru-RU" sz="2400" dirty="0">
                <a:solidFill>
                  <a:prstClr val="black"/>
                </a:solidFill>
                <a:latin typeface="Times New Roman" pitchFamily="18" charset="0"/>
                <a:cs typeface="Times New Roman" pitchFamily="18" charset="0"/>
              </a:rPr>
              <a:t>До выхода на пенсию Глеб Яковлевич проработал в строительной бригаде.</a:t>
            </a:r>
            <a:endParaRPr lang="ru-RU" dirty="0"/>
          </a:p>
        </p:txBody>
      </p:sp>
    </p:spTree>
    <p:extLst>
      <p:ext uri="{BB962C8B-B14F-4D97-AF65-F5344CB8AC3E}">
        <p14:creationId xmlns:p14="http://schemas.microsoft.com/office/powerpoint/2010/main" val="3778741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755576" y="333375"/>
            <a:ext cx="7474024" cy="5991225"/>
          </a:xfrm>
        </p:spPr>
        <p:txBody>
          <a:bodyPr>
            <a:normAutofit/>
          </a:bodyPr>
          <a:lstStyle/>
          <a:p>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Вместе с женой Галиной Егоровной вырастили и воспитали шестерых  дочерей. Был грамотным, справедливым, аккуратным человеком, но очень не любил рассказывать о войне.  Ушёл из жизни в возрасте 77 лет. </a:t>
            </a:r>
            <a:endParaRPr lang="ru-RU" sz="2400" dirty="0">
              <a:latin typeface="Times New Roman" pitchFamily="18" charset="0"/>
              <a:cs typeface="Times New Roman" pitchFamily="18" charset="0"/>
            </a:endParaRPr>
          </a:p>
        </p:txBody>
      </p:sp>
      <p:pic>
        <p:nvPicPr>
          <p:cNvPr id="4" name="Объект 3" descr="C:\Users\2\AppData\Local\Temp\FineReader11\media\image1.jpeg"/>
          <p:cNvPicPr>
            <a:picLocks/>
          </p:cNvPicPr>
          <p:nvPr/>
        </p:nvPicPr>
        <p:blipFill rotWithShape="1">
          <a:blip r:embed="rId2">
            <a:extLst>
              <a:ext uri="{28A0092B-C50C-407E-A947-70E740481C1C}">
                <a14:useLocalDpi xmlns:a14="http://schemas.microsoft.com/office/drawing/2010/main" val="0"/>
              </a:ext>
            </a:extLst>
          </a:blip>
          <a:srcRect b="55239"/>
          <a:stretch/>
        </p:blipFill>
        <p:spPr bwMode="auto">
          <a:xfrm>
            <a:off x="2483768" y="2996952"/>
            <a:ext cx="4968552" cy="3305810"/>
          </a:xfrm>
          <a:prstGeom prst="rect">
            <a:avLst/>
          </a:prstGeom>
          <a:noFill/>
        </p:spPr>
      </p:pic>
    </p:spTree>
    <p:extLst>
      <p:ext uri="{BB962C8B-B14F-4D97-AF65-F5344CB8AC3E}">
        <p14:creationId xmlns:p14="http://schemas.microsoft.com/office/powerpoint/2010/main" val="351785991"/>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924712"/>
          </a:xfrm>
        </p:spPr>
        <p:txBody>
          <a:bodyPr/>
          <a:lstStyle/>
          <a:p>
            <a:pPr algn="ctr"/>
            <a:r>
              <a:rPr lang="ru-RU" b="1" i="1" dirty="0" smtClean="0">
                <a:solidFill>
                  <a:srgbClr val="FF0000"/>
                </a:solidFill>
                <a:latin typeface="Times New Roman" pitchFamily="18" charset="0"/>
                <a:cs typeface="Times New Roman" pitchFamily="18" charset="0"/>
              </a:rPr>
              <a:t>С благодарностью помним!</a:t>
            </a:r>
            <a:endParaRPr lang="ru-RU" b="1" i="1" dirty="0">
              <a:solidFill>
                <a:srgbClr val="FF0000"/>
              </a:solidFill>
              <a:latin typeface="Times New Roman" pitchFamily="18" charset="0"/>
              <a:cs typeface="Times New Roman" pitchFamily="18" charset="0"/>
            </a:endParaRPr>
          </a:p>
        </p:txBody>
      </p:sp>
      <p:pic>
        <p:nvPicPr>
          <p:cNvPr id="5" name="Объект 3" descr="C:\Users\2\AppData\Local\Temp\FineReader11\media\image3.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9832" y="1988840"/>
            <a:ext cx="3707904" cy="4293096"/>
          </a:xfrm>
          <a:prstGeom prst="rect">
            <a:avLst/>
          </a:prstGeom>
          <a:noFill/>
        </p:spPr>
      </p:pic>
    </p:spTree>
    <p:extLst>
      <p:ext uri="{BB962C8B-B14F-4D97-AF65-F5344CB8AC3E}">
        <p14:creationId xmlns:p14="http://schemas.microsoft.com/office/powerpoint/2010/main" val="40665783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err="1" smtClean="0">
                <a:latin typeface="Times New Roman" pitchFamily="18" charset="0"/>
                <a:cs typeface="Times New Roman" pitchFamily="18" charset="0"/>
              </a:rPr>
              <a:t>Гомзиков</a:t>
            </a:r>
            <a:r>
              <a:rPr lang="ru-RU" sz="3600" dirty="0" smtClean="0">
                <a:latin typeface="Times New Roman" pitchFamily="18" charset="0"/>
                <a:cs typeface="Times New Roman" pitchFamily="18" charset="0"/>
              </a:rPr>
              <a:t> Александр Дмитриевич</a:t>
            </a:r>
            <a:br>
              <a:rPr lang="ru-RU" sz="3600" dirty="0" smtClean="0">
                <a:latin typeface="Times New Roman" pitchFamily="18" charset="0"/>
                <a:cs typeface="Times New Roman" pitchFamily="18" charset="0"/>
              </a:rPr>
            </a:br>
            <a:r>
              <a:rPr lang="ru-RU" sz="3200" i="1" dirty="0" smtClean="0">
                <a:latin typeface="Times New Roman" pitchFamily="18" charset="0"/>
                <a:cs typeface="Times New Roman" pitchFamily="18" charset="0"/>
              </a:rPr>
              <a:t>(</a:t>
            </a:r>
            <a:r>
              <a:rPr lang="ru-RU" sz="3200" i="1" dirty="0" smtClean="0">
                <a:latin typeface="Times New Roman" pitchFamily="18" charset="0"/>
                <a:cs typeface="Times New Roman" pitchFamily="18" charset="0"/>
              </a:rPr>
              <a:t>отец </a:t>
            </a:r>
            <a:r>
              <a:rPr lang="ru-RU" sz="3200" i="1" dirty="0" err="1" smtClean="0">
                <a:latin typeface="Times New Roman" pitchFamily="18" charset="0"/>
                <a:cs typeface="Times New Roman" pitchFamily="18" charset="0"/>
              </a:rPr>
              <a:t>Якимчик</a:t>
            </a:r>
            <a:r>
              <a:rPr lang="ru-RU" sz="3200" i="1" dirty="0" smtClean="0">
                <a:latin typeface="Times New Roman" pitchFamily="18" charset="0"/>
                <a:cs typeface="Times New Roman" pitchFamily="18" charset="0"/>
              </a:rPr>
              <a:t> </a:t>
            </a:r>
            <a:r>
              <a:rPr lang="ru-RU" sz="3200" i="1" dirty="0" smtClean="0">
                <a:latin typeface="Times New Roman" pitchFamily="18" charset="0"/>
                <a:cs typeface="Times New Roman" pitchFamily="18" charset="0"/>
              </a:rPr>
              <a:t>Александры Александровны)</a:t>
            </a:r>
            <a:endParaRPr lang="ru-RU" sz="3600" i="1" dirty="0">
              <a:latin typeface="Times New Roman" pitchFamily="18" charset="0"/>
              <a:cs typeface="Times New Roman" pitchFamily="18" charset="0"/>
            </a:endParaRPr>
          </a:p>
        </p:txBody>
      </p:sp>
      <p:pic>
        <p:nvPicPr>
          <p:cNvPr id="4" name="Объект 3" descr="C:\Users\2\AppData\Local\Temp\FineReader11\media\image1.jpeg"/>
          <p:cNvPicPr>
            <a:picLocks noGrp="1"/>
          </p:cNvPicPr>
          <p:nvPr>
            <p:ph idx="1"/>
          </p:nvPr>
        </p:nvPicPr>
        <p:blipFill rotWithShape="1">
          <a:blip r:embed="rId2" cstate="print">
            <a:extLst>
              <a:ext uri="{28A0092B-C50C-407E-A947-70E740481C1C}">
                <a14:useLocalDpi xmlns:a14="http://schemas.microsoft.com/office/drawing/2010/main" val="0"/>
              </a:ext>
            </a:extLst>
          </a:blip>
          <a:srcRect l="16603" t="10135" r="13275" b="-1045"/>
          <a:stretch/>
        </p:blipFill>
        <p:spPr bwMode="auto">
          <a:xfrm>
            <a:off x="3203848" y="2348880"/>
            <a:ext cx="3064217" cy="4096166"/>
          </a:xfrm>
          <a:prstGeom prst="rect">
            <a:avLst/>
          </a:prstGeom>
          <a:noFill/>
          <a:ln>
            <a:noFill/>
          </a:ln>
        </p:spPr>
      </p:pic>
    </p:spTree>
    <p:extLst>
      <p:ext uri="{BB962C8B-B14F-4D97-AF65-F5344CB8AC3E}">
        <p14:creationId xmlns:p14="http://schemas.microsoft.com/office/powerpoint/2010/main" val="1288507086"/>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539552" y="1196975"/>
            <a:ext cx="7920880" cy="5127625"/>
          </a:xfrm>
        </p:spPr>
        <p:txBody>
          <a:bodyPr>
            <a:normAutofit/>
          </a:bodyPr>
          <a:lstStyle/>
          <a:p>
            <a:r>
              <a:rPr lang="ru-RU" sz="2400" dirty="0" err="1" smtClean="0">
                <a:latin typeface="Times New Roman" pitchFamily="18" charset="0"/>
                <a:cs typeface="Times New Roman" pitchFamily="18" charset="0"/>
              </a:rPr>
              <a:t>Гомзиков</a:t>
            </a:r>
            <a:r>
              <a:rPr lang="ru-RU" sz="2400" dirty="0" smtClean="0">
                <a:latin typeface="Times New Roman" pitchFamily="18" charset="0"/>
                <a:cs typeface="Times New Roman" pitchFamily="18" charset="0"/>
              </a:rPr>
              <a:t> Александр Дмитриевич уроженец д</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Теребаево</a:t>
            </a:r>
            <a:r>
              <a:rPr lang="ru-RU" sz="2400" dirty="0" smtClean="0">
                <a:latin typeface="Times New Roman" pitchFamily="18" charset="0"/>
                <a:cs typeface="Times New Roman" pitchFamily="18" charset="0"/>
              </a:rPr>
              <a:t>, родился 15 августа 1914 года.</a:t>
            </a:r>
          </a:p>
          <a:p>
            <a:r>
              <a:rPr lang="ru-RU" sz="2400" dirty="0" smtClean="0">
                <a:latin typeface="Times New Roman" pitchFamily="18" charset="0"/>
                <a:cs typeface="Times New Roman" pitchFamily="18" charset="0"/>
              </a:rPr>
              <a:t>Известие о вероломном фашистском нападении застало Александра Дмитриевича на </a:t>
            </a:r>
            <a:r>
              <a:rPr lang="ru-RU" sz="2400" dirty="0" smtClean="0">
                <a:latin typeface="Times New Roman" pitchFamily="18" charset="0"/>
                <a:cs typeface="Times New Roman" pitchFamily="18" charset="0"/>
              </a:rPr>
              <a:t>действительной службе.</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Александр Дмитриевич </a:t>
            </a:r>
            <a:r>
              <a:rPr lang="ru-RU" sz="2400" dirty="0" err="1" smtClean="0">
                <a:latin typeface="Times New Roman" pitchFamily="18" charset="0"/>
                <a:cs typeface="Times New Roman" pitchFamily="18" charset="0"/>
              </a:rPr>
              <a:t>Гомзиков</a:t>
            </a:r>
            <a:r>
              <a:rPr lang="ru-RU" sz="2400" dirty="0" smtClean="0">
                <a:latin typeface="Times New Roman" pitchFamily="18" charset="0"/>
                <a:cs typeface="Times New Roman" pitchFamily="18" charset="0"/>
              </a:rPr>
              <a:t> был лётчиком, летал на тяжёлых бомбардировщиках дальнего действия.</a:t>
            </a:r>
          </a:p>
          <a:p>
            <a:r>
              <a:rPr lang="ru-RU" sz="2400" dirty="0" smtClean="0">
                <a:latin typeface="Times New Roman" pitchFamily="18" charset="0"/>
                <a:cs typeface="Times New Roman" pitchFamily="18" charset="0"/>
              </a:rPr>
              <a:t>Летом 1942 года самолёт был сбит под Орлом. О том, как </a:t>
            </a:r>
            <a:r>
              <a:rPr lang="ru-RU" sz="2400" dirty="0" err="1" smtClean="0">
                <a:latin typeface="Times New Roman" pitchFamily="18" charset="0"/>
                <a:cs typeface="Times New Roman" pitchFamily="18" charset="0"/>
              </a:rPr>
              <a:t>Гомзиков</a:t>
            </a:r>
            <a:r>
              <a:rPr lang="ru-RU" sz="2400" dirty="0" smtClean="0">
                <a:latin typeface="Times New Roman" pitchFamily="18" charset="0"/>
                <a:cs typeface="Times New Roman" pitchFamily="18" charset="0"/>
              </a:rPr>
              <a:t> попал в русскую больницу, как врачи, рискуя собственной жизнью, лечили </a:t>
            </a:r>
            <a:r>
              <a:rPr lang="ru-RU" sz="2400" dirty="0" smtClean="0">
                <a:latin typeface="Times New Roman" pitchFamily="18" charset="0"/>
                <a:cs typeface="Times New Roman" pitchFamily="18" charset="0"/>
              </a:rPr>
              <a:t>лётчика, узнает </a:t>
            </a:r>
            <a:r>
              <a:rPr lang="ru-RU" sz="2400" dirty="0" smtClean="0">
                <a:latin typeface="Times New Roman" pitchFamily="18" charset="0"/>
                <a:cs typeface="Times New Roman" pitchFamily="18" charset="0"/>
              </a:rPr>
              <a:t>неравнодушный гражданин, взяв для неторопливого чтения повесть « Подпольный  госпиталь».</a:t>
            </a:r>
          </a:p>
          <a:p>
            <a:endParaRPr lang="ru-RU"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11118079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683568" y="908050"/>
            <a:ext cx="7546032" cy="5416550"/>
          </a:xfrm>
        </p:spPr>
        <p:txBody>
          <a:bodyPr>
            <a:normAutofit/>
          </a:bodyPr>
          <a:lstStyle/>
          <a:p>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Родился в </a:t>
            </a:r>
            <a:r>
              <a:rPr lang="ru-RU" sz="2400" dirty="0" smtClean="0">
                <a:latin typeface="Times New Roman" pitchFamily="18" charset="0"/>
                <a:cs typeface="Times New Roman" pitchFamily="18" charset="0"/>
              </a:rPr>
              <a:t>январе 1907 года, </a:t>
            </a:r>
            <a:r>
              <a:rPr lang="ru-RU" sz="2400" dirty="0" smtClean="0">
                <a:latin typeface="Times New Roman" pitchFamily="18" charset="0"/>
                <a:cs typeface="Times New Roman" pitchFamily="18" charset="0"/>
              </a:rPr>
              <a:t>в деревне </a:t>
            </a:r>
            <a:r>
              <a:rPr lang="ru-RU" sz="2400" dirty="0" err="1" smtClean="0">
                <a:latin typeface="Times New Roman" pitchFamily="18" charset="0"/>
                <a:cs typeface="Times New Roman" pitchFamily="18" charset="0"/>
              </a:rPr>
              <a:t>Теребаево</a:t>
            </a:r>
            <a:r>
              <a:rPr lang="ru-RU" sz="2400" dirty="0">
                <a:latin typeface="Times New Roman" pitchFamily="18" charset="0"/>
                <a:cs typeface="Times New Roman" pitchFamily="18" charset="0"/>
              </a:rPr>
              <a:t>.</a:t>
            </a:r>
            <a:endParaRPr lang="ru-RU" sz="24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Мать – </a:t>
            </a:r>
            <a:r>
              <a:rPr lang="ru-RU" sz="2400" dirty="0">
                <a:latin typeface="Times New Roman" pitchFamily="18" charset="0"/>
                <a:cs typeface="Times New Roman" pitchFamily="18" charset="0"/>
              </a:rPr>
              <a:t>Т</a:t>
            </a:r>
            <a:r>
              <a:rPr lang="ru-RU" sz="2400" dirty="0" smtClean="0">
                <a:latin typeface="Times New Roman" pitchFamily="18" charset="0"/>
                <a:cs typeface="Times New Roman" pitchFamily="18" charset="0"/>
              </a:rPr>
              <a:t>рескина Анна Николаевна, отец – </a:t>
            </a:r>
            <a:r>
              <a:rPr lang="ru-RU" sz="2400" dirty="0">
                <a:latin typeface="Times New Roman" pitchFamily="18" charset="0"/>
                <a:cs typeface="Times New Roman" pitchFamily="18" charset="0"/>
              </a:rPr>
              <a:t>Т</a:t>
            </a:r>
            <a:r>
              <a:rPr lang="ru-RU" sz="2400" dirty="0" smtClean="0">
                <a:latin typeface="Times New Roman" pitchFamily="18" charset="0"/>
                <a:cs typeface="Times New Roman" pitchFamily="18" charset="0"/>
              </a:rPr>
              <a:t>рескин Степан </a:t>
            </a:r>
            <a:r>
              <a:rPr lang="ru-RU" sz="2400" dirty="0" err="1" smtClean="0">
                <a:latin typeface="Times New Roman" pitchFamily="18" charset="0"/>
                <a:cs typeface="Times New Roman" pitchFamily="18" charset="0"/>
              </a:rPr>
              <a:t>Евдокимович</a:t>
            </a:r>
            <a:r>
              <a:rPr lang="ru-RU" sz="2400" dirty="0" smtClean="0">
                <a:latin typeface="Times New Roman" pitchFamily="18" charset="0"/>
                <a:cs typeface="Times New Roman" pitchFamily="18" charset="0"/>
              </a:rPr>
              <a:t>. В семье было семеро детей: Серафима, Евдокия, Ольга, Мария, Василий, Анна , Сусанна.</a:t>
            </a:r>
          </a:p>
          <a:p>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Василий Степанович получил начальное образование.</a:t>
            </a:r>
          </a:p>
          <a:p>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По трудовой книжке принят на </a:t>
            </a:r>
            <a:r>
              <a:rPr lang="ru-RU" sz="2400" dirty="0" err="1" smtClean="0">
                <a:latin typeface="Times New Roman" pitchFamily="18" charset="0"/>
                <a:cs typeface="Times New Roman" pitchFamily="18" charset="0"/>
              </a:rPr>
              <a:t>Теребаевский</a:t>
            </a:r>
            <a:r>
              <a:rPr lang="ru-RU" sz="2400" dirty="0" smtClean="0">
                <a:latin typeface="Times New Roman" pitchFamily="18" charset="0"/>
                <a:cs typeface="Times New Roman" pitchFamily="18" charset="0"/>
              </a:rPr>
              <a:t>  льнозавод в качестве счетовода 25 мая 1937 года.</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869985592"/>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683568" y="3500438"/>
            <a:ext cx="7546032" cy="2824162"/>
          </a:xfrm>
        </p:spPr>
        <p:txBody>
          <a:bodyPr>
            <a:normAutofit/>
          </a:bodyPr>
          <a:lstStyle/>
          <a:p>
            <a:r>
              <a:rPr lang="ru-RU" sz="2800" dirty="0" smtClean="0">
                <a:latin typeface="Times New Roman" pitchFamily="18" charset="0"/>
                <a:cs typeface="Times New Roman" pitchFamily="18" charset="0"/>
              </a:rPr>
              <a:t>Немало боевых вылетов совершил экипаж. Немало жестоких ударов обрушил на фашистов.</a:t>
            </a:r>
          </a:p>
          <a:p>
            <a:r>
              <a:rPr lang="ru-RU" sz="2800" dirty="0" smtClean="0">
                <a:latin typeface="Times New Roman" pitchFamily="18" charset="0"/>
                <a:cs typeface="Times New Roman" pitchFamily="18" charset="0"/>
              </a:rPr>
              <a:t>За умение, мужество и отвагу Александр Дмитриевич удостоен высокой награды </a:t>
            </a:r>
            <a:r>
              <a:rPr lang="ru-RU" sz="2800" dirty="0" smtClean="0">
                <a:latin typeface="Times New Roman" pitchFamily="18" charset="0"/>
                <a:cs typeface="Times New Roman" pitchFamily="18" charset="0"/>
              </a:rPr>
              <a:t>– ордена </a:t>
            </a:r>
            <a:r>
              <a:rPr lang="ru-RU" sz="2800" dirty="0" smtClean="0">
                <a:latin typeface="Times New Roman" pitchFamily="18" charset="0"/>
                <a:cs typeface="Times New Roman" pitchFamily="18" charset="0"/>
              </a:rPr>
              <a:t>Красной Звезды.</a:t>
            </a:r>
            <a:endParaRPr lang="ru-RU" sz="2800" dirty="0">
              <a:latin typeface="Times New Roman" pitchFamily="18" charset="0"/>
              <a:cs typeface="Times New Roman" pitchFamily="18" charset="0"/>
            </a:endParaRPr>
          </a:p>
        </p:txBody>
      </p:sp>
      <p:pic>
        <p:nvPicPr>
          <p:cNvPr id="4" name="Рисунок 3" descr="C:\Users\2\AppData\Local\Temp\FineReader11\media\image1.jpe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951820" y="-2223628"/>
            <a:ext cx="3312368" cy="8280920"/>
          </a:xfrm>
          <a:prstGeom prst="rect">
            <a:avLst/>
          </a:prstGeom>
          <a:noFill/>
        </p:spPr>
      </p:pic>
    </p:spTree>
    <p:extLst>
      <p:ext uri="{BB962C8B-B14F-4D97-AF65-F5344CB8AC3E}">
        <p14:creationId xmlns:p14="http://schemas.microsoft.com/office/powerpoint/2010/main" val="1362403047"/>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76640"/>
          </a:xfrm>
        </p:spPr>
        <p:txBody>
          <a:bodyPr>
            <a:normAutofit fontScale="90000"/>
          </a:bodyPr>
          <a:lstStyle/>
          <a:p>
            <a:endParaRPr lang="ru-RU" dirty="0"/>
          </a:p>
        </p:txBody>
      </p:sp>
      <p:sp>
        <p:nvSpPr>
          <p:cNvPr id="3" name="Объект 2"/>
          <p:cNvSpPr>
            <a:spLocks noGrp="1"/>
          </p:cNvSpPr>
          <p:nvPr>
            <p:ph idx="1"/>
          </p:nvPr>
        </p:nvSpPr>
        <p:spPr>
          <a:xfrm>
            <a:off x="457200" y="1196752"/>
            <a:ext cx="8229600" cy="5127848"/>
          </a:xfrm>
        </p:spPr>
        <p:txBody>
          <a:bodyPr>
            <a:normAutofit/>
          </a:bodyPr>
          <a:lstStyle/>
          <a:p>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После войны Александр Дмитриевич работал на кирпичном ( изготовляли кирпич для нужд колхоза).Молол зерно на мельнице и был ответственным за подачу электричества населению до 12 ночи. Был заправщиком в колхозе имени Фрунзе.</a:t>
            </a:r>
          </a:p>
          <a:p>
            <a:r>
              <a:rPr lang="ru-RU" sz="2400" dirty="0" smtClean="0">
                <a:latin typeface="Times New Roman" pitchFamily="18" charset="0"/>
                <a:cs typeface="Times New Roman" pitchFamily="18" charset="0"/>
              </a:rPr>
              <a:t>Надёжной опорой и спутницей в жизни Александра Дмитриевича была жена – Василиса Петровна.</a:t>
            </a:r>
          </a:p>
          <a:p>
            <a:r>
              <a:rPr lang="ru-RU" sz="2400" dirty="0" smtClean="0">
                <a:latin typeface="Times New Roman" pitchFamily="18" charset="0"/>
                <a:cs typeface="Times New Roman" pitchFamily="18" charset="0"/>
              </a:rPr>
              <a:t>Ушёл из жизни 19 августа 1998 года, в возрасте 84 лет.</a:t>
            </a:r>
          </a:p>
          <a:p>
            <a:endParaRPr lang="ru-RU"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22479500"/>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pPr lvl="0" algn="ctr">
              <a:lnSpc>
                <a:spcPts val="1800"/>
              </a:lnSpc>
              <a:spcBef>
                <a:spcPts val="0"/>
              </a:spcBef>
            </a:pPr>
            <a:r>
              <a:rPr lang="ru-RU" sz="3600" dirty="0">
                <a:latin typeface="Times New Roman"/>
                <a:ea typeface="Courier New"/>
                <a:cs typeface="+mn-cs"/>
              </a:rPr>
              <a:t>Воронин Михаил </a:t>
            </a:r>
            <a:r>
              <a:rPr lang="ru-RU" sz="3600" dirty="0" smtClean="0">
                <a:latin typeface="Times New Roman"/>
                <a:ea typeface="Courier New"/>
                <a:cs typeface="+mn-cs"/>
              </a:rPr>
              <a:t>Павлович</a:t>
            </a:r>
            <a:r>
              <a:rPr lang="ru-RU" sz="2800" dirty="0">
                <a:latin typeface="Times New Roman"/>
                <a:ea typeface="Courier New"/>
                <a:cs typeface="+mn-cs"/>
              </a:rPr>
              <a:t/>
            </a:r>
            <a:br>
              <a:rPr lang="ru-RU" sz="2800" dirty="0">
                <a:latin typeface="Times New Roman"/>
                <a:ea typeface="Courier New"/>
                <a:cs typeface="+mn-cs"/>
              </a:rPr>
            </a:br>
            <a:r>
              <a:rPr lang="ru-RU" sz="2800" dirty="0">
                <a:latin typeface="Courier New"/>
                <a:ea typeface="Courier New"/>
                <a:cs typeface="+mn-cs"/>
              </a:rPr>
              <a:t/>
            </a:r>
            <a:br>
              <a:rPr lang="ru-RU" sz="2800" dirty="0">
                <a:latin typeface="Courier New"/>
                <a:ea typeface="Courier New"/>
                <a:cs typeface="+mn-cs"/>
              </a:rPr>
            </a:br>
            <a:r>
              <a:rPr lang="ru-RU" sz="3200" i="1" dirty="0">
                <a:latin typeface="Times New Roman"/>
                <a:ea typeface="Courier New"/>
                <a:cs typeface="+mn-cs"/>
              </a:rPr>
              <a:t>(отец </a:t>
            </a:r>
            <a:r>
              <a:rPr lang="ru-RU" sz="3200" i="1" dirty="0" smtClean="0">
                <a:latin typeface="Times New Roman"/>
                <a:ea typeface="Courier New"/>
                <a:cs typeface="+mn-cs"/>
              </a:rPr>
              <a:t> </a:t>
            </a:r>
            <a:r>
              <a:rPr lang="ru-RU" sz="3200" i="1" dirty="0">
                <a:latin typeface="Times New Roman"/>
                <a:ea typeface="Courier New"/>
                <a:cs typeface="+mn-cs"/>
              </a:rPr>
              <a:t>Сверчковой Раисы </a:t>
            </a:r>
            <a:r>
              <a:rPr lang="ru-RU" sz="3200" i="1" dirty="0" smtClean="0">
                <a:latin typeface="Times New Roman"/>
                <a:ea typeface="Courier New"/>
                <a:cs typeface="+mn-cs"/>
              </a:rPr>
              <a:t>Михайловны)</a:t>
            </a:r>
            <a:endParaRPr lang="ru-RU" sz="3200" dirty="0"/>
          </a:p>
        </p:txBody>
      </p:sp>
      <p:sp>
        <p:nvSpPr>
          <p:cNvPr id="2" name="Прямоугольник 1"/>
          <p:cNvSpPr/>
          <p:nvPr/>
        </p:nvSpPr>
        <p:spPr>
          <a:xfrm>
            <a:off x="2411760" y="4725144"/>
            <a:ext cx="4572000" cy="323165"/>
          </a:xfrm>
          <a:prstGeom prst="rect">
            <a:avLst/>
          </a:prstGeom>
        </p:spPr>
        <p:txBody>
          <a:bodyPr>
            <a:spAutoFit/>
          </a:bodyPr>
          <a:lstStyle/>
          <a:p>
            <a:pPr algn="ctr">
              <a:lnSpc>
                <a:spcPts val="1800"/>
              </a:lnSpc>
              <a:spcAft>
                <a:spcPts val="0"/>
              </a:spcAft>
            </a:pPr>
            <a:r>
              <a:rPr lang="ru-RU" sz="2000" dirty="0">
                <a:solidFill>
                  <a:srgbClr val="000000"/>
                </a:solidFill>
                <a:latin typeface="Times New Roman"/>
                <a:ea typeface="Courier New"/>
              </a:rPr>
              <a:t> </a:t>
            </a:r>
            <a:endParaRPr lang="ru-RU" sz="1050" dirty="0">
              <a:solidFill>
                <a:srgbClr val="000000"/>
              </a:solidFill>
              <a:effectLst/>
              <a:latin typeface="Courier New"/>
              <a:ea typeface="Courier New"/>
            </a:endParaRPr>
          </a:p>
        </p:txBody>
      </p:sp>
      <p:pic>
        <p:nvPicPr>
          <p:cNvPr id="6" name="Объект 3" descr="C:\Users\2\AppData\Local\Temp\FineReader11\media\image1.jpeg"/>
          <p:cNvPicPr>
            <a:picLocks noGrp="1"/>
          </p:cNvPicPr>
          <p:nvPr>
            <p:ph idx="1"/>
          </p:nvPr>
        </p:nvPicPr>
        <p:blipFill rotWithShape="1">
          <a:blip r:embed="rId2">
            <a:extLst>
              <a:ext uri="{28A0092B-C50C-407E-A947-70E740481C1C}">
                <a14:useLocalDpi xmlns:a14="http://schemas.microsoft.com/office/drawing/2010/main" val="0"/>
              </a:ext>
            </a:extLst>
          </a:blip>
          <a:srcRect l="3906" t="706" r="3357" b="37203"/>
          <a:stretch/>
        </p:blipFill>
        <p:spPr bwMode="auto">
          <a:xfrm>
            <a:off x="1814052" y="2109018"/>
            <a:ext cx="6327057" cy="4247537"/>
          </a:xfrm>
          <a:prstGeom prst="rect">
            <a:avLst/>
          </a:prstGeom>
          <a:noFill/>
        </p:spPr>
      </p:pic>
    </p:spTree>
    <p:extLst>
      <p:ext uri="{BB962C8B-B14F-4D97-AF65-F5344CB8AC3E}">
        <p14:creationId xmlns:p14="http://schemas.microsoft.com/office/powerpoint/2010/main" val="2327042082"/>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971600" y="1052737"/>
            <a:ext cx="7258000" cy="5271864"/>
          </a:xfrm>
        </p:spPr>
        <p:txBody>
          <a:bodyPr>
            <a:normAutofit fontScale="32500" lnSpcReduction="20000"/>
          </a:bodyPr>
          <a:lstStyle/>
          <a:p>
            <a:pPr algn="just">
              <a:lnSpc>
                <a:spcPts val="1800"/>
              </a:lnSpc>
              <a:spcAft>
                <a:spcPts val="0"/>
              </a:spcAft>
            </a:pPr>
            <a:r>
              <a:rPr lang="ru-RU" sz="7400" dirty="0">
                <a:solidFill>
                  <a:srgbClr val="000000"/>
                </a:solidFill>
                <a:latin typeface="Times New Roman"/>
                <a:ea typeface="Courier New"/>
              </a:rPr>
              <a:t>Воронин Михаил </a:t>
            </a:r>
            <a:r>
              <a:rPr lang="ru-RU" sz="7400" dirty="0" smtClean="0">
                <a:solidFill>
                  <a:srgbClr val="000000"/>
                </a:solidFill>
                <a:latin typeface="Times New Roman"/>
                <a:ea typeface="Courier New"/>
              </a:rPr>
              <a:t>Павлович </a:t>
            </a:r>
            <a:r>
              <a:rPr lang="ru-RU" sz="8000" dirty="0">
                <a:latin typeface="Times New Roman" pitchFamily="18" charset="0"/>
                <a:cs typeface="Times New Roman" pitchFamily="18" charset="0"/>
              </a:rPr>
              <a:t>– </a:t>
            </a:r>
            <a:r>
              <a:rPr lang="ru-RU" sz="7400" dirty="0" smtClean="0">
                <a:solidFill>
                  <a:srgbClr val="000000"/>
                </a:solidFill>
                <a:latin typeface="Times New Roman"/>
                <a:ea typeface="Courier New"/>
              </a:rPr>
              <a:t> </a:t>
            </a:r>
            <a:r>
              <a:rPr lang="ru-RU" sz="7400" dirty="0" smtClean="0">
                <a:solidFill>
                  <a:srgbClr val="000000"/>
                </a:solidFill>
                <a:latin typeface="Times New Roman"/>
                <a:ea typeface="Courier New"/>
              </a:rPr>
              <a:t>участник </a:t>
            </a:r>
            <a:r>
              <a:rPr lang="ru-RU" sz="7400" dirty="0">
                <a:solidFill>
                  <a:srgbClr val="000000"/>
                </a:solidFill>
                <a:latin typeface="Times New Roman"/>
                <a:ea typeface="Courier New"/>
              </a:rPr>
              <a:t>Великой Отечественной войны, родился 3 октября 1924 года в деревне </a:t>
            </a:r>
            <a:r>
              <a:rPr lang="ru-RU" sz="7400" dirty="0" err="1">
                <a:solidFill>
                  <a:srgbClr val="000000"/>
                </a:solidFill>
                <a:latin typeface="Times New Roman"/>
                <a:ea typeface="Courier New"/>
              </a:rPr>
              <a:t>Кузнечиха</a:t>
            </a:r>
            <a:r>
              <a:rPr lang="ru-RU" sz="7400" dirty="0">
                <a:solidFill>
                  <a:srgbClr val="000000"/>
                </a:solidFill>
                <a:latin typeface="Times New Roman"/>
                <a:ea typeface="Courier New"/>
              </a:rPr>
              <a:t> Никольского района. В семье было </a:t>
            </a:r>
            <a:r>
              <a:rPr lang="ru-RU" sz="7400" dirty="0" smtClean="0">
                <a:solidFill>
                  <a:srgbClr val="000000"/>
                </a:solidFill>
                <a:latin typeface="Times New Roman"/>
                <a:ea typeface="Courier New"/>
              </a:rPr>
              <a:t>четверо </a:t>
            </a:r>
            <a:r>
              <a:rPr lang="ru-RU" sz="7400" dirty="0">
                <a:solidFill>
                  <a:srgbClr val="000000"/>
                </a:solidFill>
                <a:latin typeface="Times New Roman"/>
                <a:ea typeface="Courier New"/>
              </a:rPr>
              <a:t>детей. Он окончил 7 классов. Когда началась Великая Отечественная война, ему было 16 лет, в это время он учился в Вологде в ФЗО. Молодых парней сразу взяли на подготовку. После учёбы отправили на фронт в действующую </a:t>
            </a:r>
            <a:r>
              <a:rPr lang="ru-RU" sz="7400" dirty="0" smtClean="0">
                <a:solidFill>
                  <a:srgbClr val="000000"/>
                </a:solidFill>
                <a:latin typeface="Times New Roman"/>
                <a:ea typeface="Courier New"/>
              </a:rPr>
              <a:t>армию</a:t>
            </a:r>
            <a:r>
              <a:rPr lang="ru-RU" sz="7400" dirty="0">
                <a:solidFill>
                  <a:srgbClr val="000000"/>
                </a:solidFill>
                <a:latin typeface="Times New Roman"/>
                <a:ea typeface="Courier New"/>
              </a:rPr>
              <a:t>. Воевал в Псковской, Новгородской, Ленинградской  областях. Сначала был в 12 запасном стрелковом полку (</a:t>
            </a:r>
            <a:r>
              <a:rPr lang="ru-RU" sz="7400" dirty="0" smtClean="0">
                <a:solidFill>
                  <a:srgbClr val="000000"/>
                </a:solidFill>
                <a:latin typeface="Times New Roman"/>
                <a:ea typeface="Courier New"/>
              </a:rPr>
              <a:t>разведчик-наблюдатель</a:t>
            </a:r>
            <a:r>
              <a:rPr lang="ru-RU" sz="7400" dirty="0">
                <a:solidFill>
                  <a:srgbClr val="000000"/>
                </a:solidFill>
                <a:latin typeface="Times New Roman"/>
                <a:ea typeface="Courier New"/>
              </a:rPr>
              <a:t>). Принимал участие в снятии блокады Ленинграда, за  это награждён медалью «За оборону Ленинграда». Освобождал Эстонию, Латвию, Литву. Дисциплина на войне была строгая. Приказы все должны выполняться беспрекословно. Кто не выполнял приказ, сразу расстреливали, как изменников Родины. Однажды он не подчинился, без приказа покинул землянку и благодаря этому остался жив</a:t>
            </a:r>
            <a:r>
              <a:rPr lang="ru-RU" sz="7400" dirty="0" smtClean="0">
                <a:solidFill>
                  <a:srgbClr val="000000"/>
                </a:solidFill>
                <a:latin typeface="Times New Roman"/>
                <a:ea typeface="Courier New"/>
              </a:rPr>
              <a:t>.</a:t>
            </a:r>
            <a:endParaRPr lang="ru-RU" sz="7400" dirty="0">
              <a:solidFill>
                <a:srgbClr val="000000"/>
              </a:solidFill>
              <a:latin typeface="Courier New"/>
              <a:ea typeface="Courier New"/>
            </a:endParaRPr>
          </a:p>
        </p:txBody>
      </p:sp>
    </p:spTree>
    <p:extLst>
      <p:ext uri="{BB962C8B-B14F-4D97-AF65-F5344CB8AC3E}">
        <p14:creationId xmlns:p14="http://schemas.microsoft.com/office/powerpoint/2010/main" val="3643562737"/>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755576" y="1052737"/>
            <a:ext cx="7474024" cy="5271864"/>
          </a:xfrm>
        </p:spPr>
        <p:txBody>
          <a:bodyPr>
            <a:noAutofit/>
          </a:bodyPr>
          <a:lstStyle/>
          <a:p>
            <a:pPr lvl="0" algn="just">
              <a:lnSpc>
                <a:spcPts val="1800"/>
              </a:lnSpc>
              <a:buClr>
                <a:srgbClr val="0BD0D9"/>
              </a:buClr>
            </a:pPr>
            <a:r>
              <a:rPr lang="ru-RU" sz="2400" dirty="0">
                <a:solidFill>
                  <a:srgbClr val="000000"/>
                </a:solidFill>
                <a:latin typeface="Times New Roman"/>
                <a:ea typeface="Courier New"/>
              </a:rPr>
              <a:t>Их взвод сидел в землянке. Через несколько мгновений началась бомбёжка немецкими самолётами наших позиций. Чувствовало сердце солдата </a:t>
            </a:r>
            <a:r>
              <a:rPr lang="ru-RU" sz="2400" dirty="0">
                <a:latin typeface="Times New Roman" pitchFamily="18" charset="0"/>
                <a:cs typeface="Times New Roman" pitchFamily="18" charset="0"/>
              </a:rPr>
              <a:t>– </a:t>
            </a:r>
            <a:r>
              <a:rPr lang="ru-RU" sz="2400" dirty="0" smtClean="0">
                <a:solidFill>
                  <a:srgbClr val="000000"/>
                </a:solidFill>
                <a:latin typeface="Times New Roman"/>
                <a:ea typeface="Courier New"/>
              </a:rPr>
              <a:t>надо </a:t>
            </a:r>
            <a:r>
              <a:rPr lang="ru-RU" sz="2400" dirty="0" smtClean="0">
                <a:solidFill>
                  <a:srgbClr val="000000"/>
                </a:solidFill>
                <a:latin typeface="Times New Roman"/>
                <a:ea typeface="Courier New"/>
              </a:rPr>
              <a:t>выбраться </a:t>
            </a:r>
            <a:r>
              <a:rPr lang="ru-RU" sz="2400" dirty="0">
                <a:solidFill>
                  <a:srgbClr val="000000"/>
                </a:solidFill>
                <a:latin typeface="Times New Roman"/>
                <a:ea typeface="Courier New"/>
              </a:rPr>
              <a:t>в </a:t>
            </a:r>
            <a:r>
              <a:rPr lang="ru-RU" sz="2400" dirty="0" smtClean="0">
                <a:solidFill>
                  <a:srgbClr val="000000"/>
                </a:solidFill>
                <a:latin typeface="Times New Roman"/>
                <a:ea typeface="Courier New"/>
              </a:rPr>
              <a:t>окопы. </a:t>
            </a:r>
            <a:r>
              <a:rPr lang="ru-RU" sz="2400" dirty="0">
                <a:solidFill>
                  <a:srgbClr val="000000"/>
                </a:solidFill>
                <a:latin typeface="Times New Roman"/>
                <a:ea typeface="Courier New"/>
              </a:rPr>
              <a:t>Прямое попадание бомбы  в землянку и на  её месте осталась воронка.</a:t>
            </a:r>
            <a:endParaRPr lang="ru-RU" sz="2400" dirty="0">
              <a:solidFill>
                <a:srgbClr val="000000"/>
              </a:solidFill>
              <a:latin typeface="Courier New"/>
              <a:ea typeface="Courier New"/>
            </a:endParaRPr>
          </a:p>
          <a:p>
            <a:pPr lvl="0" algn="just">
              <a:lnSpc>
                <a:spcPts val="1800"/>
              </a:lnSpc>
              <a:buClr>
                <a:srgbClr val="0BD0D9"/>
              </a:buClr>
            </a:pPr>
            <a:r>
              <a:rPr lang="ru-RU" sz="2400" dirty="0">
                <a:solidFill>
                  <a:srgbClr val="000000"/>
                </a:solidFill>
                <a:latin typeface="Times New Roman"/>
                <a:ea typeface="Courier New"/>
              </a:rPr>
              <a:t>Домой вернулся только весной 1947 года. Хотя война закончилась в мае, их часть направили в Прибалтику, где в лесах находились разбитые части прибалтийских </a:t>
            </a:r>
            <a:r>
              <a:rPr lang="ru-RU" sz="2400" dirty="0" smtClean="0">
                <a:solidFill>
                  <a:srgbClr val="000000"/>
                </a:solidFill>
                <a:latin typeface="Times New Roman"/>
                <a:ea typeface="Courier New"/>
              </a:rPr>
              <a:t>солдат, </a:t>
            </a:r>
            <a:r>
              <a:rPr lang="ru-RU" sz="2400" dirty="0">
                <a:solidFill>
                  <a:srgbClr val="000000"/>
                </a:solidFill>
                <a:latin typeface="Times New Roman"/>
                <a:ea typeface="Courier New"/>
              </a:rPr>
              <a:t>не принявших советскую власть и воевавших на стороне немцем.</a:t>
            </a:r>
            <a:endParaRPr lang="ru-RU" sz="2400" dirty="0">
              <a:solidFill>
                <a:srgbClr val="000000"/>
              </a:solidFill>
              <a:latin typeface="Courier New"/>
              <a:ea typeface="Courier New"/>
            </a:endParaRPr>
          </a:p>
          <a:p>
            <a:pPr lvl="0" algn="just">
              <a:lnSpc>
                <a:spcPts val="1800"/>
              </a:lnSpc>
              <a:buClr>
                <a:srgbClr val="0BD0D9"/>
              </a:buClr>
            </a:pPr>
            <a:r>
              <a:rPr lang="ru-RU" sz="2400" dirty="0" smtClean="0">
                <a:solidFill>
                  <a:srgbClr val="000000"/>
                </a:solidFill>
                <a:latin typeface="Times New Roman"/>
                <a:ea typeface="Courier New"/>
              </a:rPr>
              <a:t>Михаил Павлович </a:t>
            </a:r>
            <a:r>
              <a:rPr lang="ru-RU" sz="2400" dirty="0">
                <a:solidFill>
                  <a:srgbClr val="000000"/>
                </a:solidFill>
                <a:latin typeface="Times New Roman"/>
                <a:ea typeface="Courier New"/>
              </a:rPr>
              <a:t>имеет юбилейные медали и медали «За Победу над Германией», «За боевые заслуги».</a:t>
            </a:r>
            <a:endParaRPr lang="ru-RU" sz="2400" dirty="0">
              <a:solidFill>
                <a:srgbClr val="000000"/>
              </a:solidFill>
              <a:latin typeface="Courier New"/>
              <a:ea typeface="Courier New"/>
            </a:endParaRPr>
          </a:p>
          <a:p>
            <a:pPr lvl="0" algn="just">
              <a:lnSpc>
                <a:spcPts val="1800"/>
              </a:lnSpc>
              <a:buClr>
                <a:srgbClr val="0BD0D9"/>
              </a:buClr>
            </a:pPr>
            <a:r>
              <a:rPr lang="ru-RU" sz="2400" dirty="0">
                <a:solidFill>
                  <a:srgbClr val="000000"/>
                </a:solidFill>
                <a:latin typeface="Times New Roman"/>
                <a:ea typeface="Courier New"/>
              </a:rPr>
              <a:t>После войны он работал в милиции г. Никольска, затем получил специальность столяра и работал до выхода на пенсию столяром  в РММ (</a:t>
            </a:r>
            <a:r>
              <a:rPr lang="ru-RU" sz="2400" dirty="0" smtClean="0">
                <a:solidFill>
                  <a:srgbClr val="000000"/>
                </a:solidFill>
                <a:latin typeface="Times New Roman"/>
                <a:ea typeface="Courier New"/>
              </a:rPr>
              <a:t>ремонтно- </a:t>
            </a:r>
            <a:r>
              <a:rPr lang="ru-RU" sz="2400" dirty="0">
                <a:solidFill>
                  <a:srgbClr val="000000"/>
                </a:solidFill>
                <a:latin typeface="Times New Roman"/>
                <a:ea typeface="Courier New"/>
              </a:rPr>
              <a:t>механические мастерские) Никольского леспромхоза. Построил свой дом. </a:t>
            </a:r>
            <a:r>
              <a:rPr lang="ru-RU" sz="2400" dirty="0" smtClean="0">
                <a:solidFill>
                  <a:srgbClr val="000000"/>
                </a:solidFill>
                <a:latin typeface="Times New Roman"/>
                <a:ea typeface="Courier New"/>
              </a:rPr>
              <a:t>Воспитал пятерых </a:t>
            </a:r>
            <a:r>
              <a:rPr lang="ru-RU" sz="2400" dirty="0">
                <a:solidFill>
                  <a:srgbClr val="000000"/>
                </a:solidFill>
                <a:latin typeface="Times New Roman"/>
                <a:ea typeface="Courier New"/>
              </a:rPr>
              <a:t>дочерей.</a:t>
            </a:r>
            <a:endParaRPr lang="ru-RU" sz="2400" dirty="0">
              <a:solidFill>
                <a:srgbClr val="000000"/>
              </a:solidFill>
              <a:latin typeface="Courier New"/>
              <a:ea typeface="Courier New"/>
            </a:endParaRPr>
          </a:p>
          <a:p>
            <a:pPr lvl="0" algn="just">
              <a:lnSpc>
                <a:spcPts val="1800"/>
              </a:lnSpc>
              <a:buClr>
                <a:srgbClr val="0BD0D9"/>
              </a:buClr>
            </a:pPr>
            <a:r>
              <a:rPr lang="ru-RU" sz="2400" dirty="0">
                <a:solidFill>
                  <a:srgbClr val="000000"/>
                </a:solidFill>
                <a:latin typeface="Times New Roman"/>
                <a:ea typeface="Courier New"/>
              </a:rPr>
              <a:t>Умер 27 ноября 1985 в возрасте 61 </a:t>
            </a:r>
            <a:r>
              <a:rPr lang="ru-RU" sz="2400" dirty="0" smtClean="0">
                <a:solidFill>
                  <a:srgbClr val="000000"/>
                </a:solidFill>
                <a:latin typeface="Times New Roman"/>
                <a:ea typeface="Courier New"/>
              </a:rPr>
              <a:t>год.</a:t>
            </a:r>
            <a:endParaRPr lang="ru-RU" sz="2400" dirty="0">
              <a:solidFill>
                <a:srgbClr val="000000"/>
              </a:solidFill>
              <a:latin typeface="Courier New"/>
              <a:ea typeface="Courier New"/>
            </a:endParaRPr>
          </a:p>
          <a:p>
            <a:pPr lvl="0" algn="just">
              <a:lnSpc>
                <a:spcPts val="1800"/>
              </a:lnSpc>
              <a:buClr>
                <a:srgbClr val="0BD0D9"/>
              </a:buClr>
            </a:pPr>
            <a:r>
              <a:rPr lang="ru-RU" sz="2400" dirty="0">
                <a:solidFill>
                  <a:srgbClr val="000000"/>
                </a:solidFill>
                <a:latin typeface="Times New Roman"/>
                <a:ea typeface="Courier New"/>
              </a:rPr>
              <a:t>Похоронен в городе Никольске.</a:t>
            </a:r>
            <a:endParaRPr lang="ru-RU" sz="2400" dirty="0"/>
          </a:p>
        </p:txBody>
      </p:sp>
    </p:spTree>
    <p:extLst>
      <p:ext uri="{BB962C8B-B14F-4D97-AF65-F5344CB8AC3E}">
        <p14:creationId xmlns:p14="http://schemas.microsoft.com/office/powerpoint/2010/main" val="3045050360"/>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080120"/>
          </a:xfrm>
        </p:spPr>
        <p:txBody>
          <a:bodyPr>
            <a:normAutofit fontScale="90000"/>
          </a:bodyPr>
          <a:lstStyle/>
          <a:p>
            <a:pPr algn="ctr"/>
            <a:r>
              <a:rPr lang="ru-RU" sz="4000" dirty="0" smtClean="0">
                <a:latin typeface="Times New Roman" pitchFamily="18" charset="0"/>
                <a:cs typeface="Times New Roman" pitchFamily="18" charset="0"/>
              </a:rPr>
              <a:t>Большаков Вениамин Иванович</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a:t>
            </a:r>
            <a:r>
              <a:rPr lang="ru-RU" sz="3600" i="1" dirty="0" smtClean="0">
                <a:latin typeface="Times New Roman" pitchFamily="18" charset="0"/>
                <a:cs typeface="Times New Roman" pitchFamily="18" charset="0"/>
              </a:rPr>
              <a:t>отец </a:t>
            </a:r>
            <a:r>
              <a:rPr lang="ru-RU" sz="3600" i="1" dirty="0" smtClean="0">
                <a:latin typeface="Times New Roman" pitchFamily="18" charset="0"/>
                <a:cs typeface="Times New Roman" pitchFamily="18" charset="0"/>
              </a:rPr>
              <a:t>Сверчковой </a:t>
            </a:r>
            <a:r>
              <a:rPr lang="ru-RU" sz="3600" i="1" dirty="0" smtClean="0">
                <a:latin typeface="Times New Roman" pitchFamily="18" charset="0"/>
                <a:cs typeface="Times New Roman" pitchFamily="18" charset="0"/>
              </a:rPr>
              <a:t>Людмилы Вениаминовны</a:t>
            </a:r>
            <a:r>
              <a:rPr lang="ru-RU" sz="3200" b="1" dirty="0" smtClean="0">
                <a:latin typeface="Times New Roman" pitchFamily="18" charset="0"/>
                <a:cs typeface="Times New Roman" pitchFamily="18" charset="0"/>
              </a:rPr>
              <a:t>)</a:t>
            </a:r>
            <a:endParaRPr lang="ru-RU" sz="3600" dirty="0">
              <a:latin typeface="Times New Roman" pitchFamily="18" charset="0"/>
              <a:cs typeface="Times New Roman" pitchFamily="18" charset="0"/>
            </a:endParaRPr>
          </a:p>
        </p:txBody>
      </p:sp>
      <p:pic>
        <p:nvPicPr>
          <p:cNvPr id="4" name="Объект 3" descr="C:\Users\2\AppData\Local\Temp\FineReader11\media\image1.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5816" y="1844824"/>
            <a:ext cx="3960440" cy="4437112"/>
          </a:xfrm>
          <a:prstGeom prst="rect">
            <a:avLst/>
          </a:prstGeom>
          <a:noFill/>
        </p:spPr>
      </p:pic>
    </p:spTree>
    <p:extLst>
      <p:ext uri="{BB962C8B-B14F-4D97-AF65-F5344CB8AC3E}">
        <p14:creationId xmlns:p14="http://schemas.microsoft.com/office/powerpoint/2010/main" val="3683641639"/>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827584" y="981075"/>
            <a:ext cx="7402016" cy="5343525"/>
          </a:xfrm>
        </p:spPr>
        <p:txBody>
          <a:bodyPr>
            <a:normAutofit/>
          </a:bodyPr>
          <a:lstStyle/>
          <a:p>
            <a:r>
              <a:rPr lang="ru-RU" sz="2400" dirty="0" smtClean="0">
                <a:latin typeface="Times New Roman" pitchFamily="18" charset="0"/>
                <a:cs typeface="Times New Roman" pitchFamily="18" charset="0"/>
              </a:rPr>
              <a:t>Большаков  Вениамин Иванович родился 9 ноября 1923 года в деревне </a:t>
            </a:r>
            <a:r>
              <a:rPr lang="ru-RU" sz="2400" dirty="0" smtClean="0">
                <a:latin typeface="Times New Roman" pitchFamily="18" charset="0"/>
                <a:cs typeface="Times New Roman" pitchFamily="18" charset="0"/>
              </a:rPr>
              <a:t>Кузнецово </a:t>
            </a:r>
            <a:r>
              <a:rPr lang="ru-RU" sz="2400" dirty="0" err="1" smtClean="0">
                <a:latin typeface="Times New Roman" pitchFamily="18" charset="0"/>
                <a:cs typeface="Times New Roman" pitchFamily="18" charset="0"/>
              </a:rPr>
              <a:t>Теребаевского</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сельсовета. Вся семья: бабушка, отец Иван Кузьмич, мать Екатерина Михайловна, три сестры и брат трудились день и ночь.  Закончив 4 </a:t>
            </a:r>
            <a:r>
              <a:rPr lang="ru-RU" sz="2400" dirty="0" smtClean="0">
                <a:latin typeface="Times New Roman" pitchFamily="18" charset="0"/>
                <a:cs typeface="Times New Roman" pitchFamily="18" charset="0"/>
              </a:rPr>
              <a:t>класса, </a:t>
            </a:r>
            <a:r>
              <a:rPr lang="ru-RU" sz="2400" dirty="0" smtClean="0">
                <a:latin typeface="Times New Roman" pitchFamily="18" charset="0"/>
                <a:cs typeface="Times New Roman" pitchFamily="18" charset="0"/>
              </a:rPr>
              <a:t>дальше учиться не смог. Началось раскулачивание, он ушёл к деду в </a:t>
            </a:r>
            <a:r>
              <a:rPr lang="ru-RU" sz="2400" dirty="0" err="1" smtClean="0">
                <a:latin typeface="Times New Roman" pitchFamily="18" charset="0"/>
                <a:cs typeface="Times New Roman" pitchFamily="18" charset="0"/>
              </a:rPr>
              <a:t>Теребаево</a:t>
            </a:r>
            <a:r>
              <a:rPr lang="ru-RU" sz="2400" dirty="0" smtClean="0">
                <a:latin typeface="Times New Roman" pitchFamily="18" charset="0"/>
                <a:cs typeface="Times New Roman" pitchFamily="18" charset="0"/>
              </a:rPr>
              <a:t>.  По радио объявили о начале войны. Ужас, слёзы. В 41-ом ему было 17 лет, а в 42-ом  9 мая он отправился пешком на станцию Шарья, за 200 км, откуда попал на фронт, в автобат. </a:t>
            </a:r>
          </a:p>
          <a:p>
            <a:r>
              <a:rPr lang="ru-RU" sz="2400" dirty="0" smtClean="0">
                <a:latin typeface="Times New Roman" pitchFamily="18" charset="0"/>
                <a:cs typeface="Times New Roman" pitchFamily="18" charset="0"/>
              </a:rPr>
              <a:t>Вениамин Иванович воевал на Карельском фронте в 102-ом ОАТБ (объединённом  автотранспортном батальоне) шофёром, до этого  он учился на курсах трактористов.</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024582110"/>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611560" y="908050"/>
            <a:ext cx="8136904" cy="5761038"/>
          </a:xfrm>
        </p:spPr>
        <p:txBody>
          <a:bodyPr>
            <a:normAutofit/>
          </a:bodyPr>
          <a:lstStyle/>
          <a:p>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Их задачей было снабжение 7-ой воздушной армии Мерецкова. Бомбежки, карабин на соседнем сидении и кузов: в одну </a:t>
            </a:r>
            <a:r>
              <a:rPr lang="ru-RU" sz="2400" dirty="0">
                <a:latin typeface="Times New Roman" pitchFamily="18" charset="0"/>
                <a:cs typeface="Times New Roman" pitchFamily="18" charset="0"/>
              </a:rPr>
              <a:t>сторону – </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с бомбами, снарядами, продуктами, а обратно с ранеными. </a:t>
            </a:r>
          </a:p>
          <a:p>
            <a:r>
              <a:rPr lang="ru-RU" sz="2400" dirty="0" smtClean="0">
                <a:latin typeface="Times New Roman" pitchFamily="18" charset="0"/>
                <a:cs typeface="Times New Roman" pitchFamily="18" charset="0"/>
              </a:rPr>
              <a:t>Летом 44-го года участвовал в операции под Мурманском, возил командира. За Мурманском  кормили американской иностранной едой,  когда другие получали пайки из сухарей и шпика. </a:t>
            </a:r>
          </a:p>
          <a:p>
            <a:r>
              <a:rPr lang="ru-RU" sz="2400" dirty="0" smtClean="0">
                <a:latin typeface="Times New Roman" pitchFamily="18" charset="0"/>
                <a:cs typeface="Times New Roman" pitchFamily="18" charset="0"/>
              </a:rPr>
              <a:t>После 44-го года по распределению из Вологды попал в Ярославль. В Ярославле узнал о </a:t>
            </a:r>
            <a:r>
              <a:rPr lang="ru-RU" sz="2400" dirty="0">
                <a:latin typeface="Times New Roman" pitchFamily="18" charset="0"/>
                <a:cs typeface="Times New Roman" pitchFamily="18" charset="0"/>
              </a:rPr>
              <a:t>П</a:t>
            </a:r>
            <a:r>
              <a:rPr lang="ru-RU" sz="2400" dirty="0" smtClean="0">
                <a:latin typeface="Times New Roman" pitchFamily="18" charset="0"/>
                <a:cs typeface="Times New Roman" pitchFamily="18" charset="0"/>
              </a:rPr>
              <a:t>обеде. </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891636980"/>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rgbClr val="FFC000"/>
                </a:solidFill>
              </a:rPr>
              <a:t>С благодарностью помним!</a:t>
            </a:r>
            <a:endParaRPr lang="ru-RU" b="1" i="1" dirty="0">
              <a:solidFill>
                <a:srgbClr val="FFC000"/>
              </a:solidFill>
            </a:endParaRPr>
          </a:p>
        </p:txBody>
      </p:sp>
      <p:pic>
        <p:nvPicPr>
          <p:cNvPr id="4" name="Объект 3" descr="C:\Users\2\AppData\Local\Temp\FineReader11\media\image1.jpeg"/>
          <p:cNvPicPr>
            <a:picLocks noGrp="1"/>
          </p:cNvPicPr>
          <p:nvPr>
            <p:ph idx="1"/>
          </p:nvPr>
        </p:nvPicPr>
        <p:blipFill rotWithShape="1">
          <a:blip r:embed="rId2">
            <a:extLst>
              <a:ext uri="{28A0092B-C50C-407E-A947-70E740481C1C}">
                <a14:useLocalDpi xmlns:a14="http://schemas.microsoft.com/office/drawing/2010/main" val="0"/>
              </a:ext>
            </a:extLst>
          </a:blip>
          <a:srcRect l="5799" t="1614"/>
          <a:stretch/>
        </p:blipFill>
        <p:spPr bwMode="auto">
          <a:xfrm>
            <a:off x="2462981" y="2344994"/>
            <a:ext cx="4341268" cy="4152966"/>
          </a:xfrm>
          <a:prstGeom prst="rect">
            <a:avLst/>
          </a:prstGeom>
          <a:noFill/>
        </p:spPr>
      </p:pic>
    </p:spTree>
    <p:extLst>
      <p:ext uri="{BB962C8B-B14F-4D97-AF65-F5344CB8AC3E}">
        <p14:creationId xmlns:p14="http://schemas.microsoft.com/office/powerpoint/2010/main" val="2363668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368152"/>
          </a:xfrm>
        </p:spPr>
        <p:txBody>
          <a:bodyPr>
            <a:normAutofit fontScale="90000"/>
          </a:bodyPr>
          <a:lstStyle/>
          <a:p>
            <a:pPr algn="ctr"/>
            <a:r>
              <a:rPr lang="ru-RU" sz="3200" i="1" dirty="0" smtClean="0">
                <a:latin typeface="Times New Roman" pitchFamily="18" charset="0"/>
                <a:cs typeface="Times New Roman" pitchFamily="18" charset="0"/>
              </a:rPr>
              <a:t>Составитель </a:t>
            </a:r>
            <a:r>
              <a:rPr lang="ru-RU" sz="3200" i="1" dirty="0" smtClean="0">
                <a:latin typeface="Times New Roman" pitchFamily="18" charset="0"/>
                <a:cs typeface="Times New Roman" pitchFamily="18" charset="0"/>
              </a:rPr>
              <a:t>презентации: заведующий </a:t>
            </a:r>
            <a:r>
              <a:rPr lang="ru-RU" sz="3200" i="1" dirty="0" err="1" smtClean="0">
                <a:latin typeface="Times New Roman" pitchFamily="18" charset="0"/>
                <a:cs typeface="Times New Roman" pitchFamily="18" charset="0"/>
              </a:rPr>
              <a:t>Теребаевской</a:t>
            </a:r>
            <a:r>
              <a:rPr lang="ru-RU" sz="3200" i="1" dirty="0" smtClean="0">
                <a:latin typeface="Times New Roman" pitchFamily="18" charset="0"/>
                <a:cs typeface="Times New Roman" pitchFamily="18" charset="0"/>
              </a:rPr>
              <a:t> библиотеки-филиала </a:t>
            </a:r>
            <a:r>
              <a:rPr lang="ru-RU" sz="3200" i="1" dirty="0" smtClean="0">
                <a:latin typeface="Times New Roman" pitchFamily="18" charset="0"/>
                <a:cs typeface="Times New Roman" pitchFamily="18" charset="0"/>
              </a:rPr>
              <a:t>МКУК «МЦБС Никольского района» Большакова Анна Михайловна</a:t>
            </a:r>
            <a:endParaRPr lang="ru-RU" sz="3200" i="1" dirty="0">
              <a:latin typeface="Times New Roman" pitchFamily="18" charset="0"/>
              <a:cs typeface="Times New Roman" pitchFamily="18" charset="0"/>
            </a:endParaRPr>
          </a:p>
        </p:txBody>
      </p:sp>
      <p:pic>
        <p:nvPicPr>
          <p:cNvPr id="1026" name="Picture 2" descr="C:\Users\2\Desktop\фото к\DSCN898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45709" y="1935163"/>
            <a:ext cx="5852582"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9037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C:\Users\2\AppData\Local\Temp\FineReader11\media\image2.jpeg"/>
          <p:cNvPicPr>
            <a:picLocks noGrp="1"/>
          </p:cNvPicPr>
          <p:nvPr>
            <p:ph idx="4294967295"/>
          </p:nvPr>
        </p:nvPicPr>
        <p:blipFill>
          <a:blip r:embed="rId2">
            <a:extLst>
              <a:ext uri="{28A0092B-C50C-407E-A947-70E740481C1C}">
                <a14:useLocalDpi xmlns:a14="http://schemas.microsoft.com/office/drawing/2010/main" val="0"/>
              </a:ext>
            </a:extLst>
          </a:blip>
          <a:stretch>
            <a:fillRect/>
          </a:stretch>
        </p:blipFill>
        <p:spPr>
          <a:xfrm>
            <a:off x="3421595" y="777759"/>
            <a:ext cx="2732857" cy="3616425"/>
          </a:xfrm>
        </p:spPr>
      </p:pic>
      <p:sp>
        <p:nvSpPr>
          <p:cNvPr id="5" name="Прямоугольник 4"/>
          <p:cNvSpPr/>
          <p:nvPr/>
        </p:nvSpPr>
        <p:spPr>
          <a:xfrm>
            <a:off x="899592" y="4394184"/>
            <a:ext cx="7776864" cy="1708160"/>
          </a:xfrm>
          <a:prstGeom prst="rect">
            <a:avLst/>
          </a:prstGeom>
        </p:spPr>
        <p:txBody>
          <a:bodyPr wrap="square">
            <a:spAutoFit/>
          </a:bodyPr>
          <a:lstStyle/>
          <a:p>
            <a:pPr algn="ctr">
              <a:lnSpc>
                <a:spcPts val="1800"/>
              </a:lnSpc>
              <a:spcAft>
                <a:spcPts val="0"/>
              </a:spcAft>
            </a:pPr>
            <a:r>
              <a:rPr lang="ru-RU" sz="2400" dirty="0" smtClean="0">
                <a:solidFill>
                  <a:srgbClr val="000000"/>
                </a:solidFill>
                <a:latin typeface="Times New Roman"/>
                <a:ea typeface="Courier New"/>
              </a:rPr>
              <a:t>В </a:t>
            </a:r>
            <a:r>
              <a:rPr lang="ru-RU" sz="2400" dirty="0">
                <a:solidFill>
                  <a:srgbClr val="000000"/>
                </a:solidFill>
                <a:latin typeface="Times New Roman"/>
                <a:ea typeface="Courier New"/>
              </a:rPr>
              <a:t>совершенстве владел игрой на гармошке. Был грамотным, авторитетным, уважаемым человеком. </a:t>
            </a:r>
            <a:endParaRPr lang="ru-RU" sz="2400" dirty="0" smtClean="0">
              <a:solidFill>
                <a:srgbClr val="000000"/>
              </a:solidFill>
              <a:latin typeface="Times New Roman"/>
              <a:ea typeface="Courier New"/>
            </a:endParaRPr>
          </a:p>
          <a:p>
            <a:pPr algn="ctr">
              <a:lnSpc>
                <a:spcPts val="1800"/>
              </a:lnSpc>
              <a:spcAft>
                <a:spcPts val="0"/>
              </a:spcAft>
            </a:pPr>
            <a:r>
              <a:rPr lang="ru-RU" sz="2400" dirty="0" smtClean="0">
                <a:solidFill>
                  <a:srgbClr val="000000"/>
                </a:solidFill>
                <a:latin typeface="Times New Roman"/>
                <a:ea typeface="Courier New"/>
              </a:rPr>
              <a:t>Участник Советско-финской войны. </a:t>
            </a:r>
            <a:r>
              <a:rPr lang="ru-RU" sz="2400" dirty="0">
                <a:solidFill>
                  <a:srgbClr val="000000"/>
                </a:solidFill>
                <a:latin typeface="Times New Roman"/>
                <a:ea typeface="Courier New"/>
              </a:rPr>
              <a:t>Ушёл на фронт в 1941 году и не вернулся.  </a:t>
            </a:r>
            <a:r>
              <a:rPr lang="ru-RU" sz="2400" dirty="0" smtClean="0">
                <a:solidFill>
                  <a:srgbClr val="000000"/>
                </a:solidFill>
                <a:latin typeface="Times New Roman"/>
                <a:ea typeface="Courier New"/>
              </a:rPr>
              <a:t>Погиб  </a:t>
            </a:r>
            <a:r>
              <a:rPr lang="ru-RU" sz="2400" dirty="0" smtClean="0">
                <a:solidFill>
                  <a:srgbClr val="000000"/>
                </a:solidFill>
                <a:latin typeface="Times New Roman"/>
                <a:ea typeface="Courier New"/>
              </a:rPr>
              <a:t>гвардии </a:t>
            </a:r>
            <a:r>
              <a:rPr lang="ru-RU" sz="2400" dirty="0" smtClean="0">
                <a:solidFill>
                  <a:srgbClr val="000000"/>
                </a:solidFill>
                <a:latin typeface="Times New Roman"/>
                <a:ea typeface="Courier New"/>
              </a:rPr>
              <a:t>младший лейтенант Трескин Василий Степанович  </a:t>
            </a:r>
            <a:r>
              <a:rPr lang="ru-RU" sz="2400" dirty="0" smtClean="0">
                <a:solidFill>
                  <a:srgbClr val="000000"/>
                </a:solidFill>
                <a:latin typeface="Times New Roman"/>
                <a:ea typeface="Courier New"/>
              </a:rPr>
              <a:t>20 </a:t>
            </a:r>
            <a:r>
              <a:rPr lang="ru-RU" sz="2400" dirty="0">
                <a:solidFill>
                  <a:srgbClr val="000000"/>
                </a:solidFill>
                <a:latin typeface="Times New Roman"/>
                <a:ea typeface="Courier New"/>
              </a:rPr>
              <a:t>декабря 1943 </a:t>
            </a:r>
            <a:r>
              <a:rPr lang="ru-RU" sz="2400" dirty="0" smtClean="0">
                <a:solidFill>
                  <a:srgbClr val="000000"/>
                </a:solidFill>
                <a:latin typeface="Times New Roman"/>
                <a:ea typeface="Courier New"/>
              </a:rPr>
              <a:t>года. Место гибели:  </a:t>
            </a:r>
            <a:r>
              <a:rPr lang="ru-RU" sz="2400" dirty="0">
                <a:solidFill>
                  <a:srgbClr val="000000"/>
                </a:solidFill>
                <a:latin typeface="Times New Roman"/>
                <a:ea typeface="Courier New"/>
              </a:rPr>
              <a:t>Днепропетровская область, </a:t>
            </a:r>
            <a:r>
              <a:rPr lang="ru-RU" sz="2400" dirty="0" err="1" smtClean="0">
                <a:solidFill>
                  <a:srgbClr val="000000"/>
                </a:solidFill>
                <a:latin typeface="Times New Roman"/>
                <a:ea typeface="Courier New"/>
              </a:rPr>
              <a:t>Солонянский</a:t>
            </a:r>
            <a:r>
              <a:rPr lang="ru-RU" sz="2400" dirty="0" smtClean="0">
                <a:solidFill>
                  <a:srgbClr val="000000"/>
                </a:solidFill>
                <a:latin typeface="Times New Roman"/>
                <a:ea typeface="Courier New"/>
              </a:rPr>
              <a:t>  </a:t>
            </a:r>
            <a:r>
              <a:rPr lang="ru-RU" sz="2400" dirty="0">
                <a:solidFill>
                  <a:srgbClr val="000000"/>
                </a:solidFill>
                <a:latin typeface="Times New Roman"/>
                <a:ea typeface="Courier New"/>
              </a:rPr>
              <a:t>район, хутор  Фрунзе.</a:t>
            </a:r>
            <a:endParaRPr lang="ru-RU" sz="2400" dirty="0">
              <a:solidFill>
                <a:srgbClr val="000000"/>
              </a:solidFill>
              <a:effectLst/>
              <a:latin typeface="Courier New"/>
              <a:ea typeface="Courier New"/>
            </a:endParaRPr>
          </a:p>
        </p:txBody>
      </p:sp>
    </p:spTree>
    <p:extLst>
      <p:ext uri="{BB962C8B-B14F-4D97-AF65-F5344CB8AC3E}">
        <p14:creationId xmlns:p14="http://schemas.microsoft.com/office/powerpoint/2010/main" val="203993935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err="1" smtClean="0">
                <a:latin typeface="Times New Roman" pitchFamily="18" charset="0"/>
                <a:cs typeface="Times New Roman" pitchFamily="18" charset="0"/>
              </a:rPr>
              <a:t>Гомзиков</a:t>
            </a:r>
            <a:r>
              <a:rPr lang="ru-RU" sz="3600" dirty="0" smtClean="0">
                <a:latin typeface="Times New Roman" pitchFamily="18" charset="0"/>
                <a:cs typeface="Times New Roman" pitchFamily="18" charset="0"/>
              </a:rPr>
              <a:t> </a:t>
            </a:r>
            <a:r>
              <a:rPr lang="ru-RU" sz="3600" dirty="0">
                <a:latin typeface="Times New Roman" pitchFamily="18" charset="0"/>
                <a:cs typeface="Times New Roman" pitchFamily="18" charset="0"/>
              </a:rPr>
              <a:t>Л</a:t>
            </a:r>
            <a:r>
              <a:rPr lang="ru-RU" sz="3600" dirty="0" smtClean="0">
                <a:latin typeface="Times New Roman" pitchFamily="18" charset="0"/>
                <a:cs typeface="Times New Roman" pitchFamily="18" charset="0"/>
              </a:rPr>
              <a:t>еонид Васильевич</a:t>
            </a:r>
            <a:br>
              <a:rPr lang="ru-RU" sz="36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a:t>
            </a:r>
            <a:r>
              <a:rPr lang="ru-RU" sz="3200" i="1" dirty="0" smtClean="0">
                <a:latin typeface="Times New Roman" pitchFamily="18" charset="0"/>
                <a:cs typeface="Times New Roman" pitchFamily="18" charset="0"/>
              </a:rPr>
              <a:t>отец </a:t>
            </a:r>
            <a:r>
              <a:rPr lang="ru-RU" sz="3200" i="1" dirty="0" err="1" smtClean="0">
                <a:latin typeface="Times New Roman" pitchFamily="18" charset="0"/>
                <a:cs typeface="Times New Roman" pitchFamily="18" charset="0"/>
              </a:rPr>
              <a:t>Гомзиковой</a:t>
            </a:r>
            <a:r>
              <a:rPr lang="ru-RU" sz="3200" i="1" dirty="0" smtClean="0">
                <a:latin typeface="Times New Roman" pitchFamily="18" charset="0"/>
                <a:cs typeface="Times New Roman" pitchFamily="18" charset="0"/>
              </a:rPr>
              <a:t> </a:t>
            </a:r>
            <a:r>
              <a:rPr lang="ru-RU" sz="3200" i="1" dirty="0" smtClean="0">
                <a:latin typeface="Times New Roman" pitchFamily="18" charset="0"/>
                <a:cs typeface="Times New Roman" pitchFamily="18" charset="0"/>
              </a:rPr>
              <a:t>Таисии Леонидовны</a:t>
            </a:r>
            <a:r>
              <a:rPr lang="ru-RU" sz="3200" dirty="0" smtClean="0">
                <a:latin typeface="Times New Roman" pitchFamily="18" charset="0"/>
                <a:cs typeface="Times New Roman" pitchFamily="18" charset="0"/>
              </a:rPr>
              <a:t>)</a:t>
            </a:r>
            <a:endParaRPr lang="ru-RU" sz="3600" dirty="0">
              <a:latin typeface="Times New Roman" pitchFamily="18" charset="0"/>
              <a:cs typeface="Times New Roman" pitchFamily="18" charset="0"/>
            </a:endParaRPr>
          </a:p>
        </p:txBody>
      </p:sp>
      <p:pic>
        <p:nvPicPr>
          <p:cNvPr id="4" name="Объект 3" descr="C:\Users\2\AppData\Local\Temp\FineReader11\media\image1.jpe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2132856"/>
            <a:ext cx="3600400" cy="4176464"/>
          </a:xfrm>
          <a:prstGeom prst="rect">
            <a:avLst/>
          </a:prstGeom>
          <a:noFill/>
        </p:spPr>
      </p:pic>
    </p:spTree>
    <p:extLst>
      <p:ext uri="{BB962C8B-B14F-4D97-AF65-F5344CB8AC3E}">
        <p14:creationId xmlns:p14="http://schemas.microsoft.com/office/powerpoint/2010/main" val="81512714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914400" y="981075"/>
            <a:ext cx="7546032" cy="5400675"/>
          </a:xfrm>
        </p:spPr>
        <p:txBody>
          <a:bodyPr>
            <a:normAutofit/>
          </a:bodyPr>
          <a:lstStyle/>
          <a:p>
            <a:endParaRPr lang="ru-RU" sz="2400" dirty="0" smtClean="0">
              <a:latin typeface="Times New Roman" pitchFamily="18" charset="0"/>
              <a:cs typeface="Times New Roman" pitchFamily="18" charset="0"/>
            </a:endParaRPr>
          </a:p>
          <a:p>
            <a:r>
              <a:rPr lang="ru-RU" sz="2400" dirty="0" err="1" smtClean="0">
                <a:latin typeface="Times New Roman" pitchFamily="18" charset="0"/>
                <a:cs typeface="Times New Roman" pitchFamily="18" charset="0"/>
              </a:rPr>
              <a:t>Гомзиков</a:t>
            </a:r>
            <a:r>
              <a:rPr lang="ru-RU" sz="2400" dirty="0" smtClean="0">
                <a:latin typeface="Times New Roman" pitchFamily="18" charset="0"/>
                <a:cs typeface="Times New Roman" pitchFamily="18" charset="0"/>
              </a:rPr>
              <a:t> Леонид Васильевич родился в деревне Кузнецово в 1926 году.</a:t>
            </a:r>
          </a:p>
          <a:p>
            <a:r>
              <a:rPr lang="ru-RU" sz="2400" dirty="0" smtClean="0">
                <a:latin typeface="Times New Roman" pitchFamily="18" charset="0"/>
                <a:cs typeface="Times New Roman" pitchFamily="18" charset="0"/>
              </a:rPr>
              <a:t>В книге «Ветераны Великой Отечественной войны» записан под № 1376., сержант.</a:t>
            </a:r>
          </a:p>
          <a:p>
            <a:r>
              <a:rPr lang="ru-RU" sz="2400" dirty="0" smtClean="0">
                <a:latin typeface="Times New Roman" pitchFamily="18" charset="0"/>
                <a:cs typeface="Times New Roman" pitchFamily="18" charset="0"/>
              </a:rPr>
              <a:t>Ушёл на фронт в 1943 году, служил в артиллерии.</a:t>
            </a:r>
          </a:p>
          <a:p>
            <a:r>
              <a:rPr lang="ru-RU" sz="2400" dirty="0" smtClean="0">
                <a:latin typeface="Times New Roman" pitchFamily="18" charset="0"/>
                <a:cs typeface="Times New Roman" pitchFamily="18" charset="0"/>
              </a:rPr>
              <a:t>Награждён медалями и похвальным листом.</a:t>
            </a:r>
          </a:p>
          <a:p>
            <a:r>
              <a:rPr lang="ru-RU" sz="2400" dirty="0" smtClean="0">
                <a:latin typeface="Times New Roman" pitchFamily="18" charset="0"/>
                <a:cs typeface="Times New Roman" pitchFamily="18" charset="0"/>
              </a:rPr>
              <a:t>Дослуживал в Германии.</a:t>
            </a:r>
          </a:p>
          <a:p>
            <a:r>
              <a:rPr lang="ru-RU" sz="2400" dirty="0" smtClean="0">
                <a:latin typeface="Times New Roman" pitchFamily="18" charset="0"/>
                <a:cs typeface="Times New Roman" pitchFamily="18" charset="0"/>
              </a:rPr>
              <a:t>Демобилизовался в 1950 году.</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73298585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755576" y="1125538"/>
            <a:ext cx="7474024" cy="5199062"/>
          </a:xfrm>
        </p:spPr>
        <p:txBody>
          <a:bodyPr>
            <a:normAutofit fontScale="92500"/>
          </a:bodyPr>
          <a:lstStyle/>
          <a:p>
            <a:r>
              <a:rPr lang="ru-RU" sz="2400" dirty="0" smtClean="0">
                <a:latin typeface="Times New Roman" pitchFamily="18" charset="0"/>
                <a:cs typeface="Times New Roman" pitchFamily="18" charset="0"/>
              </a:rPr>
              <a:t>Похвальный  лист </a:t>
            </a:r>
            <a:r>
              <a:rPr lang="ru-RU" sz="2400" dirty="0" smtClean="0">
                <a:latin typeface="Times New Roman" pitchFamily="18" charset="0"/>
                <a:cs typeface="Times New Roman" pitchFamily="18" charset="0"/>
              </a:rPr>
              <a:t>«За </a:t>
            </a:r>
            <a:r>
              <a:rPr lang="ru-RU" sz="2400" dirty="0" smtClean="0">
                <a:latin typeface="Times New Roman" pitchFamily="18" charset="0"/>
                <a:cs typeface="Times New Roman" pitchFamily="18" charset="0"/>
              </a:rPr>
              <a:t>отличные показатели в боевой и политической учёбе и безупречную службу в рядах Вооруженных Сил Союза Советских Социалистических Республик награждаю Вас настоящим похвальным листом. Выражаю уверенность в том, что Вы и впредь будете служить примером добросовестного исполнения своего долга перед Родиной»</a:t>
            </a:r>
          </a:p>
          <a:p>
            <a:r>
              <a:rPr lang="ru-RU" sz="2400" dirty="0" smtClean="0">
                <a:latin typeface="Times New Roman" pitchFamily="18" charset="0"/>
                <a:cs typeface="Times New Roman" pitchFamily="18" charset="0"/>
              </a:rPr>
              <a:t>Медаль «За отвагу» № </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2604179</a:t>
            </a:r>
          </a:p>
          <a:p>
            <a:r>
              <a:rPr lang="ru-RU" sz="2400" dirty="0" smtClean="0">
                <a:latin typeface="Times New Roman" pitchFamily="18" charset="0"/>
                <a:cs typeface="Times New Roman" pitchFamily="18" charset="0"/>
              </a:rPr>
              <a:t>Медаль «За взятие Берлина»   16 декабря 1945 года</a:t>
            </a:r>
          </a:p>
          <a:p>
            <a:r>
              <a:rPr lang="ru-RU" sz="2400" dirty="0" smtClean="0">
                <a:latin typeface="Times New Roman" pitchFamily="18" charset="0"/>
                <a:cs typeface="Times New Roman" pitchFamily="18" charset="0"/>
              </a:rPr>
              <a:t>Медаль «За освобождение Праги» 3 марта 1946 года</a:t>
            </a:r>
          </a:p>
          <a:p>
            <a:r>
              <a:rPr lang="ru-RU" sz="2400" dirty="0" smtClean="0">
                <a:latin typeface="Times New Roman" pitchFamily="18" charset="0"/>
                <a:cs typeface="Times New Roman" pitchFamily="18" charset="0"/>
              </a:rPr>
              <a:t>Медаль « За Победу над Германией в Великой    Отечественной  войне»  3 марта  1946 года</a:t>
            </a:r>
          </a:p>
          <a:p>
            <a:r>
              <a:rPr lang="ru-RU" sz="2400" dirty="0" smtClean="0">
                <a:latin typeface="Times New Roman" pitchFamily="18" charset="0"/>
                <a:cs typeface="Times New Roman" pitchFamily="18" charset="0"/>
              </a:rPr>
              <a:t>Медаль «30 лет Советской  армии и флота»  6 ноября 1948 года</a:t>
            </a:r>
          </a:p>
        </p:txBody>
      </p:sp>
    </p:spTree>
    <p:extLst>
      <p:ext uri="{BB962C8B-B14F-4D97-AF65-F5344CB8AC3E}">
        <p14:creationId xmlns:p14="http://schemas.microsoft.com/office/powerpoint/2010/main" val="2404112912"/>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2196</TotalTime>
  <Words>3362</Words>
  <Application>Microsoft Office PowerPoint</Application>
  <PresentationFormat>Экран (4:3)</PresentationFormat>
  <Paragraphs>182</Paragraphs>
  <Slides>59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59</vt:i4>
      </vt:variant>
    </vt:vector>
  </HeadingPairs>
  <TitlesOfParts>
    <vt:vector size="60" baseType="lpstr">
      <vt:lpstr>Поток</vt:lpstr>
      <vt:lpstr>Презентация PowerPoint</vt:lpstr>
      <vt:lpstr>Презентация PowerPoint</vt:lpstr>
      <vt:lpstr>Презентация PowerPoint</vt:lpstr>
      <vt:lpstr>Трескин Василий Степанович  (дядя Подольской Галины Васильевны) </vt:lpstr>
      <vt:lpstr>Презентация PowerPoint</vt:lpstr>
      <vt:lpstr>Презентация PowerPoint</vt:lpstr>
      <vt:lpstr>Гомзиков Леонид Васильевич (отец Гомзиковой Таисии Леонидовны)</vt:lpstr>
      <vt:lpstr>Презентация PowerPoint</vt:lpstr>
      <vt:lpstr>Презентация PowerPoint</vt:lpstr>
      <vt:lpstr>С благодарностью помним!</vt:lpstr>
      <vt:lpstr>Кузнецов Алексей Иванович (дед Дубовиковых Ираиды Ивановны и Екатерины Ивановны, Вовкович Светланы  Ивановны, Павловой Ольги Ивановны, Большакова Ивана  и Василия Ивановича)</vt:lpstr>
      <vt:lpstr>Презентация PowerPoint</vt:lpstr>
      <vt:lpstr>Бревнов Александр Михайлович (слева) (отец Бревнова Сергея Александровича)</vt:lpstr>
      <vt:lpstr>Презентация PowerPoint</vt:lpstr>
      <vt:lpstr>Кузнецов Фёдор Павлович (слева) ( отец Кузнецова Фёдора Фёдоровича)</vt:lpstr>
      <vt:lpstr>Презентация PowerPoint</vt:lpstr>
      <vt:lpstr>Презентация PowerPoint</vt:lpstr>
      <vt:lpstr> Сверчков Василий Фёдорович ( отец Сверчкова  Павла Васильевича) </vt:lpstr>
      <vt:lpstr>Презентация PowerPoint</vt:lpstr>
      <vt:lpstr>Презентация PowerPoint</vt:lpstr>
      <vt:lpstr>Большаков Иван Павлович (слева) (дядя Дубовиковой Любови Васильевны)</vt:lpstr>
      <vt:lpstr>Презентация PowerPoint</vt:lpstr>
      <vt:lpstr>Презентация PowerPoint</vt:lpstr>
      <vt:lpstr>С благодарностью помним!</vt:lpstr>
      <vt:lpstr>Пирогов Николай Андреевич ( отец Павловой Любови  Николаевны)</vt:lpstr>
      <vt:lpstr>Презентация PowerPoint</vt:lpstr>
      <vt:lpstr>                                          Пирогов Николай Андреевич (справа)                                                                 фото 12.05.1932 года</vt:lpstr>
      <vt:lpstr>Презентация PowerPoint</vt:lpstr>
      <vt:lpstr>Презентация PowerPoint</vt:lpstr>
      <vt:lpstr>Презентация PowerPoint</vt:lpstr>
      <vt:lpstr>Фотография 29 июня 1951 год</vt:lpstr>
      <vt:lpstr>Презентация PowerPoint</vt:lpstr>
      <vt:lpstr>Презентация PowerPoint</vt:lpstr>
      <vt:lpstr>Презентация PowerPoint</vt:lpstr>
      <vt:lpstr>Гомзиков Борис Иванович  (отец Гомзикова Александра Борисовича и Владимира Борисовича)</vt:lpstr>
      <vt:lpstr>Презентация PowerPoint</vt:lpstr>
      <vt:lpstr>Белозерцев Алексей Фёдорович  (прадедушка Белозерцевой Марины Сергеевны)</vt:lpstr>
      <vt:lpstr>Презентация PowerPoint</vt:lpstr>
      <vt:lpstr>В кавалерию брали парней физически развитых, выносливых. Чтобы стать настоящим кавалеристом, предстояло пройти науку сложную и опасную.</vt:lpstr>
      <vt:lpstr>Презентация PowerPoint</vt:lpstr>
      <vt:lpstr>Презентация PowerPoint</vt:lpstr>
      <vt:lpstr>Рыжков Глеб Яковлевич (справа) (отец Белозерцевой Любови Глебовны)</vt:lpstr>
      <vt:lpstr>Презентация PowerPoint</vt:lpstr>
      <vt:lpstr>Госпитализация в Орехово-Зуево.  На снимке вместе с другом (Глеб Яковлевич справа)</vt:lpstr>
      <vt:lpstr>Презентация PowerPoint</vt:lpstr>
      <vt:lpstr>Презентация PowerPoint</vt:lpstr>
      <vt:lpstr>С благодарностью помним!</vt:lpstr>
      <vt:lpstr>Гомзиков Александр Дмитриевич (отец Якимчик Александры Александровны)</vt:lpstr>
      <vt:lpstr>Презентация PowerPoint</vt:lpstr>
      <vt:lpstr>Презентация PowerPoint</vt:lpstr>
      <vt:lpstr>Презентация PowerPoint</vt:lpstr>
      <vt:lpstr>Воронин Михаил Павлович  (отец  Сверчковой Раисы Михайловны)</vt:lpstr>
      <vt:lpstr>Презентация PowerPoint</vt:lpstr>
      <vt:lpstr>Презентация PowerPoint</vt:lpstr>
      <vt:lpstr>Большаков Вениамин Иванович (отец Сверчковой Людмилы Вениаминовны)</vt:lpstr>
      <vt:lpstr>Презентация PowerPoint</vt:lpstr>
      <vt:lpstr>Презентация PowerPoint</vt:lpstr>
      <vt:lpstr>С благодарностью помним!</vt:lpstr>
      <vt:lpstr>Составитель презентации: заведующий Теребаевской библиотеки-филиала МКУК «МЦБС Никольского района» Большакова Анна Михайловна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dc:title>
  <dc:creator>2</dc:creator>
  <cp:lastModifiedBy>User</cp:lastModifiedBy>
  <cp:revision>225</cp:revision>
  <dcterms:created xsi:type="dcterms:W3CDTF">2015-01-26T11:25:00Z</dcterms:created>
  <dcterms:modified xsi:type="dcterms:W3CDTF">2020-05-25T06:55:31Z</dcterms:modified>
</cp:coreProperties>
</file>