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8"/>
  </p:notesMasterIdLst>
  <p:sldIdLst>
    <p:sldId id="256" r:id="rId2"/>
    <p:sldId id="336" r:id="rId3"/>
    <p:sldId id="257" r:id="rId4"/>
    <p:sldId id="258" r:id="rId5"/>
    <p:sldId id="259" r:id="rId6"/>
    <p:sldId id="260" r:id="rId7"/>
    <p:sldId id="261" r:id="rId8"/>
    <p:sldId id="262" r:id="rId9"/>
    <p:sldId id="334" r:id="rId10"/>
    <p:sldId id="263" r:id="rId11"/>
    <p:sldId id="306" r:id="rId12"/>
    <p:sldId id="319" r:id="rId13"/>
    <p:sldId id="264" r:id="rId14"/>
    <p:sldId id="337" r:id="rId15"/>
    <p:sldId id="338" r:id="rId16"/>
    <p:sldId id="339" r:id="rId17"/>
    <p:sldId id="340" r:id="rId18"/>
    <p:sldId id="341" r:id="rId19"/>
    <p:sldId id="335" r:id="rId20"/>
    <p:sldId id="343" r:id="rId21"/>
    <p:sldId id="309" r:id="rId22"/>
    <p:sldId id="329" r:id="rId23"/>
    <p:sldId id="317" r:id="rId24"/>
    <p:sldId id="310" r:id="rId25"/>
    <p:sldId id="311" r:id="rId26"/>
    <p:sldId id="312" r:id="rId27"/>
    <p:sldId id="265" r:id="rId28"/>
    <p:sldId id="307" r:id="rId29"/>
    <p:sldId id="308" r:id="rId30"/>
    <p:sldId id="267" r:id="rId31"/>
    <p:sldId id="330" r:id="rId32"/>
    <p:sldId id="304" r:id="rId33"/>
    <p:sldId id="305" r:id="rId34"/>
    <p:sldId id="266" r:id="rId35"/>
    <p:sldId id="313" r:id="rId36"/>
    <p:sldId id="315" r:id="rId37"/>
    <p:sldId id="316" r:id="rId38"/>
    <p:sldId id="314" r:id="rId39"/>
    <p:sldId id="268" r:id="rId40"/>
    <p:sldId id="269" r:id="rId41"/>
    <p:sldId id="270" r:id="rId42"/>
    <p:sldId id="318" r:id="rId43"/>
    <p:sldId id="327" r:id="rId44"/>
    <p:sldId id="344" r:id="rId45"/>
    <p:sldId id="345" r:id="rId46"/>
    <p:sldId id="342" r:id="rId47"/>
    <p:sldId id="271" r:id="rId48"/>
    <p:sldId id="272" r:id="rId49"/>
    <p:sldId id="273" r:id="rId50"/>
    <p:sldId id="323" r:id="rId51"/>
    <p:sldId id="274" r:id="rId52"/>
    <p:sldId id="324" r:id="rId53"/>
    <p:sldId id="275" r:id="rId54"/>
    <p:sldId id="276" r:id="rId55"/>
    <p:sldId id="351" r:id="rId56"/>
    <p:sldId id="277" r:id="rId57"/>
    <p:sldId id="325" r:id="rId58"/>
    <p:sldId id="348" r:id="rId59"/>
    <p:sldId id="352" r:id="rId60"/>
    <p:sldId id="349" r:id="rId61"/>
    <p:sldId id="350" r:id="rId62"/>
    <p:sldId id="278" r:id="rId63"/>
    <p:sldId id="279" r:id="rId64"/>
    <p:sldId id="280" r:id="rId65"/>
    <p:sldId id="281" r:id="rId66"/>
    <p:sldId id="326" r:id="rId67"/>
    <p:sldId id="282" r:id="rId68"/>
    <p:sldId id="283" r:id="rId69"/>
    <p:sldId id="284" r:id="rId70"/>
    <p:sldId id="328" r:id="rId71"/>
    <p:sldId id="285" r:id="rId72"/>
    <p:sldId id="286" r:id="rId73"/>
    <p:sldId id="287" r:id="rId74"/>
    <p:sldId id="288" r:id="rId75"/>
    <p:sldId id="289" r:id="rId76"/>
    <p:sldId id="290" r:id="rId77"/>
    <p:sldId id="346" r:id="rId78"/>
    <p:sldId id="347" r:id="rId79"/>
    <p:sldId id="291" r:id="rId80"/>
    <p:sldId id="322" r:id="rId81"/>
    <p:sldId id="292" r:id="rId82"/>
    <p:sldId id="293" r:id="rId83"/>
    <p:sldId id="294" r:id="rId84"/>
    <p:sldId id="295" r:id="rId85"/>
    <p:sldId id="321" r:id="rId86"/>
    <p:sldId id="296" r:id="rId87"/>
    <p:sldId id="320" r:id="rId88"/>
    <p:sldId id="297" r:id="rId89"/>
    <p:sldId id="298" r:id="rId90"/>
    <p:sldId id="299" r:id="rId91"/>
    <p:sldId id="331" r:id="rId92"/>
    <p:sldId id="332" r:id="rId93"/>
    <p:sldId id="300" r:id="rId94"/>
    <p:sldId id="301" r:id="rId95"/>
    <p:sldId id="302" r:id="rId96"/>
    <p:sldId id="303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95" autoAdjust="0"/>
  </p:normalViewPr>
  <p:slideViewPr>
    <p:cSldViewPr>
      <p:cViewPr varScale="1">
        <p:scale>
          <a:sx n="55" d="100"/>
          <a:sy n="55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4E5B3-EF84-499E-B01A-9641C131F8C7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6AAFC-3B32-4F91-97F9-88FA02DD2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3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6AAFC-3B32-4F91-97F9-88FA02DD2AC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00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6AAFC-3B32-4F91-97F9-88FA02DD2AC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6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6AAFC-3B32-4F91-97F9-88FA02DD2AC5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46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6AAFC-3B32-4F91-97F9-88FA02DD2AC5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119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6AAFC-3B32-4F91-97F9-88FA02DD2AC5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1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6AAFC-3B32-4F91-97F9-88FA02DD2AC5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57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6AAFC-3B32-4F91-97F9-88FA02DD2AC5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1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0E00D7-0C79-4404-B15B-703223D10E4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B1FED8-BF8A-4181-ADB5-B10CFD92189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22966" y="5844581"/>
            <a:ext cx="802549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ИСТОРИЯ СЕЛА -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ИСТОРИЯ РОССИИ!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Рисунок 2" descr="Описание: C:\Users\ПК\Desktop\Documents\Фото для альбома\церковь\20140614_130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6" y="914400"/>
            <a:ext cx="7776864" cy="46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990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39579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5089" y="492075"/>
            <a:ext cx="76328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</a:t>
            </a:r>
            <a:r>
              <a:rPr lang="ru-RU" sz="2000" b="1" i="1" dirty="0" smtClean="0"/>
              <a:t>еревня </a:t>
            </a:r>
            <a:r>
              <a:rPr lang="ru-RU" sz="2000" b="1" i="1" dirty="0">
                <a:solidFill>
                  <a:srgbClr val="FF0000"/>
                </a:solidFill>
              </a:rPr>
              <a:t>ВЫСОКАЯ</a:t>
            </a:r>
            <a:r>
              <a:rPr lang="ru-RU" sz="2000" b="1" i="1" dirty="0"/>
              <a:t>. Впервые деревня упоминалась в писцовой книге </a:t>
            </a:r>
            <a:r>
              <a:rPr lang="ru-RU" sz="2000" b="1" i="1" dirty="0">
                <a:solidFill>
                  <a:srgbClr val="FF0000"/>
                </a:solidFill>
              </a:rPr>
              <a:t>1678 – 1683 </a:t>
            </a:r>
            <a:r>
              <a:rPr lang="ru-RU" sz="2000" b="1" i="1" dirty="0"/>
              <a:t>годов.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Поселение </a:t>
            </a:r>
            <a:r>
              <a:rPr lang="ru-RU" sz="2000" b="1" i="1" dirty="0"/>
              <a:t>состояло из семи жилых дворов.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Среди </a:t>
            </a:r>
            <a:r>
              <a:rPr lang="ru-RU" sz="2000" b="1" i="1" dirty="0"/>
              <a:t>их владельцев отмечались Пановы, </a:t>
            </a:r>
            <a:r>
              <a:rPr lang="ru-RU" sz="2000" b="1" i="1" dirty="0" err="1"/>
              <a:t>Пахолковы</a:t>
            </a:r>
            <a:r>
              <a:rPr lang="ru-RU" sz="2000" b="1" i="1" dirty="0"/>
              <a:t>, </a:t>
            </a:r>
            <a:r>
              <a:rPr lang="ru-RU" sz="2000" b="1" i="1" dirty="0" err="1"/>
              <a:t>Сошиловы</a:t>
            </a:r>
            <a:r>
              <a:rPr lang="ru-RU" sz="2000" b="1" i="1" dirty="0"/>
              <a:t>, Опарины.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Название </a:t>
            </a:r>
            <a:r>
              <a:rPr lang="ru-RU" sz="2000" b="1" i="1" dirty="0"/>
              <a:t>деревни произошло от характера местности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Деревня Высокая находится в </a:t>
            </a:r>
            <a:r>
              <a:rPr lang="ru-RU" sz="2000" b="1" i="1" dirty="0" smtClean="0">
                <a:solidFill>
                  <a:srgbClr val="FF0000"/>
                </a:solidFill>
              </a:rPr>
              <a:t>5</a:t>
            </a:r>
            <a:r>
              <a:rPr lang="ru-RU" sz="2000" b="1" i="1" dirty="0" smtClean="0"/>
              <a:t> км от деревни Завражье, вблизи протекает река Юг. В настоящее время в ней проживает </a:t>
            </a:r>
            <a:r>
              <a:rPr lang="ru-RU" sz="2000" b="1" i="1" dirty="0" smtClean="0">
                <a:solidFill>
                  <a:srgbClr val="FF0000"/>
                </a:solidFill>
              </a:rPr>
              <a:t>15</a:t>
            </a:r>
            <a:r>
              <a:rPr lang="ru-RU" sz="2000" b="1" i="1" dirty="0" smtClean="0"/>
              <a:t> человек.</a:t>
            </a:r>
          </a:p>
        </p:txBody>
      </p:sp>
      <p:pic>
        <p:nvPicPr>
          <p:cNvPr id="1026" name="Picture 2" descr="C:\Users\ПК\Desktop\Documents\Фото для альбома\SAM_5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8" y="3662174"/>
            <a:ext cx="3529172" cy="279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К\Desktop\Documents\Фото для альбома\SAM_5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62173"/>
            <a:ext cx="3960440" cy="27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507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24" y="4047347"/>
            <a:ext cx="3744416" cy="230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ПК\Desktop\Documents\Фото для альбома\SAM_51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573016"/>
            <a:ext cx="3562001" cy="27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78202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 советское время в деревне </a:t>
            </a:r>
            <a:r>
              <a:rPr lang="ru-RU" sz="2000" b="1" i="1" dirty="0" smtClean="0"/>
              <a:t> Высокая был </a:t>
            </a:r>
            <a:r>
              <a:rPr lang="ru-RU" sz="2000" b="1" i="1" dirty="0"/>
              <a:t>колхоз «Северный  лесоруб». После укрупнения </a:t>
            </a:r>
            <a:r>
              <a:rPr lang="ru-RU" sz="2000" b="1" i="1" dirty="0" smtClean="0"/>
              <a:t>колхоза в 1959 году, </a:t>
            </a:r>
            <a:r>
              <a:rPr lang="ru-RU" sz="2000" b="1" i="1" dirty="0"/>
              <a:t>в деревне </a:t>
            </a:r>
            <a:r>
              <a:rPr lang="ru-RU" sz="2000" b="1" i="1" dirty="0" smtClean="0"/>
              <a:t>была ферма коров на 200 голов, телятник, конюшня, содержались овцы.</a:t>
            </a:r>
          </a:p>
          <a:p>
            <a:r>
              <a:rPr lang="ru-RU" sz="2000" b="1" i="1" dirty="0" smtClean="0"/>
              <a:t>Работал сельский клуб, магазин Никольского </a:t>
            </a:r>
            <a:r>
              <a:rPr lang="ru-RU" sz="2000" b="1" i="1" dirty="0" err="1" smtClean="0"/>
              <a:t>Райпо</a:t>
            </a:r>
            <a:r>
              <a:rPr lang="ru-RU" sz="2000" b="1" i="1" dirty="0" smtClean="0"/>
              <a:t>. </a:t>
            </a:r>
          </a:p>
          <a:p>
            <a:r>
              <a:rPr lang="ru-RU" sz="2000" b="1" i="1" dirty="0" smtClean="0"/>
              <a:t>В  деревне  имеется база индивидуального </a:t>
            </a:r>
            <a:r>
              <a:rPr lang="ru-RU" sz="2000" b="1" i="1" dirty="0"/>
              <a:t>п</a:t>
            </a:r>
            <a:r>
              <a:rPr lang="ru-RU" sz="2000" b="1" i="1" dirty="0" smtClean="0"/>
              <a:t>редпринимателя Панова Сергея Павловича , который занимается заготовкой и переработкой древесины. Есть пилорама, деревообрабатывающие станки, что позволяет обеспечить работой трудоспособное население.</a:t>
            </a:r>
          </a:p>
        </p:txBody>
      </p:sp>
    </p:spTree>
    <p:extLst>
      <p:ext uri="{BB962C8B-B14F-4D97-AF65-F5344CB8AC3E}">
        <p14:creationId xmlns:p14="http://schemas.microsoft.com/office/powerpoint/2010/main" val="19918777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Documents\ФОТОГРАФИИ\библ.фото\Фото для альбома\SAM_5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88853"/>
            <a:ext cx="3672408" cy="511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052736"/>
            <a:ext cx="38164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/>
              <a:t>Пахолкова</a:t>
            </a:r>
            <a:r>
              <a:rPr lang="ru-RU" sz="2000" b="1" i="1" dirty="0"/>
              <a:t> Антонина Владимировна </a:t>
            </a:r>
            <a:r>
              <a:rPr lang="ru-RU" sz="2000" b="1" i="1" dirty="0" smtClean="0"/>
              <a:t>– уроженка  деревни Высокая.</a:t>
            </a:r>
          </a:p>
          <a:p>
            <a:r>
              <a:rPr lang="ru-RU" sz="2000" b="1" i="1" dirty="0" smtClean="0"/>
              <a:t>Всю свою  жизнь трудилась в родном колхозе, была передовой дояркой. </a:t>
            </a:r>
          </a:p>
          <a:p>
            <a:r>
              <a:rPr lang="ru-RU" sz="2000" b="1" i="1" dirty="0" smtClean="0"/>
              <a:t>Много лет избиралась депутатом сельсовета. Награждена медалью «Ветеран труда».</a:t>
            </a:r>
          </a:p>
          <a:p>
            <a:r>
              <a:rPr lang="ru-RU" sz="2000" b="1" i="1" dirty="0" smtClean="0"/>
              <a:t>В настоящее время находится на заслуженном отдыхе.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69741" y="6021288"/>
            <a:ext cx="3508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err="1"/>
              <a:t>Пахолкова</a:t>
            </a:r>
            <a:r>
              <a:rPr lang="ru-RU" sz="1400" b="1" i="1" dirty="0"/>
              <a:t> Антонина Владимировна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661868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ПК\Desktop\Documents\Фото церкви с книги\SAM_5033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7200900" cy="40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404665"/>
            <a:ext cx="79208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/>
              <a:t>Деревня </a:t>
            </a:r>
            <a:r>
              <a:rPr lang="ru-RU" sz="2000" b="1" i="1" dirty="0">
                <a:solidFill>
                  <a:srgbClr val="FF0000"/>
                </a:solidFill>
              </a:rPr>
              <a:t>ДУНИЛОВО</a:t>
            </a:r>
            <a:r>
              <a:rPr lang="ru-RU" sz="2000" b="1" i="1" dirty="0"/>
              <a:t>. Селение упоминается в грамоте </a:t>
            </a:r>
            <a:r>
              <a:rPr lang="ru-RU" sz="2000" b="1" i="1" dirty="0">
                <a:solidFill>
                  <a:srgbClr val="FF0000"/>
                </a:solidFill>
              </a:rPr>
              <a:t>1664</a:t>
            </a:r>
            <a:r>
              <a:rPr lang="ru-RU" sz="2000" b="1" i="1" dirty="0"/>
              <a:t> года « на р. Югу в Дунилове два наволока</a:t>
            </a:r>
            <a:r>
              <a:rPr lang="ru-RU" sz="2000" b="1" i="1" dirty="0" smtClean="0"/>
              <a:t>».</a:t>
            </a:r>
          </a:p>
          <a:p>
            <a:pPr indent="361950"/>
            <a:r>
              <a:rPr lang="ru-RU" sz="2000" b="1" i="1" dirty="0" smtClean="0"/>
              <a:t> </a:t>
            </a:r>
            <a:r>
              <a:rPr lang="ru-RU" sz="2000" b="1" i="1" dirty="0"/>
              <a:t>В списках селений девятнадцатого </a:t>
            </a:r>
            <a:r>
              <a:rPr lang="ru-RU" sz="2000" b="1" i="1" dirty="0" smtClean="0"/>
              <a:t>века отмечается  </a:t>
            </a:r>
            <a:r>
              <a:rPr lang="ru-RU" sz="2000" b="1" i="1" dirty="0"/>
              <a:t>д. Дунилово при р. Юге 5 дворов. </a:t>
            </a:r>
            <a:endParaRPr lang="ru-RU" sz="2000" b="1" i="1" dirty="0" smtClean="0"/>
          </a:p>
          <a:p>
            <a:pPr indent="361950"/>
            <a:r>
              <a:rPr lang="ru-RU" sz="2000" b="1" i="1" dirty="0" smtClean="0"/>
              <a:t>Ранее </a:t>
            </a:r>
            <a:r>
              <a:rPr lang="ru-RU" sz="2000" b="1" i="1" dirty="0"/>
              <a:t>возле деревни располагалась </a:t>
            </a:r>
            <a:r>
              <a:rPr lang="ru-RU" sz="2000" b="1" i="1" dirty="0" err="1"/>
              <a:t>Дуниловская</a:t>
            </a:r>
            <a:r>
              <a:rPr lang="ru-RU" sz="2000" b="1" i="1" dirty="0"/>
              <a:t> пустынь </a:t>
            </a:r>
            <a:endParaRPr lang="ru-RU" sz="2000" b="1" i="1" dirty="0" smtClean="0"/>
          </a:p>
          <a:p>
            <a:pPr indent="361950"/>
            <a:r>
              <a:rPr lang="ru-RU" sz="2000" b="1" i="1" dirty="0" smtClean="0"/>
              <a:t>( </a:t>
            </a:r>
            <a:r>
              <a:rPr lang="ru-RU" sz="2000" b="1" i="1" dirty="0"/>
              <a:t>монастырь). </a:t>
            </a:r>
            <a:endParaRPr lang="ru-RU" sz="2000" b="1" i="1" dirty="0" smtClean="0"/>
          </a:p>
          <a:p>
            <a:pPr indent="361950"/>
            <a:r>
              <a:rPr lang="ru-RU" sz="2000" b="1" i="1" dirty="0" smtClean="0"/>
              <a:t>Название </a:t>
            </a:r>
            <a:r>
              <a:rPr lang="ru-RU" sz="2000" b="1" i="1" dirty="0"/>
              <a:t>деревни произошло от мужского личного  имени </a:t>
            </a:r>
            <a:r>
              <a:rPr lang="ru-RU" sz="2000" b="1" i="1" dirty="0" err="1"/>
              <a:t>Дунило</a:t>
            </a:r>
            <a:r>
              <a:rPr lang="ru-RU" sz="2000" b="1" i="1" dirty="0"/>
              <a:t>. Отмечен Петр </a:t>
            </a:r>
            <a:r>
              <a:rPr lang="ru-RU" sz="2000" b="1" i="1" dirty="0" err="1"/>
              <a:t>Еремеевич</a:t>
            </a:r>
            <a:r>
              <a:rPr lang="ru-RU" sz="2000" b="1" i="1" dirty="0"/>
              <a:t> </a:t>
            </a:r>
            <a:r>
              <a:rPr lang="ru-RU" sz="2000" b="1" i="1" dirty="0" err="1"/>
              <a:t>Дунило</a:t>
            </a:r>
            <a:r>
              <a:rPr lang="ru-RU" sz="2000" b="1" i="1" dirty="0"/>
              <a:t> </a:t>
            </a:r>
            <a:r>
              <a:rPr lang="ru-RU" sz="2000" b="1" i="1" dirty="0" err="1"/>
              <a:t>Бахметев</a:t>
            </a:r>
            <a:r>
              <a:rPr lang="ru-RU" sz="2000" b="1" i="1" dirty="0"/>
              <a:t>, шестнадцатый век. </a:t>
            </a:r>
            <a:endParaRPr lang="ru-RU" sz="2000" b="1" i="1" dirty="0" smtClean="0"/>
          </a:p>
          <a:p>
            <a:pPr indent="361950"/>
            <a:r>
              <a:rPr lang="ru-RU" sz="2000" b="1" i="1" dirty="0" smtClean="0"/>
              <a:t>По </a:t>
            </a:r>
            <a:r>
              <a:rPr lang="ru-RU" sz="2000" b="1" i="1" dirty="0"/>
              <a:t>деревне получила название </a:t>
            </a:r>
            <a:r>
              <a:rPr lang="ru-RU" sz="2000" b="1" i="1" dirty="0" smtClean="0"/>
              <a:t>река </a:t>
            </a:r>
            <a:r>
              <a:rPr lang="ru-RU" sz="2000" b="1" i="1" dirty="0" err="1" smtClean="0"/>
              <a:t>Дуниловка</a:t>
            </a:r>
            <a:r>
              <a:rPr lang="ru-RU" sz="2000" b="1" i="1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914464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530" y="476672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>
                <a:solidFill>
                  <a:srgbClr val="FF0000"/>
                </a:solidFill>
              </a:rPr>
              <a:t>12 июля (по новому стилю) 1677 года  </a:t>
            </a:r>
            <a:r>
              <a:rPr lang="ru-RU" sz="2000" b="1" i="1" dirty="0"/>
              <a:t>произошло чудесное </a:t>
            </a:r>
            <a:r>
              <a:rPr lang="ru-RU" sz="2000" b="1" i="1" dirty="0">
                <a:solidFill>
                  <a:srgbClr val="FF0000"/>
                </a:solidFill>
              </a:rPr>
              <a:t>явление </a:t>
            </a:r>
            <a:r>
              <a:rPr lang="ru-RU" sz="2000" b="1" i="1" dirty="0" err="1">
                <a:solidFill>
                  <a:srgbClr val="FF0000"/>
                </a:solidFill>
              </a:rPr>
              <a:t>Дуниловской</a:t>
            </a:r>
            <a:r>
              <a:rPr lang="ru-RU" sz="2000" b="1" i="1" dirty="0">
                <a:solidFill>
                  <a:srgbClr val="FF0000"/>
                </a:solidFill>
              </a:rPr>
              <a:t> иконы</a:t>
            </a:r>
            <a:r>
              <a:rPr lang="ru-RU" sz="2000" b="1" i="1" dirty="0" smtClean="0"/>
              <a:t>. В праздник святых апостолов Петра и Павла государственный крестьянин из </a:t>
            </a:r>
            <a:r>
              <a:rPr lang="ru-RU" sz="2000" b="1" i="1" dirty="0" err="1" smtClean="0"/>
              <a:t>Кичменского</a:t>
            </a:r>
            <a:r>
              <a:rPr lang="ru-RU" sz="2000" b="1" i="1" dirty="0" smtClean="0"/>
              <a:t> Городка Диомид </a:t>
            </a:r>
            <a:r>
              <a:rPr lang="ru-RU" sz="2000" b="1" i="1" dirty="0" err="1" smtClean="0"/>
              <a:t>Крохалевский</a:t>
            </a:r>
            <a:r>
              <a:rPr lang="ru-RU" sz="2000" b="1" i="1" dirty="0" smtClean="0"/>
              <a:t>, перебравшийся со своей семьей на жительство в Никольскую Слободку, сидел на берегу Юга и ловил рыбу. Внезапно он увидел икону, стоящую вертикально на сухих сучьях, никем не поддерживаемую. </a:t>
            </a:r>
          </a:p>
          <a:p>
            <a:pPr indent="361950"/>
            <a:r>
              <a:rPr lang="ru-RU" sz="2000" b="1" i="1" dirty="0" smtClean="0"/>
              <a:t>От иконы исходил необыкновенный свет.</a:t>
            </a:r>
          </a:p>
          <a:p>
            <a:pPr indent="361950"/>
            <a:r>
              <a:rPr lang="ru-RU" sz="2000" b="1" i="1" dirty="0" smtClean="0"/>
              <a:t> Благая весть быстро разнеслась по округе.</a:t>
            </a:r>
          </a:p>
          <a:p>
            <a:pPr indent="361950"/>
            <a:r>
              <a:rPr lang="ru-RU" sz="2000" b="1" i="1" dirty="0" smtClean="0"/>
              <a:t>Диомид с сыновьями вскоре поставил на месте явления часовню и поместил в неё икону.</a:t>
            </a:r>
          </a:p>
          <a:p>
            <a:pPr indent="361950"/>
            <a:r>
              <a:rPr lang="ru-RU" sz="2000" b="1" i="1" dirty="0" smtClean="0"/>
              <a:t> Вокруг часовни стали селиться  крестьяне – так возникла деревня Дунилово.</a:t>
            </a:r>
          </a:p>
          <a:p>
            <a:pPr indent="361950"/>
            <a:r>
              <a:rPr lang="ru-RU" sz="2000" b="1" i="1" dirty="0" smtClean="0"/>
              <a:t>Место явления иконы, где стояла часовня, весной затоплялось, поэтому </a:t>
            </a:r>
            <a:r>
              <a:rPr lang="ru-RU" sz="2000" b="1" i="1" dirty="0" err="1"/>
              <a:t>Д</a:t>
            </a:r>
            <a:r>
              <a:rPr lang="ru-RU" sz="2000" b="1" i="1" dirty="0" err="1" smtClean="0"/>
              <a:t>униловские</a:t>
            </a:r>
            <a:r>
              <a:rPr lang="ru-RU" sz="2000" b="1" i="1" dirty="0" smtClean="0"/>
              <a:t> крестьяне с благословления священноначалия решили построить на новом месте, но уже не часовню, а церковь.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00673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607" y="2060848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endParaRPr lang="ru-RU" sz="2000" b="1" i="1" dirty="0" smtClean="0"/>
          </a:p>
          <a:p>
            <a:pPr indent="361950"/>
            <a:r>
              <a:rPr lang="ru-RU" sz="2000" b="1" i="1" dirty="0" smtClean="0"/>
              <a:t> Здесь на горке и поныне стоят две церкви: </a:t>
            </a:r>
            <a:r>
              <a:rPr lang="ru-RU" sz="2000" b="1" i="1" dirty="0" smtClean="0">
                <a:solidFill>
                  <a:srgbClr val="FF0000"/>
                </a:solidFill>
              </a:rPr>
              <a:t>деревянная 1712</a:t>
            </a:r>
            <a:r>
              <a:rPr lang="ru-RU" sz="2000" b="1" i="1" dirty="0" smtClean="0"/>
              <a:t> года и </a:t>
            </a:r>
            <a:r>
              <a:rPr lang="ru-RU" sz="2000" b="1" i="1" dirty="0" smtClean="0">
                <a:solidFill>
                  <a:srgbClr val="FF0000"/>
                </a:solidFill>
              </a:rPr>
              <a:t>каменная</a:t>
            </a:r>
            <a:r>
              <a:rPr lang="ru-RU" sz="2000" b="1" i="1" dirty="0" smtClean="0"/>
              <a:t>, построенная позже, в </a:t>
            </a:r>
            <a:r>
              <a:rPr lang="ru-RU" sz="2000" b="1" i="1" dirty="0" smtClean="0">
                <a:solidFill>
                  <a:srgbClr val="FF0000"/>
                </a:solidFill>
              </a:rPr>
              <a:t>1865</a:t>
            </a:r>
            <a:r>
              <a:rPr lang="ru-RU" sz="2000" b="1" i="1" dirty="0" smtClean="0"/>
              <a:t> году. </a:t>
            </a:r>
          </a:p>
          <a:p>
            <a:pPr indent="361950"/>
            <a:r>
              <a:rPr lang="ru-RU" sz="2000" b="1" i="1" dirty="0" smtClean="0"/>
              <a:t>В восемнадцатом веке здесь была основана </a:t>
            </a:r>
            <a:r>
              <a:rPr lang="ru-RU" sz="2000" b="1" i="1" dirty="0" err="1" smtClean="0"/>
              <a:t>Дуниловская</a:t>
            </a:r>
            <a:r>
              <a:rPr lang="ru-RU" sz="2000" b="1" i="1" dirty="0" smtClean="0"/>
              <a:t> Богородицкая пустынь – небольшой монастырь. </a:t>
            </a:r>
          </a:p>
          <a:p>
            <a:pPr indent="361950"/>
            <a:r>
              <a:rPr lang="ru-RU" sz="2000" b="1" i="1" dirty="0" smtClean="0"/>
              <a:t>Через полстолетия обитель упразднили из-за бедности, но в девятнадцатом веке пустынь возродилась и имела при себе небольшое хозяйство, богадельню (дом для престарелых и немощных людей), школу и библиотеку. </a:t>
            </a:r>
          </a:p>
          <a:p>
            <a:pPr indent="361950"/>
            <a:r>
              <a:rPr lang="ru-RU" sz="2000" b="1" i="1" dirty="0" smtClean="0"/>
              <a:t>В таком виде обитель дожила до 20-х годов двадцатого века.</a:t>
            </a:r>
          </a:p>
          <a:p>
            <a:pPr indent="361950"/>
            <a:r>
              <a:rPr lang="ru-RU" sz="2000" b="1" i="1" dirty="0" smtClean="0"/>
              <a:t>В </a:t>
            </a:r>
            <a:r>
              <a:rPr lang="ru-RU" sz="2000" b="1" i="1" dirty="0" smtClean="0">
                <a:solidFill>
                  <a:srgbClr val="FF0000"/>
                </a:solidFill>
              </a:rPr>
              <a:t>июне 1815 </a:t>
            </a:r>
            <a:r>
              <a:rPr lang="ru-RU" sz="2000" b="1" i="1" dirty="0" smtClean="0"/>
              <a:t>года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Дуниловская</a:t>
            </a:r>
            <a:r>
              <a:rPr lang="ru-RU" sz="2000" b="1" i="1" dirty="0" smtClean="0">
                <a:solidFill>
                  <a:srgbClr val="FF0000"/>
                </a:solidFill>
              </a:rPr>
              <a:t> пустынь </a:t>
            </a:r>
            <a:r>
              <a:rPr lang="ru-RU" sz="2000" b="1" i="1" dirty="0" smtClean="0"/>
              <a:t>была приписана к </a:t>
            </a:r>
            <a:r>
              <a:rPr lang="ru-RU" sz="2000" b="1" i="1" dirty="0" smtClean="0">
                <a:solidFill>
                  <a:srgbClr val="FF0000"/>
                </a:solidFill>
              </a:rPr>
              <a:t>Сретенскому собору в Никольске</a:t>
            </a:r>
            <a:r>
              <a:rPr lang="ru-RU" sz="2000" b="1" i="1" dirty="0" smtClean="0"/>
              <a:t>, а явленная икона торжественно перенесена в город.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7358" y="1352962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 smtClean="0">
                <a:solidFill>
                  <a:srgbClr val="FF0000"/>
                </a:solidFill>
              </a:rPr>
              <a:t>деревянная </a:t>
            </a:r>
            <a:r>
              <a:rPr lang="ru-RU" sz="2000" b="1" i="1" dirty="0">
                <a:solidFill>
                  <a:srgbClr val="FF0000"/>
                </a:solidFill>
              </a:rPr>
              <a:t>церковь в честь Казанской иконы Божией Матери</a:t>
            </a:r>
            <a:r>
              <a:rPr lang="ru-RU" sz="2000" b="1" i="1" dirty="0"/>
              <a:t>. Место постройки храма как бы указала Сама </a:t>
            </a:r>
            <a:r>
              <a:rPr lang="ru-RU" sz="2000" b="1" i="1" dirty="0" smtClean="0"/>
              <a:t>Пречистая</a:t>
            </a:r>
            <a:r>
              <a:rPr lang="ru-RU" sz="2000" b="1" i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7357" y="476672"/>
            <a:ext cx="7941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По молебствии Пресвятой Богородице была пущена стрела из лука; стрела упала на другой берег Юга, прямо против места явления, </a:t>
            </a:r>
            <a:r>
              <a:rPr lang="ru-RU" sz="2000" b="1" i="1" dirty="0" smtClean="0"/>
              <a:t>где</a:t>
            </a:r>
            <a:r>
              <a:rPr lang="ru-RU" sz="2000" b="1" i="1" dirty="0"/>
              <a:t> вскоре – в</a:t>
            </a:r>
            <a:r>
              <a:rPr lang="ru-RU" sz="2000" b="1" i="1" dirty="0">
                <a:solidFill>
                  <a:srgbClr val="FF0000"/>
                </a:solidFill>
              </a:rPr>
              <a:t> 1712 </a:t>
            </a:r>
            <a:r>
              <a:rPr lang="ru-RU" sz="2000" b="1" i="1" dirty="0"/>
              <a:t>году – была построена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487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655" y="4283229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b="1" i="1" dirty="0"/>
              <a:t> </a:t>
            </a:r>
            <a:r>
              <a:rPr lang="ru-RU" sz="2000" b="1" i="1" dirty="0"/>
              <a:t>Затем с иконой </a:t>
            </a:r>
            <a:r>
              <a:rPr lang="ru-RU" sz="2000" b="1" i="1" dirty="0" smtClean="0"/>
              <a:t>поднимались </a:t>
            </a:r>
            <a:r>
              <a:rPr lang="ru-RU" sz="2000" b="1" i="1" dirty="0"/>
              <a:t>на берег и </a:t>
            </a:r>
            <a:r>
              <a:rPr lang="ru-RU" sz="2000" b="1" i="1" dirty="0" smtClean="0"/>
              <a:t>вносили </a:t>
            </a:r>
            <a:r>
              <a:rPr lang="ru-RU" sz="2000" b="1" i="1" dirty="0"/>
              <a:t>её сначала в деревянную церковь, там </a:t>
            </a:r>
            <a:r>
              <a:rPr lang="ru-RU" sz="2000" b="1" i="1" dirty="0" smtClean="0"/>
              <a:t>совершали </a:t>
            </a:r>
            <a:r>
              <a:rPr lang="ru-RU" sz="2000" b="1" i="1" dirty="0"/>
              <a:t>ещё один молебен, а после отдыха </a:t>
            </a:r>
            <a:r>
              <a:rPr lang="ru-RU" sz="2000" b="1" i="1" dirty="0" smtClean="0"/>
              <a:t>был </a:t>
            </a:r>
            <a:r>
              <a:rPr lang="ru-RU" sz="2000" b="1" i="1" dirty="0"/>
              <a:t>благовест и звон к Царскому молебну </a:t>
            </a:r>
            <a:r>
              <a:rPr lang="ru-RU" sz="2000" b="1" i="1" dirty="0" smtClean="0"/>
              <a:t> </a:t>
            </a:r>
            <a:r>
              <a:rPr lang="ru-RU" sz="2000" b="1" i="1" dirty="0"/>
              <a:t>в воспоминание победы под Полтавой</a:t>
            </a:r>
            <a:r>
              <a:rPr lang="ru-RU" sz="2000" b="1" i="1" dirty="0" smtClean="0"/>
              <a:t>».</a:t>
            </a:r>
          </a:p>
          <a:p>
            <a:pPr indent="361950"/>
            <a:r>
              <a:rPr lang="ru-RU" sz="2000" b="1" i="1" dirty="0" smtClean="0"/>
              <a:t>Богослужение продолжалось два дня.</a:t>
            </a:r>
          </a:p>
          <a:p>
            <a:pPr indent="361950"/>
            <a:r>
              <a:rPr lang="ru-RU" sz="2000" b="1" i="1" dirty="0" smtClean="0">
                <a:solidFill>
                  <a:srgbClr val="FF0000"/>
                </a:solidFill>
              </a:rPr>
              <a:t> 13 июля икона возвращалась в Никольск.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1365" y="2652013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 smtClean="0"/>
              <a:t> </a:t>
            </a:r>
            <a:r>
              <a:rPr lang="ru-RU" sz="2000" b="1" i="1" dirty="0"/>
              <a:t>Не доходя 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</a:rPr>
              <a:t>3-х </a:t>
            </a:r>
            <a:r>
              <a:rPr lang="ru-RU" sz="2000" b="1" i="1" dirty="0"/>
              <a:t>верст до Дунилова, священник </a:t>
            </a:r>
            <a:r>
              <a:rPr lang="ru-RU" sz="2000" b="1" i="1" dirty="0" smtClean="0"/>
              <a:t>отправлялся </a:t>
            </a:r>
            <a:r>
              <a:rPr lang="ru-RU" sz="2000" b="1" i="1" dirty="0"/>
              <a:t>на лошади вперед, чтобы с Крестным ходом встретить икону. </a:t>
            </a:r>
            <a:endParaRPr lang="ru-RU" sz="2000" b="1" i="1" dirty="0" smtClean="0"/>
          </a:p>
          <a:p>
            <a:pPr indent="361950"/>
            <a:r>
              <a:rPr lang="ru-RU" sz="2000" b="1" i="1" dirty="0" smtClean="0">
                <a:solidFill>
                  <a:srgbClr val="FF0000"/>
                </a:solidFill>
              </a:rPr>
              <a:t>Встреча </a:t>
            </a:r>
            <a:r>
              <a:rPr lang="ru-RU" sz="2000" b="1" i="1" dirty="0">
                <a:solidFill>
                  <a:srgbClr val="FF0000"/>
                </a:solidFill>
              </a:rPr>
              <a:t>двух Крестных ходов </a:t>
            </a:r>
            <a:r>
              <a:rPr lang="ru-RU" sz="2000" b="1" i="1" dirty="0" smtClean="0">
                <a:solidFill>
                  <a:srgbClr val="FF0000"/>
                </a:solidFill>
              </a:rPr>
              <a:t>происходила </a:t>
            </a:r>
            <a:r>
              <a:rPr lang="ru-RU" sz="2000" b="1" i="1" dirty="0">
                <a:solidFill>
                  <a:srgbClr val="FF0000"/>
                </a:solidFill>
              </a:rPr>
              <a:t>на месте явления, около часовни, в которой </a:t>
            </a:r>
            <a:r>
              <a:rPr lang="ru-RU" sz="2000" b="1" i="1" dirty="0" smtClean="0">
                <a:solidFill>
                  <a:srgbClr val="FF0000"/>
                </a:solidFill>
              </a:rPr>
              <a:t>совершался </a:t>
            </a:r>
            <a:r>
              <a:rPr lang="ru-RU" sz="2000" b="1" i="1" dirty="0">
                <a:solidFill>
                  <a:srgbClr val="FF0000"/>
                </a:solidFill>
              </a:rPr>
              <a:t>молебен.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655" y="1944127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4 часа утра 11 июля </a:t>
            </a:r>
            <a:r>
              <a:rPr lang="ru-RU" sz="2000" b="1" i="1" dirty="0"/>
              <a:t>прихожане и паломники отправлялись в дальнейший путь.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3319" y="620688"/>
            <a:ext cx="7899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 smtClean="0"/>
              <a:t> Ежегодно, </a:t>
            </a:r>
            <a:r>
              <a:rPr lang="ru-RU" sz="2000" b="1" i="1" dirty="0">
                <a:solidFill>
                  <a:srgbClr val="FF0000"/>
                </a:solidFill>
              </a:rPr>
              <a:t>10 июля в 4 </a:t>
            </a:r>
            <a:r>
              <a:rPr lang="ru-RU" sz="2000" b="1" i="1" dirty="0"/>
              <a:t>часа вечера </a:t>
            </a:r>
            <a:r>
              <a:rPr lang="ru-RU" sz="2000" b="1" i="1" dirty="0" smtClean="0"/>
              <a:t>Крестный </a:t>
            </a:r>
            <a:r>
              <a:rPr lang="ru-RU" sz="2000" b="1" i="1" dirty="0"/>
              <a:t>ход выходил из Никольска с иконой, направляясь в Дунилово. Ночевала икона в деревне </a:t>
            </a:r>
            <a:r>
              <a:rPr lang="ru-RU" sz="2000" b="1" i="1" dirty="0" err="1"/>
              <a:t>Козловка</a:t>
            </a:r>
            <a:r>
              <a:rPr lang="ru-RU" sz="2000" b="1" i="1" dirty="0"/>
              <a:t>, в часовне, где совершался первый молебен Заступнице Усердной.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952532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866" y="3324101"/>
            <a:ext cx="79208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/>
              <a:t>Когда преследования несколько ослабели, к концу 60-х годов, </a:t>
            </a:r>
            <a:r>
              <a:rPr lang="ru-RU" sz="2000" b="1" i="1" dirty="0" err="1"/>
              <a:t>Дуниловская</a:t>
            </a:r>
            <a:r>
              <a:rPr lang="ru-RU" sz="2000" b="1" i="1" dirty="0"/>
              <a:t> икона обрела пристанище в избе одной </a:t>
            </a:r>
            <a:r>
              <a:rPr lang="ru-RU" sz="2000" b="1" i="1" dirty="0" smtClean="0"/>
              <a:t>верующей  </a:t>
            </a:r>
            <a:r>
              <a:rPr lang="ru-RU" sz="2000" b="1" i="1" dirty="0"/>
              <a:t>по имени Любовь.</a:t>
            </a:r>
          </a:p>
          <a:p>
            <a:pPr indent="361950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1990</a:t>
            </a:r>
            <a:r>
              <a:rPr lang="ru-RU" sz="2000" b="1" i="1" dirty="0"/>
              <a:t> году в Дунилове была создана церковная община</a:t>
            </a:r>
            <a:r>
              <a:rPr lang="ru-RU" sz="2000" b="1" i="1" dirty="0" smtClean="0"/>
              <a:t>.</a:t>
            </a:r>
          </a:p>
          <a:p>
            <a:pPr indent="361950"/>
            <a:r>
              <a:rPr lang="ru-RU" sz="2000" b="1" i="1" dirty="0" smtClean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1991</a:t>
            </a:r>
            <a:r>
              <a:rPr lang="ru-RU" sz="2000" b="1" i="1" dirty="0"/>
              <a:t> году каменный храм передают общине и </a:t>
            </a:r>
            <a:r>
              <a:rPr lang="ru-RU" sz="2000" b="1" i="1" dirty="0" err="1"/>
              <a:t>Д</a:t>
            </a:r>
            <a:r>
              <a:rPr lang="ru-RU" sz="2000" b="1" i="1" dirty="0" err="1" smtClean="0"/>
              <a:t>униловцы</a:t>
            </a:r>
            <a:r>
              <a:rPr lang="ru-RU" sz="2000" b="1" i="1" dirty="0" smtClean="0"/>
              <a:t> </a:t>
            </a:r>
            <a:r>
              <a:rPr lang="ru-RU" sz="2000" b="1" i="1" dirty="0"/>
              <a:t>всем миром приступают к его восстановлению. </a:t>
            </a:r>
            <a:r>
              <a:rPr lang="ru-RU" sz="2000" b="1" i="1" dirty="0">
                <a:solidFill>
                  <a:srgbClr val="FF0000"/>
                </a:solidFill>
              </a:rPr>
              <a:t>Весной 1992 года икона Божией Матери торжественно вернулась под своды Казанской </a:t>
            </a:r>
            <a:r>
              <a:rPr lang="ru-RU" sz="2000" b="1" i="1" dirty="0" smtClean="0">
                <a:solidFill>
                  <a:srgbClr val="FF0000"/>
                </a:solidFill>
              </a:rPr>
              <a:t>церкви</a:t>
            </a:r>
            <a:r>
              <a:rPr lang="ru-RU" sz="2000" b="1" i="1" dirty="0" smtClean="0"/>
              <a:t>, но </a:t>
            </a:r>
            <a:r>
              <a:rPr lang="ru-RU" sz="2000" b="1" i="1" dirty="0" smtClean="0">
                <a:solidFill>
                  <a:srgbClr val="FF0000"/>
                </a:solidFill>
              </a:rPr>
              <a:t>23 сентября 2002 </a:t>
            </a:r>
            <a:r>
              <a:rPr lang="ru-RU" sz="2000" b="1" i="1" dirty="0" smtClean="0"/>
              <a:t>года Чудотворную икону украли из церкви и она не найдена до сих пор.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142" y="2295722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/>
              <a:t>Вслед за арестом </a:t>
            </a:r>
            <a:r>
              <a:rPr lang="ru-RU" sz="2000" b="1" i="1" dirty="0" smtClean="0"/>
              <a:t>настоятеля, </a:t>
            </a:r>
            <a:r>
              <a:rPr lang="ru-RU" sz="2000" b="1" i="1" dirty="0"/>
              <a:t>власти неоднократно пытались изъять икону, но безуспешно</a:t>
            </a:r>
            <a:r>
              <a:rPr lang="ru-RU" sz="2000" b="1" i="1" dirty="0" smtClean="0"/>
              <a:t>.</a:t>
            </a:r>
          </a:p>
          <a:p>
            <a:pPr indent="361950"/>
            <a:r>
              <a:rPr lang="ru-RU" sz="2000" b="1" i="1" dirty="0" smtClean="0"/>
              <a:t> </a:t>
            </a:r>
            <a:r>
              <a:rPr lang="ru-RU" sz="2000" b="1" i="1" dirty="0" err="1"/>
              <a:t>Дуниловцы</a:t>
            </a:r>
            <a:r>
              <a:rPr lang="ru-RU" sz="2000" b="1" i="1" dirty="0"/>
              <a:t> хранили святыню как зеницу ока.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3917" y="260648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/>
              <a:t>С началом гонений на церковь в 20 –е годы двадцатого века явленная икона была перенесена из Никольска обратно в Дунилово и помещена в каменном храме. Настоятелем </a:t>
            </a:r>
            <a:r>
              <a:rPr lang="ru-RU" sz="2000" b="1" i="1" dirty="0" err="1" smtClean="0"/>
              <a:t>Дуниловской</a:t>
            </a:r>
            <a:r>
              <a:rPr lang="ru-RU" sz="2000" b="1" i="1" dirty="0" smtClean="0"/>
              <a:t> </a:t>
            </a:r>
            <a:r>
              <a:rPr lang="ru-RU" sz="2000" b="1" i="1" dirty="0"/>
              <a:t>Казанской церкви являлся протоиерей Владимир Сумароков. </a:t>
            </a:r>
            <a:r>
              <a:rPr lang="ru-RU" sz="2000" b="1" i="1" dirty="0" smtClean="0"/>
              <a:t>Вместе </a:t>
            </a:r>
            <a:r>
              <a:rPr lang="ru-RU" sz="2000" b="1" i="1" dirty="0"/>
              <a:t>со вторым священником, отцом Димитрием, он был арестован в начале 30-х годов, а затем расстрелян. </a:t>
            </a:r>
          </a:p>
        </p:txBody>
      </p:sp>
    </p:spTree>
    <p:extLst>
      <p:ext uri="{BB962C8B-B14F-4D97-AF65-F5344CB8AC3E}">
        <p14:creationId xmlns:p14="http://schemas.microsoft.com/office/powerpoint/2010/main" val="7022424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ФОТОГРАФИИ\Фото церкви с книги\SAM_5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t="5010" r="31503" b="20820"/>
          <a:stretch/>
        </p:blipFill>
        <p:spPr bwMode="auto">
          <a:xfrm>
            <a:off x="539552" y="332656"/>
            <a:ext cx="439248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80830" y="1484784"/>
            <a:ext cx="31514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Дуниловская</a:t>
            </a:r>
            <a:r>
              <a:rPr lang="ru-RU" b="1" i="1" dirty="0" smtClean="0"/>
              <a:t> Казанская </a:t>
            </a:r>
          </a:p>
          <a:p>
            <a:r>
              <a:rPr lang="ru-RU" b="1" i="1" dirty="0" smtClean="0"/>
              <a:t>икона </a:t>
            </a:r>
            <a:r>
              <a:rPr lang="ru-RU" b="1" i="1" dirty="0"/>
              <a:t>Божией </a:t>
            </a:r>
            <a:r>
              <a:rPr lang="ru-RU" b="1" i="1" dirty="0" smtClean="0"/>
              <a:t>Матери</a:t>
            </a:r>
          </a:p>
          <a:p>
            <a:r>
              <a:rPr lang="ru-RU" b="1" i="1" dirty="0" smtClean="0"/>
              <a:t>явлена при государе Федоре Алексеевиче во время  патриаршества всероссийского патриарха </a:t>
            </a:r>
            <a:r>
              <a:rPr lang="ru-RU" b="1" i="1" dirty="0" err="1" smtClean="0"/>
              <a:t>Иоакима</a:t>
            </a:r>
            <a:r>
              <a:rPr lang="ru-RU" b="1" i="1" dirty="0" smtClean="0"/>
              <a:t>, </a:t>
            </a:r>
          </a:p>
          <a:p>
            <a:r>
              <a:rPr lang="ru-RU" b="1" i="1" dirty="0"/>
              <a:t>к</a:t>
            </a:r>
            <a:r>
              <a:rPr lang="ru-RU" b="1" i="1" dirty="0" smtClean="0"/>
              <a:t>рестьянину Диомиду</a:t>
            </a:r>
          </a:p>
          <a:p>
            <a:r>
              <a:rPr lang="ru-RU" b="1" i="1" dirty="0" err="1" smtClean="0"/>
              <a:t>Крохалевскому</a:t>
            </a:r>
            <a:r>
              <a:rPr lang="ru-RU" b="1" i="1" dirty="0" smtClean="0"/>
              <a:t> в </a:t>
            </a:r>
            <a:r>
              <a:rPr lang="ru-RU" b="1" i="1" dirty="0" smtClean="0">
                <a:solidFill>
                  <a:srgbClr val="FF0000"/>
                </a:solidFill>
              </a:rPr>
              <a:t>1677</a:t>
            </a:r>
            <a:r>
              <a:rPr lang="ru-RU" b="1" i="1" dirty="0" smtClean="0"/>
              <a:t> году </a:t>
            </a:r>
          </a:p>
          <a:p>
            <a:r>
              <a:rPr lang="ru-RU" b="1" i="1" dirty="0"/>
              <a:t>н</a:t>
            </a:r>
            <a:r>
              <a:rPr lang="ru-RU" b="1" i="1" dirty="0" smtClean="0"/>
              <a:t>а берегу реки Юг.</a:t>
            </a:r>
          </a:p>
          <a:p>
            <a:r>
              <a:rPr lang="ru-RU" b="1" i="1" dirty="0" smtClean="0"/>
              <a:t>Подлинник иконы украден из Казанской церкви 23 сентября 2002 года.</a:t>
            </a:r>
          </a:p>
          <a:p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80830" y="476672"/>
            <a:ext cx="3151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/>
              <a:t>Список </a:t>
            </a:r>
            <a:r>
              <a:rPr lang="ru-RU" sz="1400" b="1" i="1" dirty="0" err="1"/>
              <a:t>Дуниловской</a:t>
            </a:r>
            <a:r>
              <a:rPr lang="ru-RU" sz="1400" b="1" i="1" dirty="0"/>
              <a:t> Казанской иконы Божией Матери.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16471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6348" y="764704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/>
              <a:t>Деревня </a:t>
            </a:r>
            <a:r>
              <a:rPr lang="ru-RU" sz="2000" b="1" i="1" dirty="0">
                <a:solidFill>
                  <a:srgbClr val="FF0000"/>
                </a:solidFill>
              </a:rPr>
              <a:t>Дунилово</a:t>
            </a:r>
            <a:r>
              <a:rPr lang="ru-RU" sz="2000" b="1" i="1" dirty="0"/>
              <a:t> расположена в</a:t>
            </a:r>
            <a:r>
              <a:rPr lang="ru-RU" sz="2000" b="1" i="1" dirty="0">
                <a:solidFill>
                  <a:srgbClr val="FF0000"/>
                </a:solidFill>
              </a:rPr>
              <a:t> 15 </a:t>
            </a:r>
            <a:r>
              <a:rPr lang="ru-RU" sz="2000" b="1" i="1" dirty="0"/>
              <a:t>км от деревни Завражье на правом берегу реки Юг. В </a:t>
            </a:r>
            <a:r>
              <a:rPr lang="ru-RU" sz="2000" b="1" i="1" dirty="0" smtClean="0"/>
              <a:t>30-е годы, прошлого столетия </a:t>
            </a:r>
            <a:r>
              <a:rPr lang="ru-RU" sz="2000" b="1" i="1" dirty="0"/>
              <a:t>здесь был колхоз «Самолёт</a:t>
            </a:r>
            <a:r>
              <a:rPr lang="ru-RU" sz="2000" b="1" i="1" dirty="0" smtClean="0"/>
              <a:t>», который в 1959 году объединился с колхозом «Искра Ленина».</a:t>
            </a:r>
          </a:p>
          <a:p>
            <a:pPr indent="361950"/>
            <a:r>
              <a:rPr lang="ru-RU" sz="2000" b="1" i="1" dirty="0" smtClean="0"/>
              <a:t> </a:t>
            </a:r>
            <a:r>
              <a:rPr lang="ru-RU" sz="2000" b="1" i="1" dirty="0"/>
              <a:t>Ранее в деревне был магазин Никольского РАЙПО</a:t>
            </a:r>
            <a:r>
              <a:rPr lang="ru-RU" sz="2000" b="1" i="1" dirty="0" smtClean="0"/>
              <a:t>.</a:t>
            </a:r>
          </a:p>
          <a:p>
            <a:pPr indent="361950"/>
            <a:r>
              <a:rPr lang="ru-RU" sz="2000" b="1" i="1" dirty="0" smtClean="0"/>
              <a:t> </a:t>
            </a:r>
            <a:r>
              <a:rPr lang="ru-RU" sz="2000" b="1" i="1" dirty="0"/>
              <a:t>В настоящее время в д. Дунилово проживает</a:t>
            </a:r>
            <a:r>
              <a:rPr lang="ru-RU" sz="2000" b="1" i="1" dirty="0">
                <a:solidFill>
                  <a:srgbClr val="FF0000"/>
                </a:solidFill>
              </a:rPr>
              <a:t> 44 </a:t>
            </a:r>
            <a:r>
              <a:rPr lang="ru-RU" sz="2000" b="1" i="1" dirty="0"/>
              <a:t>человека в основном пенсионеры. </a:t>
            </a:r>
          </a:p>
        </p:txBody>
      </p:sp>
      <p:pic>
        <p:nvPicPr>
          <p:cNvPr id="3" name="Picture 2" descr="C:\Users\ПК\Desktop\Documents\ФОТОГРАФИИ\Дунилово-Куревино фото\SAM_5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8" y="3356992"/>
            <a:ext cx="37196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К\Desktop\Documents\ФОТОГРАФИИ\Дунилово-Куревино фото\SAM_5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22" y="3402168"/>
            <a:ext cx="396960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7158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« Я хотел бы, Россия, чтобы ты не забыла, что когда-то ты вся началась с деревень», - сказал поэт Сергей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Викулов</a:t>
            </a:r>
            <a:r>
              <a:rPr lang="ru-RU" sz="3200" b="1" i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ru-RU" sz="32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   А с чего начиналась наша деревня?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603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7779" y="2651433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b="1" i="1" dirty="0"/>
              <a:t> </a:t>
            </a:r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1930</a:t>
            </a:r>
            <a:r>
              <a:rPr lang="ru-RU" sz="2000" b="1" i="1" dirty="0"/>
              <a:t> году в ноябре месяце был </a:t>
            </a:r>
            <a:r>
              <a:rPr lang="ru-RU" sz="2000" b="1" i="1" dirty="0">
                <a:solidFill>
                  <a:srgbClr val="FF0000"/>
                </a:solidFill>
              </a:rPr>
              <a:t>создан </a:t>
            </a:r>
            <a:r>
              <a:rPr lang="ru-RU" sz="2000" b="1" i="1" dirty="0" err="1">
                <a:solidFill>
                  <a:srgbClr val="FF0000"/>
                </a:solidFill>
              </a:rPr>
              <a:t>Дуниловский</a:t>
            </a:r>
            <a:r>
              <a:rPr lang="ru-RU" sz="2000" b="1" i="1" dirty="0">
                <a:solidFill>
                  <a:srgbClr val="FF0000"/>
                </a:solidFill>
              </a:rPr>
              <a:t> лесопункт Никольского леспромхоза</a:t>
            </a:r>
            <a:r>
              <a:rPr lang="ru-RU" sz="2000" b="1" i="1" dirty="0"/>
              <a:t>, который работал до 2000 года. Это был один из крупнейших лесопунктов района.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04664"/>
            <a:ext cx="7848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>
                <a:solidFill>
                  <a:srgbClr val="FF0000"/>
                </a:solidFill>
              </a:rPr>
              <a:t>Поселок </a:t>
            </a:r>
            <a:r>
              <a:rPr lang="ru-RU" sz="2000" b="1" i="1" dirty="0" err="1">
                <a:solidFill>
                  <a:srgbClr val="FF0000"/>
                </a:solidFill>
              </a:rPr>
              <a:t>Дуниловский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/>
              <a:t>расположен в</a:t>
            </a:r>
            <a:r>
              <a:rPr lang="ru-RU" sz="2000" b="1" i="1" dirty="0">
                <a:solidFill>
                  <a:srgbClr val="FF0000"/>
                </a:solidFill>
              </a:rPr>
              <a:t> 15</a:t>
            </a:r>
            <a:r>
              <a:rPr lang="ru-RU" sz="2000" b="1" i="1" dirty="0"/>
              <a:t> км от деревни Завражье на левом берегу реки Юг, напротив  деревни </a:t>
            </a:r>
            <a:r>
              <a:rPr lang="ru-RU" sz="2000" b="1" i="1" dirty="0">
                <a:solidFill>
                  <a:srgbClr val="FF0000"/>
                </a:solidFill>
              </a:rPr>
              <a:t>Дунилово</a:t>
            </a:r>
            <a:r>
              <a:rPr lang="ru-RU" sz="2000" b="1" i="1" dirty="0"/>
              <a:t>.  Это один из красивейших лесных поселков в районе. </a:t>
            </a:r>
          </a:p>
          <a:p>
            <a:pPr indent="361950"/>
            <a:r>
              <a:rPr lang="ru-RU" sz="2000" b="1" i="1" dirty="0"/>
              <a:t> По центру поселка протекает </a:t>
            </a:r>
            <a:r>
              <a:rPr lang="ru-RU" sz="2000" b="1" i="1" dirty="0">
                <a:solidFill>
                  <a:srgbClr val="FF0000"/>
                </a:solidFill>
              </a:rPr>
              <a:t>река </a:t>
            </a:r>
            <a:r>
              <a:rPr lang="ru-RU" sz="2000" b="1" i="1" dirty="0" err="1">
                <a:solidFill>
                  <a:srgbClr val="FF0000"/>
                </a:solidFill>
              </a:rPr>
              <a:t>Синдюг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/>
              <a:t>, которая  разделяет поселок на две части , и впадает в реку Юг.</a:t>
            </a:r>
          </a:p>
          <a:p>
            <a:pPr indent="361950"/>
            <a:r>
              <a:rPr lang="ru-RU" sz="2000" b="1" i="1" dirty="0"/>
              <a:t> В п</a:t>
            </a:r>
            <a:r>
              <a:rPr lang="ru-RU" sz="2000" b="1" i="1" dirty="0" smtClean="0"/>
              <a:t>. </a:t>
            </a:r>
            <a:r>
              <a:rPr lang="ru-RU" sz="2000" b="1" i="1" dirty="0" err="1" smtClean="0"/>
              <a:t>Дуниловский</a:t>
            </a:r>
            <a:r>
              <a:rPr lang="ru-RU" sz="2000" b="1" i="1" dirty="0" smtClean="0"/>
              <a:t> </a:t>
            </a:r>
            <a:r>
              <a:rPr lang="ru-RU" sz="2000" b="1" i="1" dirty="0"/>
              <a:t>проживает</a:t>
            </a:r>
            <a:r>
              <a:rPr lang="ru-RU" sz="2000" b="1" i="1" dirty="0">
                <a:solidFill>
                  <a:srgbClr val="FF0000"/>
                </a:solidFill>
              </a:rPr>
              <a:t> 530 </a:t>
            </a:r>
            <a:r>
              <a:rPr lang="ru-RU" sz="2000" b="1" i="1" dirty="0"/>
              <a:t>человек</a:t>
            </a:r>
            <a:endParaRPr lang="ru-RU" sz="2000" dirty="0"/>
          </a:p>
        </p:txBody>
      </p:sp>
      <p:pic>
        <p:nvPicPr>
          <p:cNvPr id="4" name="Picture 2" descr="C:\Users\ПК\Desktop\Documents\ФОТОГРАФИИ\Дунилово-Куревино фото\SAM_5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" y="3974872"/>
            <a:ext cx="3744416" cy="26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К\Desktop\Documents\ФОТОГРАФИИ\Дунилово-Куревино фото\SAM_5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74872"/>
            <a:ext cx="3888432" cy="26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686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7297" y="692696"/>
            <a:ext cx="79208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b="1" i="1" dirty="0"/>
              <a:t>В поселке была хорошо развита инфраструктура. </a:t>
            </a:r>
            <a:endParaRPr lang="ru-RU" b="1" i="1" dirty="0" smtClean="0"/>
          </a:p>
          <a:p>
            <a:pPr indent="361950"/>
            <a:r>
              <a:rPr lang="ru-RU" b="1" i="1" dirty="0" smtClean="0"/>
              <a:t>Строилось </a:t>
            </a:r>
            <a:r>
              <a:rPr lang="ru-RU" b="1" i="1" dirty="0"/>
              <a:t>жилье для рабочих, в основном двухквартирные дома. </a:t>
            </a:r>
            <a:endParaRPr lang="ru-RU" b="1" i="1" dirty="0" smtClean="0"/>
          </a:p>
          <a:p>
            <a:pPr indent="361950"/>
            <a:r>
              <a:rPr lang="ru-RU" b="1" i="1" dirty="0" smtClean="0"/>
              <a:t>Были </a:t>
            </a:r>
            <a:r>
              <a:rPr lang="ru-RU" b="1" i="1" dirty="0" smtClean="0"/>
              <a:t>построены:  </a:t>
            </a:r>
            <a:r>
              <a:rPr lang="ru-RU" b="1" i="1" dirty="0" smtClean="0">
                <a:solidFill>
                  <a:srgbClr val="FF0000"/>
                </a:solidFill>
              </a:rPr>
              <a:t>Детский </a:t>
            </a:r>
            <a:r>
              <a:rPr lang="ru-RU" b="1" i="1" dirty="0">
                <a:solidFill>
                  <a:srgbClr val="FF0000"/>
                </a:solidFill>
              </a:rPr>
              <a:t>сад, медпункт, Дом культуры с библиотекой, школа, пекарня, магазины, баня, почта, гаражи, ГСМ и др. </a:t>
            </a:r>
          </a:p>
          <a:p>
            <a:pPr indent="361950"/>
            <a:r>
              <a:rPr lang="ru-RU" b="1" i="1" dirty="0"/>
              <a:t>После закрытия лесопункта,  жители создали предприятия , которые занимаются  заготовкой, вывозкой и переработкой древесины.</a:t>
            </a:r>
          </a:p>
          <a:p>
            <a:pPr indent="361950"/>
            <a:r>
              <a:rPr lang="ru-RU" b="1" i="1" dirty="0"/>
              <a:t>В настоящее время в поселке работает </a:t>
            </a:r>
            <a:r>
              <a:rPr lang="ru-RU" b="1" i="1" dirty="0">
                <a:solidFill>
                  <a:srgbClr val="FF0000"/>
                </a:solidFill>
              </a:rPr>
              <a:t>6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и</a:t>
            </a:r>
            <a:r>
              <a:rPr lang="ru-RU" b="1" i="1" dirty="0" smtClean="0">
                <a:solidFill>
                  <a:srgbClr val="FF0000"/>
                </a:solidFill>
              </a:rPr>
              <a:t>ндивидуальных предпринимателей </a:t>
            </a:r>
            <a:r>
              <a:rPr lang="ru-RU" b="1" i="1" dirty="0" smtClean="0">
                <a:solidFill>
                  <a:srgbClr val="FF0000"/>
                </a:solidFill>
              </a:rPr>
              <a:t>– это Плотников Николай Андреевич, </a:t>
            </a:r>
            <a:r>
              <a:rPr lang="ru-RU" b="1" i="1" dirty="0" err="1" smtClean="0">
                <a:solidFill>
                  <a:srgbClr val="FF0000"/>
                </a:solidFill>
              </a:rPr>
              <a:t>Корепин</a:t>
            </a:r>
            <a:r>
              <a:rPr lang="ru-RU" b="1" i="1" dirty="0" smtClean="0">
                <a:solidFill>
                  <a:srgbClr val="FF0000"/>
                </a:solidFill>
              </a:rPr>
              <a:t> Александр Васильевич, </a:t>
            </a:r>
            <a:r>
              <a:rPr lang="ru-RU" b="1" i="1" dirty="0" err="1" smtClean="0">
                <a:solidFill>
                  <a:srgbClr val="FF0000"/>
                </a:solidFill>
              </a:rPr>
              <a:t>Корепин</a:t>
            </a:r>
            <a:r>
              <a:rPr lang="ru-RU" b="1" i="1" dirty="0" smtClean="0">
                <a:solidFill>
                  <a:srgbClr val="FF0000"/>
                </a:solidFill>
              </a:rPr>
              <a:t> Василий Васильевич, Вершинин Александр Александрович, Горчаков Сергей Александрович, Игумнов Григорий Вячеславович,  </a:t>
            </a:r>
            <a:r>
              <a:rPr lang="ru-RU" b="1" i="1" dirty="0" smtClean="0"/>
              <a:t>благодаря чему обеспечены работой трудоспособное население поселка, и жители не покидают родные места.</a:t>
            </a:r>
          </a:p>
          <a:p>
            <a:pPr indent="361950"/>
            <a:r>
              <a:rPr lang="ru-RU" b="1" i="1" dirty="0" smtClean="0"/>
              <a:t>Работают магазины, пекарня ИП,  школа, детский сад «Родничок», Дом Культуры, библиотека,  фельдшерско-акушерский пункт,  </a:t>
            </a:r>
            <a:r>
              <a:rPr lang="ru-RU" b="1" i="1" dirty="0" err="1" smtClean="0"/>
              <a:t>Андангское</a:t>
            </a:r>
            <a:r>
              <a:rPr lang="ru-RU" b="1" i="1" dirty="0" smtClean="0"/>
              <a:t> лесничество.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861410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К\Desktop\Documents\ФОТОГРАФИИ\Дунилово-Куревино фото\SAM_5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04" y="2780928"/>
            <a:ext cx="4508775" cy="31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98122" y="6402654"/>
            <a:ext cx="1879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Дом Культуры</a:t>
            </a:r>
            <a:endParaRPr lang="ru-RU" dirty="0"/>
          </a:p>
        </p:txBody>
      </p:sp>
      <p:pic>
        <p:nvPicPr>
          <p:cNvPr id="5" name="Picture 3" descr="C:\Users\ПК\Desktop\Documents\ФОТОГРАФИИ\Дунилово-Куревино фото\SAM_5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8185"/>
            <a:ext cx="3744416" cy="266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1173" y="3173952"/>
            <a:ext cx="3966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фельдшерско-акушерский пункт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2418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ПК\Desktop\Documents\ФОТОГРАФИИ\Дунилово-Куревино фото\SAM_5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0565"/>
            <a:ext cx="39604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К\Desktop\Documents\ФОТОГРАФИИ\Дунилово-Куревино фото\SAM_5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45" y="428412"/>
            <a:ext cx="3996488" cy="27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192037"/>
            <a:ext cx="5690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</a:t>
            </a:r>
            <a:r>
              <a:rPr lang="ru-RU" b="1" i="1" dirty="0"/>
              <a:t>детский сад «Родничок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48397" y="3192037"/>
            <a:ext cx="3031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/>
              <a:t>Андангское</a:t>
            </a:r>
            <a:r>
              <a:rPr lang="ru-RU" b="1" i="1" dirty="0"/>
              <a:t> лесничество</a:t>
            </a:r>
            <a:endParaRPr lang="ru-RU" dirty="0"/>
          </a:p>
        </p:txBody>
      </p:sp>
      <p:pic>
        <p:nvPicPr>
          <p:cNvPr id="10" name="Picture 2" descr="C:\Users\ПК\Desktop\Documents\ФОТОГРАФИИ\Дунилово-Куревино фото\SAM_5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92660"/>
            <a:ext cx="4032448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02058" y="5520154"/>
            <a:ext cx="2580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пруд на реке </a:t>
            </a:r>
            <a:r>
              <a:rPr lang="ru-RU" b="1" i="1" dirty="0" err="1"/>
              <a:t>Синдюг</a:t>
            </a:r>
            <a:r>
              <a:rPr lang="ru-RU" b="1" i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9398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К\Desktop\Documents\ФОТОГРАФИИ\Дунилово-Куревино фото\SAM_5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4" y="692696"/>
            <a:ext cx="362107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ПК\Desktop\Documents\ФОТОГРАФИИ\Дунилово-Куревино фото\SAM_5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9604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69009" y="3464169"/>
            <a:ext cx="245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Магазин «Пассаж»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1795" y="3429000"/>
            <a:ext cx="22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Магазин « Берёзка</a:t>
            </a:r>
            <a:endParaRPr lang="ru-RU" dirty="0"/>
          </a:p>
        </p:txBody>
      </p:sp>
      <p:pic>
        <p:nvPicPr>
          <p:cNvPr id="9" name="Picture 2" descr="C:\Users\ПК\Desktop\Documents\ФОТОГРАФИИ\Дунилово-Куревино фото\SAM_5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33501"/>
            <a:ext cx="37444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1" y="3846857"/>
            <a:ext cx="365848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0748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ПК\Desktop\Documents\ФОТОГРАФИИ\Дунилово-Куревино фото\SAM_5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836712"/>
            <a:ext cx="6480719" cy="48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1086" y="5877272"/>
            <a:ext cx="3627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Казанская церковь в Дунилове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003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213" y="404664"/>
            <a:ext cx="7848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/>
            <a:r>
              <a:rPr lang="ru-RU" b="1" i="1" dirty="0" smtClean="0"/>
              <a:t>Есть рядом с Дуниловом, еще одно интересное  для истории место.</a:t>
            </a:r>
          </a:p>
          <a:p>
            <a:pPr indent="352425"/>
            <a:r>
              <a:rPr lang="ru-RU" b="1" i="1" dirty="0" smtClean="0"/>
              <a:t>Недалеко от впадения речки </a:t>
            </a:r>
            <a:r>
              <a:rPr lang="ru-RU" b="1" i="1" dirty="0" err="1" smtClean="0"/>
              <a:t>Анданги</a:t>
            </a:r>
            <a:r>
              <a:rPr lang="ru-RU" b="1" i="1" dirty="0" smtClean="0"/>
              <a:t>  в  реку  Юг на вершине песчаного холма, поросшего сосновым лесом, выкопана огромная яма: глубина её более шести метров, а диаметр около двенадцати метров. Местные жители  до сих пор называют её </a:t>
            </a:r>
            <a:r>
              <a:rPr lang="ru-RU" b="1" i="1" dirty="0" smtClean="0">
                <a:solidFill>
                  <a:srgbClr val="FF0000"/>
                </a:solidFill>
              </a:rPr>
              <a:t>«</a:t>
            </a:r>
            <a:r>
              <a:rPr lang="ru-RU" b="1" i="1" dirty="0" err="1" smtClean="0">
                <a:solidFill>
                  <a:srgbClr val="FF0000"/>
                </a:solidFill>
              </a:rPr>
              <a:t>Анфаловой</a:t>
            </a:r>
            <a:r>
              <a:rPr lang="ru-RU" b="1" i="1" dirty="0" smtClean="0">
                <a:solidFill>
                  <a:srgbClr val="FF0000"/>
                </a:solidFill>
              </a:rPr>
              <a:t> могилой» </a:t>
            </a:r>
            <a:r>
              <a:rPr lang="ru-RU" b="1" i="1" dirty="0" smtClean="0"/>
              <a:t>или </a:t>
            </a:r>
            <a:r>
              <a:rPr lang="ru-RU" b="1" i="1" dirty="0" smtClean="0">
                <a:solidFill>
                  <a:srgbClr val="FF0000"/>
                </a:solidFill>
              </a:rPr>
              <a:t>«</a:t>
            </a:r>
            <a:r>
              <a:rPr lang="ru-RU" b="1" i="1" dirty="0" err="1" smtClean="0">
                <a:solidFill>
                  <a:srgbClr val="FF0000"/>
                </a:solidFill>
              </a:rPr>
              <a:t>Анфаловой</a:t>
            </a:r>
            <a:r>
              <a:rPr lang="ru-RU" b="1" i="1" dirty="0" smtClean="0">
                <a:solidFill>
                  <a:srgbClr val="FF0000"/>
                </a:solidFill>
              </a:rPr>
              <a:t>  ямой». </a:t>
            </a:r>
          </a:p>
          <a:p>
            <a:pPr indent="352425"/>
            <a:r>
              <a:rPr lang="ru-RU" b="1" i="1" dirty="0" smtClean="0"/>
              <a:t>По одной из народных легенд, боярин </a:t>
            </a:r>
            <a:r>
              <a:rPr lang="ru-RU" b="1" i="1" dirty="0" err="1" smtClean="0"/>
              <a:t>Анфал</a:t>
            </a:r>
            <a:r>
              <a:rPr lang="ru-RU" b="1" i="1" dirty="0" smtClean="0"/>
              <a:t> попал в эти глухие, укромные места, спасаясь от преследования своих соотечественников - новгородцев. Здесь же он и скончался, а его воины основали поселения, которые стали называться </a:t>
            </a:r>
            <a:r>
              <a:rPr lang="ru-RU" b="1" i="1" dirty="0" err="1" smtClean="0"/>
              <a:t>Андангскими</a:t>
            </a:r>
            <a:r>
              <a:rPr lang="ru-RU" b="1" i="1" dirty="0" smtClean="0"/>
              <a:t> починками. </a:t>
            </a:r>
          </a:p>
          <a:p>
            <a:r>
              <a:rPr lang="ru-RU" b="1" i="1" dirty="0" smtClean="0"/>
              <a:t> </a:t>
            </a:r>
            <a:endParaRPr lang="ru-RU" dirty="0"/>
          </a:p>
        </p:txBody>
      </p:sp>
      <p:pic>
        <p:nvPicPr>
          <p:cNvPr id="3" name="Picture 4" descr="C:\Users\ПК\Desktop\Documents\ФОТОГРАФИИ\Дунилово-Куревино фото\SAM_5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17" y="3717032"/>
            <a:ext cx="5040560" cy="298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166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6610" y="14797"/>
            <a:ext cx="81369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b="1" i="1" dirty="0"/>
              <a:t> </a:t>
            </a:r>
            <a:endParaRPr lang="ru-RU" dirty="0"/>
          </a:p>
          <a:p>
            <a:pPr indent="276225"/>
            <a:r>
              <a:rPr lang="ru-RU" sz="2000" b="1" i="1" dirty="0"/>
              <a:t>Деревня </a:t>
            </a:r>
            <a:r>
              <a:rPr lang="ru-RU" sz="2000" b="1" i="1" dirty="0">
                <a:solidFill>
                  <a:srgbClr val="FF0000"/>
                </a:solidFill>
              </a:rPr>
              <a:t>ЕРМАКОВО</a:t>
            </a:r>
            <a:r>
              <a:rPr lang="ru-RU" sz="2000" b="1" i="1" dirty="0"/>
              <a:t>. Принадлежал этот населенный пункт к известным </a:t>
            </a:r>
            <a:r>
              <a:rPr lang="ru-RU" sz="2000" b="1" i="1" dirty="0" err="1"/>
              <a:t>Андангским</a:t>
            </a:r>
            <a:r>
              <a:rPr lang="ru-RU" sz="2000" b="1" i="1" dirty="0"/>
              <a:t> починкам. Основана деревня, вероятно, была в середине семнадцатого века. </a:t>
            </a:r>
            <a:endParaRPr lang="ru-RU" sz="2000" b="1" i="1" dirty="0" smtClean="0"/>
          </a:p>
          <a:p>
            <a:pPr indent="276225"/>
            <a:r>
              <a:rPr lang="ru-RU" sz="2000" b="1" i="1" dirty="0" smtClean="0"/>
              <a:t>При </a:t>
            </a:r>
            <a:r>
              <a:rPr lang="ru-RU" sz="2000" b="1" i="1" dirty="0"/>
              <a:t>составлении писцовой </a:t>
            </a:r>
            <a:r>
              <a:rPr lang="ru-RU" sz="2000" b="1" i="1" dirty="0" smtClean="0"/>
              <a:t>книги  </a:t>
            </a:r>
            <a:r>
              <a:rPr lang="ru-RU" sz="2000" b="1" i="1" dirty="0">
                <a:solidFill>
                  <a:srgbClr val="FF0000"/>
                </a:solidFill>
              </a:rPr>
              <a:t>1678 – </a:t>
            </a:r>
            <a:r>
              <a:rPr lang="ru-RU" sz="2000" b="1" i="1" dirty="0" smtClean="0">
                <a:solidFill>
                  <a:srgbClr val="FF0000"/>
                </a:solidFill>
              </a:rPr>
              <a:t>1683 </a:t>
            </a:r>
            <a:r>
              <a:rPr lang="ru-RU" sz="2000" b="1" i="1" dirty="0" smtClean="0"/>
              <a:t>годов в деревне Ермаковской « над ключом и на речке на </a:t>
            </a:r>
            <a:r>
              <a:rPr lang="ru-RU" sz="2000" b="1" i="1" dirty="0" err="1" smtClean="0"/>
              <a:t>Анданге</a:t>
            </a:r>
            <a:r>
              <a:rPr lang="ru-RU" sz="2000" b="1" i="1" dirty="0" smtClean="0"/>
              <a:t>»  </a:t>
            </a:r>
            <a:r>
              <a:rPr lang="ru-RU" sz="2000" b="1" i="1" dirty="0"/>
              <a:t>было отмечено одиннадцать дворов. </a:t>
            </a:r>
            <a:endParaRPr lang="ru-RU" sz="2000" b="1" i="1" dirty="0" smtClean="0"/>
          </a:p>
          <a:p>
            <a:pPr indent="276225"/>
            <a:r>
              <a:rPr lang="ru-RU" sz="2000" b="1" i="1" dirty="0" smtClean="0"/>
              <a:t>«</a:t>
            </a:r>
            <a:r>
              <a:rPr lang="ru-RU" sz="2000" b="1" i="1" dirty="0"/>
              <a:t>Экономические примечания» к Генеральному межеванию </a:t>
            </a:r>
            <a:r>
              <a:rPr lang="ru-RU" sz="2000" b="1" i="1" dirty="0" smtClean="0"/>
              <a:t>поселение </a:t>
            </a:r>
            <a:r>
              <a:rPr lang="ru-RU" sz="2000" b="1" i="1" dirty="0"/>
              <a:t>назвали Ермаковским починком. </a:t>
            </a:r>
            <a:endParaRPr lang="ru-RU" sz="2000" dirty="0"/>
          </a:p>
          <a:p>
            <a:pPr indent="361950"/>
            <a:r>
              <a:rPr lang="ru-RU" sz="2000" b="1" i="1" dirty="0" smtClean="0"/>
              <a:t>Этимология </a:t>
            </a:r>
            <a:r>
              <a:rPr lang="ru-RU" sz="2000" b="1" i="1" dirty="0"/>
              <a:t>топонима связана с мужским личным именем Ермолай</a:t>
            </a:r>
            <a:r>
              <a:rPr lang="ru-RU" sz="2000" b="1" i="1" dirty="0" smtClean="0"/>
              <a:t>. </a:t>
            </a:r>
            <a:endParaRPr lang="ru-RU" sz="2000" dirty="0"/>
          </a:p>
        </p:txBody>
      </p:sp>
      <p:pic>
        <p:nvPicPr>
          <p:cNvPr id="1027" name="Picture 3" descr="C:\Users\ПК\Desktop\Documents\ФОТОГРАФИИ\Ермаково фото\SAM_5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8" y="3461895"/>
            <a:ext cx="361448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К\Desktop\Documents\ФОТОГРАФИИ\Дунилово-Куревино фото\SAM_5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61894"/>
            <a:ext cx="3960440" cy="29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649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Documents\ФОТОГРАФИИ\Ермаково фото\SAM_5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6004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Desktop\Documents\ФОТОГРАФИИ\Ермаково фото\SAM_5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0688"/>
            <a:ext cx="37444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К\Desktop\Documents\ФОТОГРАФИИ\Ермаково фото\SAM_5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38164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К\Desktop\Documents\ФОТОГРАФИИ\Ермаково фото\SAM_5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313" y="3212976"/>
            <a:ext cx="374441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2816" y="5998472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1400" b="1" i="1" dirty="0"/>
              <a:t>Такие дома строят жители деревни Ермаково</a:t>
            </a:r>
            <a:r>
              <a:rPr lang="ru-RU" b="1" i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691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Documents\ФОТОГРАФИИ\Ермаково фото\SAM_5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0" y="3335886"/>
            <a:ext cx="3528392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К\Desktop\Documents\ФОТОГРАФИИ\Ермаково фото\SAM_5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44" y="3335885"/>
            <a:ext cx="4248472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3040" y="332656"/>
            <a:ext cx="78294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b="1" i="1" dirty="0"/>
              <a:t> </a:t>
            </a:r>
            <a:endParaRPr lang="ru-RU" dirty="0"/>
          </a:p>
          <a:p>
            <a:pPr indent="276225"/>
            <a:r>
              <a:rPr lang="ru-RU" sz="2000" b="1" i="1" dirty="0" smtClean="0"/>
              <a:t>Деревня </a:t>
            </a:r>
            <a:r>
              <a:rPr lang="ru-RU" sz="2000" b="1" i="1" dirty="0" smtClean="0">
                <a:solidFill>
                  <a:srgbClr val="FF0000"/>
                </a:solidFill>
              </a:rPr>
              <a:t>Ермаково</a:t>
            </a:r>
            <a:r>
              <a:rPr lang="ru-RU" sz="2000" b="1" i="1" dirty="0" smtClean="0"/>
              <a:t> расположено на реке </a:t>
            </a:r>
            <a:r>
              <a:rPr lang="ru-RU" sz="2000" b="1" i="1" dirty="0" err="1" smtClean="0"/>
              <a:t>Анданге</a:t>
            </a:r>
            <a:r>
              <a:rPr lang="ru-RU" sz="2000" b="1" i="1" dirty="0" smtClean="0"/>
              <a:t> в</a:t>
            </a:r>
            <a:r>
              <a:rPr lang="ru-RU" sz="2000" b="1" i="1" dirty="0" smtClean="0">
                <a:solidFill>
                  <a:srgbClr val="FF0000"/>
                </a:solidFill>
              </a:rPr>
              <a:t> 2 </a:t>
            </a:r>
            <a:r>
              <a:rPr lang="ru-RU" sz="2000" b="1" i="1" dirty="0" smtClean="0"/>
              <a:t>км от деревни Завражье. В настоящее время в ней проживает </a:t>
            </a:r>
            <a:r>
              <a:rPr lang="ru-RU" sz="2000" b="1" i="1" dirty="0" smtClean="0">
                <a:solidFill>
                  <a:srgbClr val="FF0000"/>
                </a:solidFill>
              </a:rPr>
              <a:t>75</a:t>
            </a:r>
            <a:r>
              <a:rPr lang="ru-RU" sz="2000" b="1" i="1" dirty="0" smtClean="0"/>
              <a:t> человек.  </a:t>
            </a:r>
          </a:p>
          <a:p>
            <a:pPr indent="276225"/>
            <a:r>
              <a:rPr lang="ru-RU" sz="2000" b="1" i="1" dirty="0" smtClean="0"/>
              <a:t>В 30-е годы прошлого века в деревне Ермаково был создан колхоз «Третий решающий». После укрупнения колхоза в 1950 году, в деревне была ферма коров на 200 голов, телятник, конюшня, свинарник, содержались овцы. Была кузница. На реке </a:t>
            </a:r>
            <a:r>
              <a:rPr lang="ru-RU" sz="2000" b="1" i="1" dirty="0" err="1" smtClean="0"/>
              <a:t>Анданге</a:t>
            </a:r>
            <a:r>
              <a:rPr lang="ru-RU" sz="2000" b="1" i="1" dirty="0" smtClean="0"/>
              <a:t> была мельница.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3040" y="5953326"/>
            <a:ext cx="7469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6225"/>
            <a:r>
              <a:rPr lang="ru-RU" sz="1400" b="1" i="1" dirty="0" smtClean="0"/>
              <a:t> </a:t>
            </a:r>
            <a:r>
              <a:rPr lang="ru-RU" sz="1400" b="1" i="1" dirty="0"/>
              <a:t>Магазин ИП Харитоновой Т.И. и </a:t>
            </a:r>
            <a:r>
              <a:rPr lang="ru-RU" sz="1400" b="1" i="1" dirty="0" smtClean="0"/>
              <a:t>магазин Никольского </a:t>
            </a:r>
            <a:r>
              <a:rPr lang="ru-RU" sz="1400" b="1" i="1" dirty="0" err="1" smtClean="0"/>
              <a:t>Райпо</a:t>
            </a:r>
            <a:r>
              <a:rPr lang="ru-RU" sz="1400" b="1" i="1" dirty="0" smtClean="0"/>
              <a:t>  </a:t>
            </a:r>
            <a:r>
              <a:rPr lang="ru-RU" sz="1400" b="1" i="1" dirty="0"/>
              <a:t>в д. Ермаково.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582592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610" y="908720"/>
            <a:ext cx="79860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 </a:t>
            </a:r>
            <a:endParaRPr lang="ru-RU" dirty="0"/>
          </a:p>
          <a:p>
            <a:pPr indent="274638"/>
            <a:r>
              <a:rPr lang="ru-RU" b="1" i="1" dirty="0" smtClean="0"/>
              <a:t>До </a:t>
            </a:r>
            <a:r>
              <a:rPr lang="ru-RU" b="1" i="1" dirty="0"/>
              <a:t>прихода славян на территории </a:t>
            </a:r>
            <a:r>
              <a:rPr lang="ru-RU" b="1" i="1" dirty="0" err="1"/>
              <a:t>Завражского</a:t>
            </a:r>
            <a:r>
              <a:rPr lang="ru-RU" b="1" i="1" dirty="0"/>
              <a:t> сельсовета жили различные племена: на западе </a:t>
            </a:r>
            <a:r>
              <a:rPr lang="ru-RU" b="1" i="1" dirty="0">
                <a:solidFill>
                  <a:srgbClr val="FF0000"/>
                </a:solidFill>
              </a:rPr>
              <a:t>«весь», </a:t>
            </a:r>
            <a:r>
              <a:rPr lang="ru-RU" b="1" i="1" dirty="0"/>
              <a:t>к северу </a:t>
            </a:r>
            <a:r>
              <a:rPr lang="ru-RU" b="1" i="1" dirty="0">
                <a:solidFill>
                  <a:srgbClr val="FF0000"/>
                </a:solidFill>
              </a:rPr>
              <a:t>«</a:t>
            </a:r>
            <a:r>
              <a:rPr lang="ru-RU" b="1" i="1" dirty="0" err="1">
                <a:solidFill>
                  <a:srgbClr val="FF0000"/>
                </a:solidFill>
              </a:rPr>
              <a:t>емь</a:t>
            </a:r>
            <a:r>
              <a:rPr lang="ru-RU" b="1" i="1" dirty="0">
                <a:solidFill>
                  <a:srgbClr val="FF0000"/>
                </a:solidFill>
              </a:rPr>
              <a:t>»</a:t>
            </a:r>
            <a:r>
              <a:rPr lang="ru-RU" b="1" i="1" dirty="0"/>
              <a:t>, дальше на восток </a:t>
            </a:r>
            <a:r>
              <a:rPr lang="ru-RU" b="1" i="1" dirty="0">
                <a:solidFill>
                  <a:srgbClr val="FF0000"/>
                </a:solidFill>
              </a:rPr>
              <a:t>«чудь» </a:t>
            </a:r>
            <a:r>
              <a:rPr lang="ru-RU" b="1" i="1" dirty="0"/>
              <a:t>и другие.  До появления славян здесь ещё заселялась чудь белоглазая, группа племен, относящихся к угро-</a:t>
            </a:r>
            <a:r>
              <a:rPr lang="ru-RU" b="1" i="1" dirty="0" err="1"/>
              <a:t>финнской</a:t>
            </a:r>
            <a:r>
              <a:rPr lang="ru-RU" b="1" i="1" dirty="0"/>
              <a:t> языковой группе. Доказательством </a:t>
            </a:r>
            <a:r>
              <a:rPr lang="ru-RU" b="1" i="1" dirty="0" smtClean="0"/>
              <a:t> этого  </a:t>
            </a:r>
            <a:r>
              <a:rPr lang="ru-RU" b="1" i="1" dirty="0"/>
              <a:t>являются многие географические названия, дошедшие до нашего времени из глубин веков.</a:t>
            </a:r>
            <a:endParaRPr lang="ru-RU" dirty="0"/>
          </a:p>
          <a:p>
            <a:pPr indent="352425"/>
            <a:r>
              <a:rPr lang="ru-RU" b="1" i="1" dirty="0" smtClean="0"/>
              <a:t>К  </a:t>
            </a:r>
            <a:r>
              <a:rPr lang="ru-RU" b="1" i="1" dirty="0"/>
              <a:t>примеру, в поле от  деревни Ермаково к деревне Завражье находится яма </a:t>
            </a:r>
            <a:r>
              <a:rPr lang="ru-RU" b="1" i="1" dirty="0">
                <a:solidFill>
                  <a:srgbClr val="FF0000"/>
                </a:solidFill>
              </a:rPr>
              <a:t>«</a:t>
            </a:r>
            <a:r>
              <a:rPr lang="ru-RU" b="1" i="1" dirty="0" err="1">
                <a:solidFill>
                  <a:srgbClr val="FF0000"/>
                </a:solidFill>
              </a:rPr>
              <a:t>чудков</a:t>
            </a:r>
            <a:r>
              <a:rPr lang="ru-RU" b="1" i="1" dirty="0">
                <a:solidFill>
                  <a:srgbClr val="FF0000"/>
                </a:solidFill>
              </a:rPr>
              <a:t> колодец», </a:t>
            </a:r>
            <a:r>
              <a:rPr lang="ru-RU" b="1" i="1" dirty="0"/>
              <a:t>название явно древнее. </a:t>
            </a:r>
            <a:endParaRPr lang="ru-RU" b="1" i="1" dirty="0" smtClean="0"/>
          </a:p>
          <a:p>
            <a:pPr indent="352425"/>
            <a:r>
              <a:rPr lang="ru-RU" b="1" i="1" dirty="0" smtClean="0"/>
              <a:t>Большинство </a:t>
            </a:r>
            <a:r>
              <a:rPr lang="ru-RU" b="1" i="1" dirty="0"/>
              <a:t>рек своими названиями оканчиваются на </a:t>
            </a:r>
            <a:r>
              <a:rPr lang="ru-RU" b="1" i="1" dirty="0">
                <a:solidFill>
                  <a:srgbClr val="FF0000"/>
                </a:solidFill>
              </a:rPr>
              <a:t>«га», </a:t>
            </a:r>
            <a:r>
              <a:rPr lang="ru-RU" b="1" i="1" dirty="0"/>
              <a:t>или </a:t>
            </a:r>
            <a:r>
              <a:rPr lang="ru-RU" b="1" i="1" dirty="0">
                <a:solidFill>
                  <a:srgbClr val="FF0000"/>
                </a:solidFill>
              </a:rPr>
              <a:t>«</a:t>
            </a:r>
            <a:r>
              <a:rPr lang="ru-RU" b="1" i="1" dirty="0" err="1">
                <a:solidFill>
                  <a:srgbClr val="FF0000"/>
                </a:solidFill>
              </a:rPr>
              <a:t>нга</a:t>
            </a:r>
            <a:r>
              <a:rPr lang="ru-RU" b="1" i="1" dirty="0">
                <a:solidFill>
                  <a:srgbClr val="FF0000"/>
                </a:solidFill>
              </a:rPr>
              <a:t>», </a:t>
            </a:r>
            <a:r>
              <a:rPr lang="ru-RU" b="1" i="1" dirty="0"/>
              <a:t>или же </a:t>
            </a:r>
            <a:r>
              <a:rPr lang="ru-RU" b="1" i="1" dirty="0">
                <a:solidFill>
                  <a:srgbClr val="FF0000"/>
                </a:solidFill>
              </a:rPr>
              <a:t>«</a:t>
            </a:r>
            <a:r>
              <a:rPr lang="ru-RU" b="1" i="1" dirty="0" err="1">
                <a:solidFill>
                  <a:srgbClr val="FF0000"/>
                </a:solidFill>
              </a:rPr>
              <a:t>ньга</a:t>
            </a:r>
            <a:r>
              <a:rPr lang="ru-RU" b="1" i="1" dirty="0">
                <a:solidFill>
                  <a:srgbClr val="FF0000"/>
                </a:solidFill>
              </a:rPr>
              <a:t>», </a:t>
            </a:r>
            <a:r>
              <a:rPr lang="ru-RU" b="1" i="1" dirty="0"/>
              <a:t>как река </a:t>
            </a:r>
            <a:r>
              <a:rPr lang="ru-RU" b="1" i="1" dirty="0" err="1"/>
              <a:t>Анданга</a:t>
            </a:r>
            <a:r>
              <a:rPr lang="ru-RU" b="1" i="1" dirty="0"/>
              <a:t>.  </a:t>
            </a:r>
            <a:endParaRPr lang="ru-RU" b="1" i="1" dirty="0" smtClean="0"/>
          </a:p>
          <a:p>
            <a:pPr indent="352425"/>
            <a:r>
              <a:rPr lang="ru-RU" b="1" i="1" dirty="0" smtClean="0"/>
              <a:t>А </a:t>
            </a:r>
            <a:r>
              <a:rPr lang="ru-RU" b="1" i="1" dirty="0">
                <a:solidFill>
                  <a:srgbClr val="FF0000"/>
                </a:solidFill>
              </a:rPr>
              <a:t>река Юг</a:t>
            </a:r>
            <a:r>
              <a:rPr lang="ru-RU" b="1" i="1" dirty="0"/>
              <a:t> ранее носила название </a:t>
            </a:r>
            <a:r>
              <a:rPr lang="ru-RU" b="1" i="1" dirty="0">
                <a:solidFill>
                  <a:srgbClr val="FF0000"/>
                </a:solidFill>
              </a:rPr>
              <a:t>«</a:t>
            </a:r>
            <a:r>
              <a:rPr lang="ru-RU" b="1" i="1" dirty="0" err="1">
                <a:solidFill>
                  <a:srgbClr val="FF0000"/>
                </a:solidFill>
              </a:rPr>
              <a:t>Ньюга</a:t>
            </a:r>
            <a:r>
              <a:rPr lang="ru-RU" b="1" i="1" dirty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pPr indent="365125"/>
            <a:r>
              <a:rPr lang="ru-RU" b="1" i="1" dirty="0"/>
              <a:t>С тринадцатого века началось заселение нашего края славянами. Освоение славянами Севера проходило мирно. Основным занятием славян было земледелие. </a:t>
            </a:r>
            <a:endParaRPr lang="ru-RU" b="1" i="1" dirty="0" smtClean="0"/>
          </a:p>
          <a:p>
            <a:pPr indent="365125"/>
            <a:r>
              <a:rPr lang="ru-RU" b="1" i="1" dirty="0" smtClean="0"/>
              <a:t>В </a:t>
            </a:r>
            <a:r>
              <a:rPr lang="ru-RU" b="1" i="1" dirty="0">
                <a:solidFill>
                  <a:srgbClr val="FF0000"/>
                </a:solidFill>
              </a:rPr>
              <a:t>Никольской слободке в </a:t>
            </a:r>
            <a:r>
              <a:rPr lang="ru-RU" b="1" i="1" dirty="0" err="1">
                <a:solidFill>
                  <a:srgbClr val="FF0000"/>
                </a:solidFill>
              </a:rPr>
              <a:t>Андангских</a:t>
            </a:r>
            <a:r>
              <a:rPr lang="ru-RU" b="1" i="1" dirty="0">
                <a:solidFill>
                  <a:srgbClr val="FF0000"/>
                </a:solidFill>
              </a:rPr>
              <a:t> починках </a:t>
            </a:r>
            <a:r>
              <a:rPr lang="ru-RU" b="1" i="1" dirty="0"/>
              <a:t>стали образовываться деревни, а именно: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1226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329" y="332656"/>
            <a:ext cx="792088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Деревня </a:t>
            </a:r>
            <a:r>
              <a:rPr lang="ru-RU" sz="2000" b="1" i="1" dirty="0">
                <a:solidFill>
                  <a:srgbClr val="FF0000"/>
                </a:solidFill>
              </a:rPr>
              <a:t>КУРЕВИНО</a:t>
            </a:r>
            <a:r>
              <a:rPr lang="ru-RU" sz="2000" b="1" i="1" dirty="0"/>
              <a:t> на реке </a:t>
            </a:r>
            <a:r>
              <a:rPr lang="ru-RU" sz="2000" b="1" i="1" dirty="0">
                <a:solidFill>
                  <a:srgbClr val="FF0000"/>
                </a:solidFill>
              </a:rPr>
              <a:t>Юг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Населенный </a:t>
            </a:r>
            <a:r>
              <a:rPr lang="ru-RU" sz="2000" b="1" i="1" dirty="0"/>
              <a:t>пункт известен по переписи </a:t>
            </a:r>
            <a:r>
              <a:rPr lang="ru-RU" sz="2000" b="1" i="1" dirty="0">
                <a:solidFill>
                  <a:srgbClr val="FF0000"/>
                </a:solidFill>
              </a:rPr>
              <a:t>1678 – 1683 </a:t>
            </a:r>
            <a:r>
              <a:rPr lang="ru-RU" sz="2000" b="1" i="1" dirty="0"/>
              <a:t>годов. Поселение состояло из трех дворов. Проживали в них Васька, Сенька и Гришка Федотовы </a:t>
            </a:r>
            <a:r>
              <a:rPr lang="ru-RU" sz="2000" b="1" i="1" dirty="0" err="1"/>
              <a:t>Цыпилевых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Название </a:t>
            </a:r>
            <a:r>
              <a:rPr lang="ru-RU" sz="2000" b="1" i="1" dirty="0"/>
              <a:t>населенного пункта отразило традиционные промыслы </a:t>
            </a:r>
            <a:r>
              <a:rPr lang="ru-RU" sz="2000" b="1" i="1" dirty="0" err="1"/>
              <a:t>куревинских</a:t>
            </a:r>
            <a:r>
              <a:rPr lang="ru-RU" sz="2000" b="1" i="1" dirty="0"/>
              <a:t> крестьян (</a:t>
            </a:r>
            <a:r>
              <a:rPr lang="ru-RU" sz="2000" b="1" i="1" dirty="0">
                <a:solidFill>
                  <a:srgbClr val="FF0000"/>
                </a:solidFill>
              </a:rPr>
              <a:t>смолокурение</a:t>
            </a:r>
            <a:r>
              <a:rPr lang="ru-RU" sz="2000" b="1" i="1" dirty="0"/>
              <a:t>). Возможно, оно произошло и от слова </a:t>
            </a:r>
            <a:r>
              <a:rPr lang="ru-RU" sz="2000" b="1" i="1" dirty="0">
                <a:solidFill>
                  <a:srgbClr val="FF0000"/>
                </a:solidFill>
              </a:rPr>
              <a:t>«курья», </a:t>
            </a:r>
            <a:r>
              <a:rPr lang="ru-RU" sz="2000" b="1" i="1" dirty="0"/>
              <a:t>которое обозначало заболоченный залив реки, заболоченное место</a:t>
            </a:r>
            <a:r>
              <a:rPr lang="ru-RU" sz="2000" b="1" i="1" dirty="0" smtClean="0"/>
              <a:t>. </a:t>
            </a:r>
          </a:p>
          <a:p>
            <a:pPr indent="265113"/>
            <a:endParaRPr lang="ru-RU" dirty="0"/>
          </a:p>
        </p:txBody>
      </p:sp>
      <p:pic>
        <p:nvPicPr>
          <p:cNvPr id="6" name="Picture 2" descr="C:\Users\ПК\Desktop\Documents\ФОТОГРАФИИ\Дунилово-Куревино фото\SAM_5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52936"/>
            <a:ext cx="648072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999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Documents\ФОТОГРАФИИ\Дунилово-Куревино фото\SAM_5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67" y="3679288"/>
            <a:ext cx="3744416" cy="263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13" y="3679288"/>
            <a:ext cx="3951351" cy="266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8343" y="1124744"/>
            <a:ext cx="78729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За рекой  сосновый бор, в котором изобилие грибов и ягод.</a:t>
            </a:r>
          </a:p>
          <a:p>
            <a:pPr indent="265113"/>
            <a:r>
              <a:rPr lang="ru-RU" sz="2000" b="1" i="1" dirty="0" smtClean="0"/>
              <a:t>В 30-е годы прошлого столетия в деревне </a:t>
            </a:r>
            <a:r>
              <a:rPr lang="ru-RU" sz="2000" b="1" i="1" dirty="0" err="1" smtClean="0"/>
              <a:t>Куревино</a:t>
            </a:r>
            <a:r>
              <a:rPr lang="ru-RU" sz="2000" b="1" i="1" dirty="0" smtClean="0"/>
              <a:t>  был создан колхоз «Самолёт»,  в который входила и деревня  Дунилово. Была </a:t>
            </a:r>
            <a:r>
              <a:rPr lang="ru-RU" sz="2000" b="1" i="1" dirty="0"/>
              <a:t>ферма КРС, телятник, конюшня.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Ранее </a:t>
            </a:r>
            <a:r>
              <a:rPr lang="ru-RU" sz="2000" b="1" i="1" dirty="0"/>
              <a:t>в деревне был сельский клуб, магазин. </a:t>
            </a:r>
          </a:p>
          <a:p>
            <a:pPr indent="265113"/>
            <a:r>
              <a:rPr lang="ru-RU" sz="2000" b="1" i="1" dirty="0"/>
              <a:t>В настоящее время в дерене проживает </a:t>
            </a:r>
            <a:r>
              <a:rPr lang="ru-RU" sz="2000" b="1" i="1" dirty="0" smtClean="0">
                <a:solidFill>
                  <a:srgbClr val="FF0000"/>
                </a:solidFill>
              </a:rPr>
              <a:t>20</a:t>
            </a:r>
            <a:r>
              <a:rPr lang="ru-RU" sz="2000" b="1" i="1" dirty="0" smtClean="0"/>
              <a:t> </a:t>
            </a:r>
            <a:r>
              <a:rPr lang="ru-RU" sz="2000" b="1" i="1" dirty="0"/>
              <a:t>человек, в основном пенсионного возраста.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0667" y="478413"/>
            <a:ext cx="7872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Деревня </a:t>
            </a:r>
            <a:r>
              <a:rPr lang="ru-RU" sz="2000" b="1" i="1" dirty="0" err="1">
                <a:solidFill>
                  <a:srgbClr val="FF0000"/>
                </a:solidFill>
              </a:rPr>
              <a:t>Куревино</a:t>
            </a:r>
            <a:r>
              <a:rPr lang="ru-RU" sz="2000" b="1" i="1" dirty="0"/>
              <a:t>  находится в</a:t>
            </a:r>
            <a:r>
              <a:rPr lang="ru-RU" sz="2000" b="1" i="1" dirty="0">
                <a:solidFill>
                  <a:srgbClr val="FF0000"/>
                </a:solidFill>
              </a:rPr>
              <a:t> 8 </a:t>
            </a:r>
            <a:r>
              <a:rPr lang="ru-RU" sz="2000" b="1" i="1" dirty="0"/>
              <a:t>км от деревни Завражье. Расположена в живописном месте на берегу реки Юг.</a:t>
            </a:r>
          </a:p>
        </p:txBody>
      </p:sp>
    </p:spTree>
    <p:extLst>
      <p:ext uri="{BB962C8B-B14F-4D97-AF65-F5344CB8AC3E}">
        <p14:creationId xmlns:p14="http://schemas.microsoft.com/office/powerpoint/2010/main" val="18982465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К\Desktop\Documents\Дунилово-Куревино фото\SAM_5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9" y="476672"/>
            <a:ext cx="4032448" cy="24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К\Desktop\Documents\Дунилово-Куревино фото\SAM_5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320480" cy="24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К\Desktop\Documents\ФОТОГРАФИИ\Дунилово-Куревино фото\SAM_53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9" y="3140968"/>
            <a:ext cx="4032448" cy="28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К\Desktop\Documents\ФОТОГРАФИИ\Дунилово-Куревино фото\SAM_53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8"/>
            <a:ext cx="4311314" cy="28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9552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Documents\Дунилово-Куревино фото\SAM_5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98" y="3163222"/>
            <a:ext cx="5036836" cy="34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222375" y="476250"/>
            <a:ext cx="7921625" cy="2736850"/>
          </a:xfrm>
        </p:spPr>
        <p:txBody>
          <a:bodyPr>
            <a:noAutofit/>
          </a:bodyPr>
          <a:lstStyle/>
          <a:p>
            <a:pPr indent="361950"/>
            <a:r>
              <a:rPr lang="ru-RU" sz="2000" b="1" i="1" dirty="0" smtClean="0">
                <a:solidFill>
                  <a:srgbClr val="FF0000"/>
                </a:solidFill>
              </a:rPr>
              <a:t>Старейшая жительница деревни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Куревино</a:t>
            </a:r>
            <a:r>
              <a:rPr lang="ru-RU" sz="2000" b="1" i="1" dirty="0" smtClean="0">
                <a:solidFill>
                  <a:srgbClr val="FF0000"/>
                </a:solidFill>
              </a:rPr>
              <a:t> Чегодаева Анна Максимовна- </a:t>
            </a:r>
            <a:r>
              <a:rPr lang="ru-RU" sz="2000" b="1" i="1" dirty="0" smtClean="0"/>
              <a:t>родилась </a:t>
            </a:r>
            <a:r>
              <a:rPr lang="ru-RU" sz="2000" b="1" i="1" dirty="0" smtClean="0">
                <a:solidFill>
                  <a:srgbClr val="FF0000"/>
                </a:solidFill>
              </a:rPr>
              <a:t>8 июня 1916 </a:t>
            </a:r>
            <a:r>
              <a:rPr lang="ru-RU" sz="2000" b="1" i="1" dirty="0" smtClean="0"/>
              <a:t>года.</a:t>
            </a:r>
          </a:p>
          <a:p>
            <a:pPr indent="361950"/>
            <a:r>
              <a:rPr lang="ru-RU" sz="2000" b="1" i="1" dirty="0" smtClean="0"/>
              <a:t> Всю жизнь  трудилась в родной деревне. Вдова участника Великой Отечественной войны Чегодаева Александра Степановича. У детей свои семьи, но  они не оставляют мать одну.</a:t>
            </a:r>
          </a:p>
          <a:p>
            <a:pPr indent="361950"/>
            <a:r>
              <a:rPr lang="ru-RU" sz="2000" b="1" i="1" dirty="0" smtClean="0"/>
              <a:t> Несмотря на свой возраст </a:t>
            </a:r>
            <a:r>
              <a:rPr lang="ru-RU" sz="2000" b="1" i="1" dirty="0" smtClean="0">
                <a:solidFill>
                  <a:srgbClr val="FF0000"/>
                </a:solidFill>
              </a:rPr>
              <a:t>99</a:t>
            </a:r>
            <a:r>
              <a:rPr lang="ru-RU" sz="2000" b="1" i="1" dirty="0" smtClean="0"/>
              <a:t> лет , Анна Максимовна бодра, хороший собеседник, вот только зрение подводит.  </a:t>
            </a:r>
            <a:endParaRPr lang="ru-RU" sz="20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1968" y="5569923"/>
            <a:ext cx="2782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/>
              <a:t>Чегодаева Анна </a:t>
            </a:r>
            <a:r>
              <a:rPr lang="ru-RU" sz="1400" b="1" i="1" dirty="0" smtClean="0"/>
              <a:t>Максимовна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669486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416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/>
              <a:t>Деревня </a:t>
            </a:r>
            <a:r>
              <a:rPr lang="ru-RU" sz="2000" b="1" i="1" dirty="0">
                <a:solidFill>
                  <a:srgbClr val="FF0000"/>
                </a:solidFill>
              </a:rPr>
              <a:t>ЗАВАРИХА</a:t>
            </a:r>
            <a:r>
              <a:rPr lang="ru-RU" sz="2000" b="1" i="1" dirty="0" smtClean="0"/>
              <a:t>.</a:t>
            </a:r>
          </a:p>
          <a:p>
            <a:pPr indent="361950"/>
            <a:r>
              <a:rPr lang="ru-RU" sz="2000" b="1" i="1" dirty="0" smtClean="0"/>
              <a:t> </a:t>
            </a:r>
            <a:r>
              <a:rPr lang="ru-RU" sz="2000" b="1" i="1" dirty="0"/>
              <a:t>Населенный пункт возник в середине семнадцатого века. Составлявшие писцовые книги </a:t>
            </a:r>
            <a:r>
              <a:rPr lang="ru-RU" sz="2000" b="1" i="1" dirty="0">
                <a:solidFill>
                  <a:srgbClr val="FF0000"/>
                </a:solidFill>
              </a:rPr>
              <a:t>1678 – 1683 </a:t>
            </a:r>
            <a:r>
              <a:rPr lang="ru-RU" sz="2000" b="1" i="1" dirty="0"/>
              <a:t>годов чиновники упомянули поселение под названием «</a:t>
            </a:r>
            <a:r>
              <a:rPr lang="ru-RU" sz="2000" b="1" i="1" dirty="0" err="1"/>
              <a:t>Заваринский</a:t>
            </a:r>
            <a:r>
              <a:rPr lang="ru-RU" sz="2000" b="1" i="1" dirty="0"/>
              <a:t> починок на речке на </a:t>
            </a:r>
            <a:r>
              <a:rPr lang="ru-RU" sz="2000" b="1" i="1" dirty="0" err="1"/>
              <a:t>Анданге</a:t>
            </a:r>
            <a:r>
              <a:rPr lang="ru-RU" sz="2000" b="1" i="1" dirty="0"/>
              <a:t>». </a:t>
            </a:r>
            <a:endParaRPr lang="ru-RU" sz="2000" b="1" i="1" dirty="0" smtClean="0"/>
          </a:p>
          <a:p>
            <a:pPr indent="361950"/>
            <a:r>
              <a:rPr lang="ru-RU" sz="2000" b="1" i="1" dirty="0" smtClean="0"/>
              <a:t>В </a:t>
            </a:r>
            <a:r>
              <a:rPr lang="ru-RU" sz="2000" b="1" i="1" dirty="0"/>
              <a:t>деревне существовало семь жилых дворов.</a:t>
            </a:r>
            <a:endParaRPr lang="ru-RU" sz="2000" dirty="0"/>
          </a:p>
          <a:p>
            <a:pPr indent="361950"/>
            <a:r>
              <a:rPr lang="ru-RU" sz="2000" b="1" i="1" dirty="0"/>
              <a:t>Название деревни произошло от имени - прозвища  </a:t>
            </a:r>
            <a:r>
              <a:rPr lang="ru-RU" sz="2000" b="1" i="1" dirty="0" err="1"/>
              <a:t>Завара</a:t>
            </a:r>
            <a:r>
              <a:rPr lang="ru-RU" sz="2000" b="1" i="1" dirty="0"/>
              <a:t>, которое характеризовало крикливого, склочного человека</a:t>
            </a:r>
            <a:r>
              <a:rPr lang="ru-RU" sz="2000" b="1" i="1" dirty="0" smtClean="0"/>
              <a:t>.</a:t>
            </a:r>
          </a:p>
        </p:txBody>
      </p:sp>
      <p:pic>
        <p:nvPicPr>
          <p:cNvPr id="4098" name="Picture 2" descr="C:\Users\ПК\Desktop\Documents\ФОТОГРАФИИ\библ.фото\Фото для альбома\SAM_5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8" y="3627026"/>
            <a:ext cx="3492442" cy="26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К\Desktop\Documents\ФОТОГРАФИИ\библ.фото\Фото для альбома\SAM_5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27026"/>
            <a:ext cx="4104456" cy="26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447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К\Desktop\Documents\ФОТОГРАФИИ\библ.фото\Фото для альбома\SAM_5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55017"/>
            <a:ext cx="3744416" cy="26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К\Desktop\Documents\ФОТОГРАФИИ\библ.фото\Фото для альбома\SAM_5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55017"/>
            <a:ext cx="3888432" cy="26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7760" y="692696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/>
              <a:t>Деревня </a:t>
            </a:r>
            <a:r>
              <a:rPr lang="ru-RU" sz="2000" b="1" i="1" dirty="0" err="1">
                <a:solidFill>
                  <a:srgbClr val="FF0000"/>
                </a:solidFill>
              </a:rPr>
              <a:t>Завариха</a:t>
            </a:r>
            <a:r>
              <a:rPr lang="ru-RU" sz="2000" b="1" i="1" dirty="0"/>
              <a:t>  расположена в </a:t>
            </a:r>
            <a:r>
              <a:rPr lang="ru-RU" sz="2000" b="1" i="1" dirty="0">
                <a:solidFill>
                  <a:srgbClr val="FF0000"/>
                </a:solidFill>
              </a:rPr>
              <a:t>3</a:t>
            </a:r>
            <a:r>
              <a:rPr lang="ru-RU" sz="2000" b="1" i="1" dirty="0"/>
              <a:t> км от деревни </a:t>
            </a:r>
            <a:r>
              <a:rPr lang="ru-RU" sz="2000" b="1" i="1" dirty="0" smtClean="0"/>
              <a:t>Завражье. В </a:t>
            </a:r>
            <a:r>
              <a:rPr lang="ru-RU" sz="2000" b="1" i="1" dirty="0"/>
              <a:t>настоящее время в ней проживает </a:t>
            </a:r>
            <a:r>
              <a:rPr lang="ru-RU" sz="2000" b="1" i="1" dirty="0">
                <a:solidFill>
                  <a:srgbClr val="FF0000"/>
                </a:solidFill>
              </a:rPr>
              <a:t>35</a:t>
            </a:r>
            <a:r>
              <a:rPr lang="ru-RU" sz="2000" b="1" i="1" dirty="0"/>
              <a:t> человек. Имеется </a:t>
            </a:r>
            <a:r>
              <a:rPr lang="ru-RU" sz="2000" b="1" i="1" dirty="0" smtClean="0"/>
              <a:t>магазин Никольского </a:t>
            </a:r>
            <a:r>
              <a:rPr lang="ru-RU" sz="2000" b="1" i="1" dirty="0" err="1" smtClean="0"/>
              <a:t>Райпо</a:t>
            </a:r>
            <a:r>
              <a:rPr lang="ru-RU" sz="2000" b="1" i="1" dirty="0" smtClean="0"/>
              <a:t>, пилорама</a:t>
            </a:r>
            <a:r>
              <a:rPr lang="ru-RU" sz="2000" b="1" i="1" dirty="0"/>
              <a:t>, и цех по переработке древесины </a:t>
            </a:r>
            <a:r>
              <a:rPr lang="ru-RU" sz="2000" b="1" i="1" dirty="0" smtClean="0"/>
              <a:t>ИП, ферма  КРС в количестве 15 голов,  ООО «Вестник».</a:t>
            </a:r>
          </a:p>
          <a:p>
            <a:pPr indent="361950"/>
            <a:r>
              <a:rPr lang="ru-RU" sz="2000" b="1" i="1" dirty="0" smtClean="0"/>
              <a:t>В 30-е годы прошлого столетия в деревне был создан колхоз «1 Мая», который в 1950 году присоединен к колхозу  «Искра  Ленина». В то время в деревне была ферма на 200 голов, телятник, конюшня.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654013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20688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Деревня </a:t>
            </a:r>
            <a:r>
              <a:rPr lang="ru-RU" sz="2000" b="1" i="1" dirty="0">
                <a:solidFill>
                  <a:srgbClr val="FF0000"/>
                </a:solidFill>
              </a:rPr>
              <a:t>СОРОКИНО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 </a:t>
            </a:r>
            <a:r>
              <a:rPr lang="ru-RU" sz="2000" b="1" i="1" dirty="0"/>
              <a:t>Письменные источники впервые упоминали населенный пункт в писцовой книге </a:t>
            </a:r>
            <a:r>
              <a:rPr lang="ru-RU" sz="2000" b="1" i="1" dirty="0">
                <a:solidFill>
                  <a:srgbClr val="FF0000"/>
                </a:solidFill>
              </a:rPr>
              <a:t>1678 – 1683 </a:t>
            </a:r>
            <a:r>
              <a:rPr lang="ru-RU" sz="2000" b="1" i="1" dirty="0"/>
              <a:t>годов под названием </a:t>
            </a:r>
            <a:r>
              <a:rPr lang="ru-RU" sz="2000" b="1" i="1" dirty="0" err="1"/>
              <a:t>Сорокинский</a:t>
            </a:r>
            <a:r>
              <a:rPr lang="ru-RU" sz="2000" b="1" i="1" dirty="0"/>
              <a:t> починок.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Поселение </a:t>
            </a:r>
            <a:r>
              <a:rPr lang="ru-RU" sz="2000" b="1" i="1" dirty="0"/>
              <a:t>состояло из шести жилых дворов.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Название </a:t>
            </a:r>
            <a:r>
              <a:rPr lang="ru-RU" sz="2000" b="1" i="1" dirty="0"/>
              <a:t>образовано от прозвища Сорока</a:t>
            </a:r>
            <a:r>
              <a:rPr lang="ru-RU" sz="2000" b="1" i="1" dirty="0" smtClean="0"/>
              <a:t>.</a:t>
            </a:r>
          </a:p>
        </p:txBody>
      </p:sp>
      <p:pic>
        <p:nvPicPr>
          <p:cNvPr id="6146" name="Picture 2" descr="C:\Users\ПК\Desktop\Documents\ФОТОГРАФИИ\библ.фото\Фото для альбома\SAM_5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29000"/>
            <a:ext cx="4104457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К\Desktop\Documents\ФОТОГРАФИИ\библ.фото\Фото для альбома\SAM_5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975357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4270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ПК\Desktop\Documents\ФОТОГРАФИИ\библ.фото\Фото для альбома\SAM_5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5" y="764704"/>
            <a:ext cx="39626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К\Desktop\Documents\ФОТОГРАФИИ\библ.фото\Фото для альбома\SAM_5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84" y="768824"/>
            <a:ext cx="3888432" cy="244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К\Desktop\Documents\ФОТОГРАФИИ\библ.фото\Фото для альбома\SAM_5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5" y="3524039"/>
            <a:ext cx="3923928" cy="27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ПК\Desktop\Documents\ФОТОГРАФИИ\библ.фото\Фото для альбома\SAM_52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84" y="3524039"/>
            <a:ext cx="3888432" cy="27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14061" y="6287977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1400" b="1" i="1" dirty="0"/>
              <a:t>Такие дома строят жители  деревни Сорокино.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6602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Desktop\Documents\ФОТОГРАФИИ\библ.фото\Фото для альбома\SAM_5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5" y="3429000"/>
            <a:ext cx="367240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К\Desktop\Documents\ФОТОГРАФИИ\библ.фото\Фото для альбома\SAM_5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84" y="3429000"/>
            <a:ext cx="38884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758" y="476672"/>
            <a:ext cx="79457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Деревня </a:t>
            </a:r>
            <a:r>
              <a:rPr lang="ru-RU" sz="2000" b="1" i="1" dirty="0">
                <a:solidFill>
                  <a:srgbClr val="FF0000"/>
                </a:solidFill>
              </a:rPr>
              <a:t>Сорокино</a:t>
            </a:r>
            <a:r>
              <a:rPr lang="ru-RU" sz="2000" b="1" i="1" dirty="0"/>
              <a:t> находится в </a:t>
            </a:r>
            <a:r>
              <a:rPr lang="ru-RU" sz="2000" b="1" i="1" dirty="0">
                <a:solidFill>
                  <a:srgbClr val="FF0000"/>
                </a:solidFill>
              </a:rPr>
              <a:t>1,5</a:t>
            </a:r>
            <a:r>
              <a:rPr lang="ru-RU" sz="2000" b="1" i="1" dirty="0"/>
              <a:t> км от деревни </a:t>
            </a:r>
            <a:r>
              <a:rPr lang="ru-RU" sz="2000" b="1" i="1" dirty="0" smtClean="0"/>
              <a:t>Завражье. В ней проживает </a:t>
            </a:r>
            <a:r>
              <a:rPr lang="ru-RU" sz="2000" b="1" i="1" dirty="0" smtClean="0">
                <a:solidFill>
                  <a:srgbClr val="FF0000"/>
                </a:solidFill>
              </a:rPr>
              <a:t>45</a:t>
            </a:r>
            <a:r>
              <a:rPr lang="ru-RU" sz="2000" b="1" i="1" dirty="0" smtClean="0"/>
              <a:t> человек.</a:t>
            </a:r>
            <a:endParaRPr lang="ru-RU" sz="2000" b="1" i="1" dirty="0"/>
          </a:p>
          <a:p>
            <a:pPr indent="265113"/>
            <a:r>
              <a:rPr lang="ru-RU" sz="2000" b="1" i="1" dirty="0"/>
              <a:t> Во время коллективизации в ней был колхоз «20 лет Октября</a:t>
            </a:r>
            <a:r>
              <a:rPr lang="ru-RU" sz="2000" b="1" i="1" dirty="0" smtClean="0"/>
              <a:t>». После </a:t>
            </a:r>
            <a:r>
              <a:rPr lang="ru-RU" sz="2000" b="1" i="1" dirty="0"/>
              <a:t>объединения </a:t>
            </a:r>
            <a:r>
              <a:rPr lang="ru-RU" sz="2000" b="1" i="1" dirty="0" smtClean="0"/>
              <a:t>колхозов в 1950 году, </a:t>
            </a:r>
            <a:r>
              <a:rPr lang="ru-RU" sz="2000" b="1" i="1" dirty="0"/>
              <a:t>в деревне была ферма </a:t>
            </a:r>
            <a:r>
              <a:rPr lang="ru-RU" sz="2000" b="1" i="1" dirty="0" smtClean="0"/>
              <a:t>коров на 200 голов, </a:t>
            </a:r>
            <a:r>
              <a:rPr lang="ru-RU" sz="2000" b="1" i="1" dirty="0"/>
              <a:t>телятник, конюшня.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В </a:t>
            </a:r>
            <a:r>
              <a:rPr lang="ru-RU" sz="2000" b="1" i="1" dirty="0"/>
              <a:t>настоящее </a:t>
            </a:r>
            <a:r>
              <a:rPr lang="ru-RU" sz="2000" b="1" i="1" dirty="0" smtClean="0"/>
              <a:t>время,  помещение </a:t>
            </a:r>
            <a:r>
              <a:rPr lang="ru-RU" sz="2000" b="1" i="1" dirty="0"/>
              <a:t>фермы </a:t>
            </a:r>
            <a:r>
              <a:rPr lang="ru-RU" sz="2000" b="1" i="1" dirty="0" smtClean="0"/>
              <a:t> выкуплено индивидуальными </a:t>
            </a:r>
            <a:r>
              <a:rPr lang="ru-RU" sz="2000" b="1" i="1" dirty="0"/>
              <a:t>п</a:t>
            </a:r>
            <a:r>
              <a:rPr lang="ru-RU" sz="2000" b="1" i="1" dirty="0" smtClean="0"/>
              <a:t>редпринимателями, установлены пилорамы и цеха по переработке древесины.</a:t>
            </a:r>
          </a:p>
        </p:txBody>
      </p:sp>
    </p:spTree>
    <p:extLst>
      <p:ext uri="{BB962C8B-B14F-4D97-AF65-F5344CB8AC3E}">
        <p14:creationId xmlns:p14="http://schemas.microsoft.com/office/powerpoint/2010/main" val="23134270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8068" y="764704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Деревня</a:t>
            </a:r>
            <a:r>
              <a:rPr lang="ru-RU" sz="2000" b="1" i="1" dirty="0">
                <a:solidFill>
                  <a:srgbClr val="FF0000"/>
                </a:solidFill>
              </a:rPr>
              <a:t> СТАРЫГИНО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Населенный </a:t>
            </a:r>
            <a:r>
              <a:rPr lang="ru-RU" sz="2000" b="1" i="1" dirty="0"/>
              <a:t>пункт известен по писцовой книге </a:t>
            </a:r>
            <a:r>
              <a:rPr lang="ru-RU" sz="2000" b="1" i="1" dirty="0">
                <a:solidFill>
                  <a:srgbClr val="FF0000"/>
                </a:solidFill>
              </a:rPr>
              <a:t>1623 – 1626 </a:t>
            </a:r>
            <a:r>
              <a:rPr lang="ru-RU" sz="2000" b="1" i="1" dirty="0"/>
              <a:t>годов под названием </a:t>
            </a:r>
            <a:r>
              <a:rPr lang="ru-RU" sz="2000" b="1" i="1" dirty="0" err="1"/>
              <a:t>Старыгино</a:t>
            </a:r>
            <a:r>
              <a:rPr lang="ru-RU" sz="2000" b="1" i="1" dirty="0"/>
              <a:t>, « а Борисово </a:t>
            </a:r>
            <a:r>
              <a:rPr lang="ru-RU" sz="2000" b="1" i="1" dirty="0" err="1"/>
              <a:t>тож</a:t>
            </a:r>
            <a:r>
              <a:rPr lang="ru-RU" sz="2000" b="1" i="1" dirty="0"/>
              <a:t>». Составители земельного кадастра за деревней записали два жилых двора. Ко времени переписи </a:t>
            </a:r>
            <a:r>
              <a:rPr lang="ru-RU" sz="2000" b="1" i="1" dirty="0">
                <a:solidFill>
                  <a:srgbClr val="FF0000"/>
                </a:solidFill>
              </a:rPr>
              <a:t>1678 – 1683 </a:t>
            </a:r>
            <a:r>
              <a:rPr lang="ru-RU" sz="2000" b="1" i="1" dirty="0"/>
              <a:t>годов поселение состояло из семи жилых дворов.</a:t>
            </a:r>
            <a:endParaRPr lang="ru-RU" sz="2000" dirty="0"/>
          </a:p>
          <a:p>
            <a:pPr indent="265113"/>
            <a:r>
              <a:rPr lang="ru-RU" sz="2000" b="1" i="1" dirty="0"/>
              <a:t> Название населенного пункта восходило к мужскому личному имени </a:t>
            </a:r>
            <a:r>
              <a:rPr lang="ru-RU" sz="2000" b="1" i="1" dirty="0" err="1"/>
              <a:t>Старыга</a:t>
            </a:r>
            <a:r>
              <a:rPr lang="ru-RU" sz="2000" b="1" i="1" dirty="0"/>
              <a:t> (Старый, Старший</a:t>
            </a:r>
            <a:r>
              <a:rPr lang="ru-RU" sz="2000" b="1" i="1" dirty="0" smtClean="0"/>
              <a:t>).</a:t>
            </a:r>
          </a:p>
        </p:txBody>
      </p:sp>
      <p:pic>
        <p:nvPicPr>
          <p:cNvPr id="1026" name="Picture 2" descr="C:\Users\ПК\Desktop\Documents\ФОТОГРАФИИ\библ.фото\Фото для альбома\SAM_5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7589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Documents\ФОТОГРАФИИ\библ.фото\Фото для альбома\SAM_5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8" y="3933056"/>
            <a:ext cx="371837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7570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3" descr="Описание: C:\Users\ПК\Desktop\Documents\Фото для альбома\Дороги\SAM_4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690812"/>
            <a:ext cx="391676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1560" y="674876"/>
            <a:ext cx="7200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51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Деревня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ЗАВРАЖЬЕ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Никольского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района Вологодской области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275040"/>
            <a:ext cx="798226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Arial" pitchFamily="34" charset="0"/>
              </a:rPr>
              <a:t>Поселение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относилось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к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Андангским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починкам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. </a:t>
            </a:r>
            <a:endParaRPr lang="ru-RU" sz="2000" b="1" i="1" dirty="0">
              <a:cs typeface="Arial" pitchFamily="34" charset="0"/>
            </a:endParaRPr>
          </a:p>
          <a:p>
            <a:pPr lvl="0" indent="3651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Arial" pitchFamily="34" charset="0"/>
              </a:rPr>
              <a:t>Возникло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оно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в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середине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семнадцатого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века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. </a:t>
            </a:r>
          </a:p>
          <a:p>
            <a:pPr lvl="0" indent="3651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Arial" pitchFamily="34" charset="0"/>
              </a:rPr>
              <a:t>Ко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времени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переписи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1678-1683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годов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деревня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носила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двойное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название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деревня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Завражье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, «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а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Назаровская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тож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».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latin typeface="Agency FB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К\Desktop\Documents\Фото для альбома\SAM_5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5" y="2690812"/>
            <a:ext cx="406078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13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19" y="1862245"/>
            <a:ext cx="3780927" cy="228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ПК\Desktop\Documents\ФОТОГРАФИИ\библ.фото\Фото для альбома\SAM_5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62246"/>
            <a:ext cx="3844761" cy="228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К\Desktop\Documents\ФОТОГРАФИИ\библ.фото\Фото для альбома\SAM_5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9" y="4365104"/>
            <a:ext cx="37809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К\Desktop\Documents\ФОТОГРАФИИ\библ.фото\Фото для альбома\SAM_5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3816423" cy="235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1398" y="231030"/>
            <a:ext cx="79410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Деревня </a:t>
            </a:r>
            <a:r>
              <a:rPr lang="ru-RU" sz="2000" b="1" i="1" dirty="0" err="1">
                <a:solidFill>
                  <a:srgbClr val="FF0000"/>
                </a:solidFill>
              </a:rPr>
              <a:t>Старыгино</a:t>
            </a:r>
            <a:r>
              <a:rPr lang="ru-RU" sz="2000" b="1" i="1" dirty="0"/>
              <a:t> находится в </a:t>
            </a:r>
            <a:r>
              <a:rPr lang="ru-RU" sz="2000" b="1" i="1" dirty="0">
                <a:solidFill>
                  <a:srgbClr val="FF0000"/>
                </a:solidFill>
              </a:rPr>
              <a:t>2,5</a:t>
            </a:r>
            <a:r>
              <a:rPr lang="ru-RU" sz="2000" b="1" i="1" dirty="0"/>
              <a:t> км от деревни Завражье, и сливается с деревней </a:t>
            </a:r>
            <a:r>
              <a:rPr lang="ru-RU" sz="2000" b="1" i="1" dirty="0" err="1"/>
              <a:t>Завариха</a:t>
            </a:r>
            <a:r>
              <a:rPr lang="ru-RU" sz="2000" b="1" i="1" dirty="0"/>
              <a:t>. В  настоящее время </a:t>
            </a:r>
            <a:r>
              <a:rPr lang="ru-RU" sz="2000" b="1" i="1" dirty="0" smtClean="0"/>
              <a:t>в д. </a:t>
            </a:r>
            <a:r>
              <a:rPr lang="ru-RU" sz="2000" b="1" i="1" dirty="0" err="1" smtClean="0"/>
              <a:t>Старыгино</a:t>
            </a:r>
            <a:r>
              <a:rPr lang="ru-RU" sz="2000" b="1" i="1" dirty="0" smtClean="0"/>
              <a:t> </a:t>
            </a:r>
            <a:r>
              <a:rPr lang="ru-RU" sz="2000" b="1" i="1" dirty="0"/>
              <a:t>проживает </a:t>
            </a:r>
            <a:r>
              <a:rPr lang="ru-RU" sz="2000" b="1" i="1" dirty="0">
                <a:solidFill>
                  <a:srgbClr val="FF0000"/>
                </a:solidFill>
              </a:rPr>
              <a:t>38</a:t>
            </a:r>
            <a:r>
              <a:rPr lang="ru-RU" sz="2000" b="1" i="1" dirty="0"/>
              <a:t> </a:t>
            </a:r>
            <a:r>
              <a:rPr lang="ru-RU" sz="2000" b="1" i="1" dirty="0" smtClean="0"/>
              <a:t>человек.</a:t>
            </a:r>
          </a:p>
          <a:p>
            <a:pPr indent="265113"/>
            <a:r>
              <a:rPr lang="ru-RU" sz="2000" b="1" i="1" dirty="0" smtClean="0"/>
              <a:t> В начале коллективизации был колхоз «Имени Сталина», который в 1950 году присоединен к колхозу «Искра Ленина».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427476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Деревня </a:t>
            </a:r>
            <a:r>
              <a:rPr lang="ru-RU" sz="2000" b="1" i="1" dirty="0">
                <a:solidFill>
                  <a:srgbClr val="FF0000"/>
                </a:solidFill>
              </a:rPr>
              <a:t>ТОКОВИЦА</a:t>
            </a:r>
            <a:r>
              <a:rPr lang="ru-RU" sz="2000" b="1" i="1" dirty="0"/>
              <a:t> на реке </a:t>
            </a:r>
            <a:r>
              <a:rPr lang="ru-RU" sz="2000" b="1" i="1" dirty="0" err="1"/>
              <a:t>Анданге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Населенный </a:t>
            </a:r>
            <a:r>
              <a:rPr lang="ru-RU" sz="2000" b="1" i="1" dirty="0"/>
              <a:t>пункт возник в семнадцатом столетии. Составители земельных описаний </a:t>
            </a:r>
            <a:r>
              <a:rPr lang="ru-RU" sz="2000" b="1" i="1" dirty="0">
                <a:solidFill>
                  <a:srgbClr val="FF0000"/>
                </a:solidFill>
              </a:rPr>
              <a:t>1678 – 1683 </a:t>
            </a:r>
            <a:r>
              <a:rPr lang="ru-RU" sz="2000" b="1" i="1" dirty="0"/>
              <a:t>годов отмечали за поселением пять дворов.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Коренными </a:t>
            </a:r>
            <a:r>
              <a:rPr lang="ru-RU" sz="2000" b="1" i="1" dirty="0"/>
              <a:t>жителями были Плотниковы и Капустины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Географическое название характеризовало окружающую местность: слово </a:t>
            </a:r>
            <a:r>
              <a:rPr lang="ru-RU" sz="2000" b="1" i="1" dirty="0" smtClean="0">
                <a:solidFill>
                  <a:srgbClr val="FF0000"/>
                </a:solidFill>
              </a:rPr>
              <a:t>«ток» </a:t>
            </a:r>
            <a:r>
              <a:rPr lang="ru-RU" sz="2000" b="1" i="1" dirty="0" smtClean="0"/>
              <a:t>обозначает местность, где </a:t>
            </a:r>
            <a:r>
              <a:rPr lang="ru-RU" sz="2000" b="1" i="1" dirty="0" smtClean="0">
                <a:solidFill>
                  <a:srgbClr val="FF0000"/>
                </a:solidFill>
              </a:rPr>
              <a:t>токуют глухари</a:t>
            </a:r>
            <a:r>
              <a:rPr lang="ru-RU" sz="2000" b="1" i="1" dirty="0" smtClean="0"/>
              <a:t>.</a:t>
            </a:r>
          </a:p>
        </p:txBody>
      </p:sp>
      <p:pic>
        <p:nvPicPr>
          <p:cNvPr id="7170" name="Picture 2" descr="C:\Users\ПК\Desktop\Documents\ФОТОГРАФИИ\Дунилово-Куревино фото\SAM_5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1"/>
            <a:ext cx="3744416" cy="26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К\Desktop\Documents\ФОТОГРАФИИ\Дунилово-Куревино фото\SAM_5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97" y="3356991"/>
            <a:ext cx="3813793" cy="26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522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Desktop\Documents\ФОТОГРАФИИ\Дунилово-Куревино фото\SAM_5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9604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К\Desktop\Documents\ФОТОГРАФИИ\Дунилово-Куревино фото\SAM_5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63" y="3789040"/>
            <a:ext cx="40963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0063" y="548680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Деревня </a:t>
            </a:r>
            <a:r>
              <a:rPr lang="ru-RU" sz="2000" b="1" i="1" dirty="0" err="1">
                <a:solidFill>
                  <a:srgbClr val="FF0000"/>
                </a:solidFill>
              </a:rPr>
              <a:t>Токовица</a:t>
            </a:r>
            <a:r>
              <a:rPr lang="ru-RU" sz="2000" b="1" i="1" dirty="0"/>
              <a:t> находится в </a:t>
            </a:r>
            <a:r>
              <a:rPr lang="ru-RU" sz="2000" b="1" i="1" dirty="0">
                <a:solidFill>
                  <a:srgbClr val="FF0000"/>
                </a:solidFill>
              </a:rPr>
              <a:t>4-х</a:t>
            </a:r>
            <a:r>
              <a:rPr lang="ru-RU" sz="2000" b="1" i="1" dirty="0"/>
              <a:t> км от деревни Завражье, в ней проживает</a:t>
            </a:r>
            <a:r>
              <a:rPr lang="ru-RU" sz="2000" b="1" i="1" dirty="0">
                <a:solidFill>
                  <a:srgbClr val="FF0000"/>
                </a:solidFill>
              </a:rPr>
              <a:t> 10 </a:t>
            </a:r>
            <a:r>
              <a:rPr lang="ru-RU" sz="2000" b="1" i="1" dirty="0"/>
              <a:t>человек.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В </a:t>
            </a:r>
            <a:r>
              <a:rPr lang="ru-RU" sz="2000" b="1" i="1" dirty="0"/>
              <a:t>период коллективизации был создан колхоз «</a:t>
            </a:r>
            <a:r>
              <a:rPr lang="ru-RU" sz="2000" b="1" i="1" dirty="0" smtClean="0"/>
              <a:t>6-ой  </a:t>
            </a:r>
            <a:r>
              <a:rPr lang="ru-RU" sz="2000" b="1" i="1" dirty="0"/>
              <a:t>съезд Советов», после укрупнения </a:t>
            </a:r>
            <a:r>
              <a:rPr lang="ru-RU" sz="2000" b="1" i="1" dirty="0" smtClean="0"/>
              <a:t>колхоза в 1950 году, </a:t>
            </a:r>
            <a:r>
              <a:rPr lang="ru-RU" sz="2000" b="1" i="1" dirty="0"/>
              <a:t>в </a:t>
            </a:r>
            <a:r>
              <a:rPr lang="ru-RU" sz="2000" b="1" i="1" dirty="0" smtClean="0"/>
              <a:t>деревне была ферма коров, телятник, конюшня.</a:t>
            </a:r>
          </a:p>
          <a:p>
            <a:pPr indent="265113"/>
            <a:r>
              <a:rPr lang="ru-RU" sz="2000" b="1" i="1" dirty="0" smtClean="0"/>
              <a:t> В 1981 году в деревне построена артезианская скважина, которой пользуются люди и в настоящее время, т.к. колодцев в деревне нет. </a:t>
            </a:r>
          </a:p>
          <a:p>
            <a:pPr indent="265113"/>
            <a:r>
              <a:rPr lang="ru-RU" sz="2000" b="1" i="1" dirty="0" smtClean="0"/>
              <a:t>Жители деревни в основном пенсионеры.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658019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075261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997865"/>
            <a:ext cx="243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6989" y="705477"/>
            <a:ext cx="78954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Поселок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Высокинский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/>
              <a:t>расположен в верховье реки </a:t>
            </a:r>
            <a:r>
              <a:rPr lang="ru-RU" sz="2000" b="1" i="1" dirty="0" smtClean="0">
                <a:solidFill>
                  <a:srgbClr val="FF0000"/>
                </a:solidFill>
              </a:rPr>
              <a:t>Юг</a:t>
            </a:r>
            <a:r>
              <a:rPr lang="ru-RU" sz="2000" b="1" i="1" dirty="0" smtClean="0"/>
              <a:t>, в </a:t>
            </a:r>
            <a:r>
              <a:rPr lang="ru-RU" sz="2000" b="1" i="1" dirty="0" smtClean="0">
                <a:solidFill>
                  <a:srgbClr val="FF0000"/>
                </a:solidFill>
              </a:rPr>
              <a:t>15</a:t>
            </a:r>
            <a:r>
              <a:rPr lang="ru-RU" sz="2000" b="1" i="1" dirty="0" smtClean="0"/>
              <a:t> км от деревни Завражье. Этот лесной поселок был создан в 1939   году. В настоящее время в поселке проживает  </a:t>
            </a:r>
            <a:r>
              <a:rPr lang="ru-RU" sz="2000" b="1" i="1" dirty="0" smtClean="0">
                <a:solidFill>
                  <a:srgbClr val="FF0000"/>
                </a:solidFill>
              </a:rPr>
              <a:t>275 </a:t>
            </a:r>
            <a:r>
              <a:rPr lang="ru-RU" sz="2000" b="1" i="1" dirty="0" smtClean="0"/>
              <a:t>жителей.</a:t>
            </a:r>
          </a:p>
          <a:p>
            <a:pPr indent="265113"/>
            <a:r>
              <a:rPr lang="ru-RU" sz="2000" b="1" i="1" dirty="0" smtClean="0"/>
              <a:t>В период работы </a:t>
            </a:r>
            <a:r>
              <a:rPr lang="ru-RU" sz="2000" b="1" i="1" dirty="0" err="1" smtClean="0"/>
              <a:t>Высокинского</a:t>
            </a:r>
            <a:r>
              <a:rPr lang="ru-RU" sz="2000" b="1" i="1" dirty="0" smtClean="0"/>
              <a:t> лесопункта была хорошо развита инфраструктура поселка.</a:t>
            </a:r>
            <a:br>
              <a:rPr lang="ru-RU" sz="2000" b="1" i="1" dirty="0" smtClean="0"/>
            </a:br>
            <a:r>
              <a:rPr lang="ru-RU" sz="2000" b="1" i="1" dirty="0"/>
              <a:t> </a:t>
            </a:r>
            <a:r>
              <a:rPr lang="ru-RU" sz="2000" b="1" i="1" dirty="0" smtClean="0"/>
              <a:t>    Строились дома для рабочих, был построен 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</a:rPr>
              <a:t>детский сад, медпункт, Дом Культуры, библиотека, </a:t>
            </a:r>
            <a:r>
              <a:rPr lang="ru-RU" sz="2000" b="1" i="1" dirty="0">
                <a:solidFill>
                  <a:srgbClr val="FF0000"/>
                </a:solidFill>
              </a:rPr>
              <a:t>ш</a:t>
            </a:r>
            <a:r>
              <a:rPr lang="ru-RU" sz="2000" b="1" i="1" dirty="0" smtClean="0">
                <a:solidFill>
                  <a:srgbClr val="FF0000"/>
                </a:solidFill>
              </a:rPr>
              <a:t>кола, пекарня, столовая, магазин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ОРСа</a:t>
            </a:r>
            <a:r>
              <a:rPr lang="ru-RU" sz="2000" b="1" i="1" dirty="0" smtClean="0">
                <a:solidFill>
                  <a:srgbClr val="FF0000"/>
                </a:solidFill>
              </a:rPr>
              <a:t>, баня, гаражи лесопункта и др.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C:\Users\ПК\Desktop\Documents\Фото Высокинский\SAM_5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63" y="3636820"/>
            <a:ext cx="5511578" cy="288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2398" y="4620239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/>
              <a:t>Ведется строительство нового моста за р</a:t>
            </a:r>
            <a:r>
              <a:rPr lang="ru-RU" b="1" i="1" dirty="0" smtClean="0"/>
              <a:t>. Юг</a:t>
            </a:r>
            <a:r>
              <a:rPr lang="ru-RU" b="1" i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5877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Фото Высокинский\SAM_5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8164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Documents\Фото Высокинский\SAM_5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30" y="404664"/>
            <a:ext cx="40324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К\Desktop\Documents\Фото Высокинский\SAM_5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30" y="3501008"/>
            <a:ext cx="403244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4" y="3501008"/>
            <a:ext cx="381642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3059668"/>
            <a:ext cx="1932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Дом </a:t>
            </a:r>
            <a:r>
              <a:rPr lang="ru-RU" b="1" i="1" dirty="0" smtClean="0"/>
              <a:t>Культуры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62633" y="3130006"/>
            <a:ext cx="2981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Детский сад «Ромашка»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4554" y="6314583"/>
            <a:ext cx="297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   Верхне- </a:t>
            </a:r>
            <a:r>
              <a:rPr lang="ru-RU" b="1" i="1" dirty="0" err="1" smtClean="0"/>
              <a:t>Югская</a:t>
            </a:r>
            <a:r>
              <a:rPr lang="ru-RU" b="1" i="1" dirty="0" smtClean="0"/>
              <a:t> школа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1999" y="6309320"/>
            <a:ext cx="434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Контора </a:t>
            </a:r>
            <a:r>
              <a:rPr lang="ru-RU" b="1" i="1" dirty="0" err="1"/>
              <a:t>Высокинского</a:t>
            </a:r>
            <a:r>
              <a:rPr lang="ru-RU" b="1" i="1" dirty="0"/>
              <a:t> лесопункта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4385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Documents\Фото Высокинский\SAM_5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94558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29871"/>
            <a:ext cx="4726158" cy="276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242524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 smtClean="0"/>
              <a:t>Магазин «Северянка» ИП Харитоновой Т.И. и  </a:t>
            </a:r>
            <a:r>
              <a:rPr lang="ru-RU" b="1" i="1" dirty="0" err="1" smtClean="0"/>
              <a:t>Высокинский</a:t>
            </a:r>
            <a:r>
              <a:rPr lang="ru-RU" b="1" i="1" dirty="0" smtClean="0"/>
              <a:t> ФАП.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0938" y="1196752"/>
            <a:ext cx="3769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5113"/>
            <a:r>
              <a:rPr lang="ru-RU" b="1" i="1" dirty="0"/>
              <a:t>Магазин Никольского </a:t>
            </a:r>
            <a:r>
              <a:rPr lang="ru-RU" b="1" i="1" dirty="0" err="1"/>
              <a:t>Райпо</a:t>
            </a:r>
            <a:r>
              <a:rPr lang="ru-RU" b="1" i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588600"/>
      </p:ext>
    </p:extLst>
  </p:cSld>
  <p:clrMapOvr>
    <a:masterClrMapping/>
  </p:clrMapOvr>
  <p:transition spd="slow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8488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Есть на территории </a:t>
            </a:r>
            <a:r>
              <a:rPr lang="ru-RU" sz="2000" b="1" i="1" dirty="0" err="1"/>
              <a:t>Завражского</a:t>
            </a:r>
            <a:r>
              <a:rPr lang="ru-RU" sz="2000" b="1" i="1" dirty="0"/>
              <a:t> сельского поселения и такие деревни, как </a:t>
            </a:r>
            <a:r>
              <a:rPr lang="ru-RU" sz="2000" b="1" i="1" dirty="0">
                <a:solidFill>
                  <a:srgbClr val="FF0000"/>
                </a:solidFill>
              </a:rPr>
              <a:t>Веселая </a:t>
            </a:r>
            <a:r>
              <a:rPr lang="ru-RU" sz="2000" b="1" i="1" dirty="0" smtClean="0">
                <a:solidFill>
                  <a:srgbClr val="FF0000"/>
                </a:solidFill>
              </a:rPr>
              <a:t>Грива , </a:t>
            </a:r>
            <a:r>
              <a:rPr lang="ru-RU" sz="2000" b="1" i="1" dirty="0" err="1">
                <a:solidFill>
                  <a:srgbClr val="FF0000"/>
                </a:solidFill>
              </a:rPr>
              <a:t>Пеженьга</a:t>
            </a:r>
            <a:r>
              <a:rPr lang="ru-RU" sz="2000" b="1" i="1" dirty="0">
                <a:solidFill>
                  <a:srgbClr val="FF0000"/>
                </a:solidFill>
              </a:rPr>
              <a:t>, починок </a:t>
            </a:r>
            <a:r>
              <a:rPr lang="ru-RU" sz="2000" b="1" i="1" dirty="0" err="1">
                <a:solidFill>
                  <a:srgbClr val="FF0000"/>
                </a:solidFill>
              </a:rPr>
              <a:t>Чегодаевский</a:t>
            </a:r>
            <a:r>
              <a:rPr lang="ru-RU" sz="2000" b="1" i="1" dirty="0">
                <a:solidFill>
                  <a:srgbClr val="FF0000"/>
                </a:solidFill>
              </a:rPr>
              <a:t>, Малое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Старыгино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До</a:t>
            </a:r>
            <a:r>
              <a:rPr lang="ru-RU" sz="2000" b="1" i="1" dirty="0" smtClean="0">
                <a:solidFill>
                  <a:srgbClr val="FF0000"/>
                </a:solidFill>
              </a:rPr>
              <a:t> 1959 </a:t>
            </a:r>
            <a:r>
              <a:rPr lang="ru-RU" sz="2000" b="1" i="1" dirty="0" smtClean="0"/>
              <a:t>года в каждой из этих деревень, был отдельный колхоз.</a:t>
            </a:r>
          </a:p>
          <a:p>
            <a:pPr indent="265113"/>
            <a:r>
              <a:rPr lang="ru-RU" sz="2000" b="1" i="1" dirty="0" smtClean="0"/>
              <a:t>Деревня Веселая Грива колхоз - </a:t>
            </a:r>
            <a:r>
              <a:rPr lang="ru-RU" sz="2000" b="1" i="1" dirty="0" smtClean="0"/>
              <a:t>«Красная </a:t>
            </a:r>
            <a:r>
              <a:rPr lang="ru-RU" sz="2000" b="1" i="1" dirty="0" smtClean="0"/>
              <a:t>Заря», деревня </a:t>
            </a:r>
            <a:r>
              <a:rPr lang="ru-RU" sz="2000" b="1" i="1" dirty="0" err="1" smtClean="0"/>
              <a:t>Пеженьга</a:t>
            </a:r>
            <a:r>
              <a:rPr lang="ru-RU" sz="2000" b="1" i="1" dirty="0" smtClean="0"/>
              <a:t> - колхоз «Слёт», Починок </a:t>
            </a:r>
            <a:r>
              <a:rPr lang="ru-RU" sz="2000" b="1" i="1" dirty="0" err="1" smtClean="0"/>
              <a:t>Чегодаевский</a:t>
            </a:r>
            <a:r>
              <a:rPr lang="ru-RU" sz="2000" b="1" i="1" dirty="0" smtClean="0"/>
              <a:t> - колхоз «Ударник», деревня Малое </a:t>
            </a:r>
            <a:r>
              <a:rPr lang="ru-RU" sz="2000" b="1" i="1" dirty="0" err="1" smtClean="0"/>
              <a:t>Старыгино</a:t>
            </a:r>
            <a:r>
              <a:rPr lang="ru-RU" sz="2000" b="1" i="1" dirty="0" smtClean="0"/>
              <a:t> - колхоз  «Пятилетка в четыре года».</a:t>
            </a:r>
          </a:p>
          <a:p>
            <a:pPr indent="265113"/>
            <a:r>
              <a:rPr lang="ru-RU" sz="2000" b="1" i="1" dirty="0" smtClean="0"/>
              <a:t>В настоящее время  только в деревне </a:t>
            </a:r>
            <a:r>
              <a:rPr lang="ru-RU" sz="2000" b="1" i="1" dirty="0" err="1" smtClean="0"/>
              <a:t>Пеженьга</a:t>
            </a:r>
            <a:r>
              <a:rPr lang="ru-RU" sz="2000" b="1" i="1" dirty="0" smtClean="0"/>
              <a:t> проживает</a:t>
            </a:r>
            <a:r>
              <a:rPr lang="ru-RU" sz="2000" b="1" i="1" dirty="0" smtClean="0">
                <a:solidFill>
                  <a:srgbClr val="FF0000"/>
                </a:solidFill>
              </a:rPr>
              <a:t> 1 </a:t>
            </a:r>
            <a:r>
              <a:rPr lang="ru-RU" sz="2000" b="1" i="1" dirty="0" smtClean="0"/>
              <a:t>человек, а все </a:t>
            </a:r>
            <a:r>
              <a:rPr lang="ru-RU" sz="2000" b="1" i="1" dirty="0" smtClean="0"/>
              <a:t>остальные только </a:t>
            </a:r>
            <a:r>
              <a:rPr lang="ru-RU" sz="2000" b="1" i="1" dirty="0" smtClean="0"/>
              <a:t>числятся деревнями.</a:t>
            </a:r>
          </a:p>
          <a:p>
            <a:pPr indent="265113"/>
            <a:r>
              <a:rPr lang="ru-RU" sz="2000" b="1" i="1" dirty="0" smtClean="0"/>
              <a:t>А сколько деревень уже не существует в сельсовете ?</a:t>
            </a:r>
          </a:p>
          <a:p>
            <a:pPr indent="265113"/>
            <a:r>
              <a:rPr lang="ru-RU" sz="2000" b="1" i="1" dirty="0" smtClean="0"/>
              <a:t>Это такие деревни, </a:t>
            </a:r>
            <a:r>
              <a:rPr lang="ru-RU" sz="2000" b="1" i="1" dirty="0" smtClean="0">
                <a:solidFill>
                  <a:srgbClr val="FF0000"/>
                </a:solidFill>
              </a:rPr>
              <a:t>как д.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Пенома</a:t>
            </a:r>
            <a:r>
              <a:rPr lang="ru-RU" sz="2000" b="1" i="1" dirty="0" smtClean="0">
                <a:solidFill>
                  <a:srgbClr val="FF0000"/>
                </a:solidFill>
              </a:rPr>
              <a:t>, д.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Мочальники</a:t>
            </a:r>
            <a:r>
              <a:rPr lang="ru-RU" sz="2000" b="1" i="1" dirty="0" smtClean="0">
                <a:solidFill>
                  <a:srgbClr val="FF0000"/>
                </a:solidFill>
              </a:rPr>
              <a:t>, д.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Исаровка</a:t>
            </a:r>
            <a:r>
              <a:rPr lang="ru-RU" sz="2000" b="1" i="1" dirty="0" smtClean="0">
                <a:solidFill>
                  <a:srgbClr val="FF0000"/>
                </a:solidFill>
              </a:rPr>
              <a:t>, д.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Поникшата</a:t>
            </a:r>
            <a:r>
              <a:rPr lang="ru-RU" sz="2000" b="1" i="1" dirty="0" smtClean="0">
                <a:solidFill>
                  <a:srgbClr val="FF0000"/>
                </a:solidFill>
              </a:rPr>
              <a:t>, п. Быстрый, х. Попов, д.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Исарова</a:t>
            </a:r>
            <a:r>
              <a:rPr lang="ru-RU" sz="2000" b="1" i="1" dirty="0" smtClean="0">
                <a:solidFill>
                  <a:srgbClr val="FF0000"/>
                </a:solidFill>
              </a:rPr>
              <a:t> Грива, д.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Животовский</a:t>
            </a:r>
            <a:r>
              <a:rPr lang="ru-RU" sz="2000" b="1" i="1" dirty="0" smtClean="0"/>
              <a:t> , в которых на</a:t>
            </a:r>
            <a:r>
              <a:rPr lang="ru-RU" sz="2000" b="1" i="1" dirty="0" smtClean="0">
                <a:solidFill>
                  <a:srgbClr val="FF0000"/>
                </a:solidFill>
              </a:rPr>
              <a:t> 01.01.1941</a:t>
            </a:r>
            <a:r>
              <a:rPr lang="ru-RU" sz="2000" b="1" i="1" dirty="0" smtClean="0"/>
              <a:t> годы были  отдельные колхозы.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772565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42253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</a:rPr>
              <a:t>АНДАНГСКАЯ      </a:t>
            </a:r>
            <a:r>
              <a:rPr lang="ru-RU" sz="2400" b="1" i="1" dirty="0">
                <a:solidFill>
                  <a:srgbClr val="FF0000"/>
                </a:solidFill>
              </a:rPr>
              <a:t>ПРОИСХОЖДЕНСКАЯ      ЦЕРКОВЬ </a:t>
            </a:r>
            <a:r>
              <a:rPr lang="ru-RU" sz="2400" b="1" i="1" dirty="0" smtClean="0">
                <a:solidFill>
                  <a:srgbClr val="FF0000"/>
                </a:solidFill>
              </a:rPr>
              <a:t>–  ВО </a:t>
            </a:r>
            <a:r>
              <a:rPr lang="ru-RU" sz="2400" b="1" i="1" dirty="0">
                <a:solidFill>
                  <a:srgbClr val="FF0000"/>
                </a:solidFill>
              </a:rPr>
              <a:t>ИМЯ ПРОИСХОЖДЕНИЯ ЧЕСТНЫХ ДРЕВ 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ЖИВОТВОРЯЩЕГО </a:t>
            </a:r>
            <a:r>
              <a:rPr lang="ru-RU" sz="2400" b="1" i="1" dirty="0">
                <a:solidFill>
                  <a:srgbClr val="FF0000"/>
                </a:solidFill>
              </a:rPr>
              <a:t>КРЕСТА ГОСПОДНЯ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539552" y="1664527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Первым церковным сооружением вероятно была часовня, так как в писцовых книгах есть об этом записи.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А </a:t>
            </a:r>
            <a:r>
              <a:rPr lang="ru-RU" sz="2000" b="1" i="1" dirty="0"/>
              <a:t>о прихожанах этого времени записано: </a:t>
            </a:r>
            <a:r>
              <a:rPr lang="ru-RU" sz="2000" b="1" i="1" dirty="0">
                <a:solidFill>
                  <a:srgbClr val="FF0000"/>
                </a:solidFill>
              </a:rPr>
              <a:t>«Коих было только 33 двора жителей…»</a:t>
            </a:r>
            <a:endParaRPr lang="ru-RU" sz="2000" dirty="0">
              <a:solidFill>
                <a:srgbClr val="FF0000"/>
              </a:solidFill>
            </a:endParaRPr>
          </a:p>
          <a:p>
            <a:pPr indent="265113"/>
            <a:r>
              <a:rPr lang="ru-RU" sz="2000" b="1" i="1" dirty="0"/>
              <a:t>Первая церковь в деревне Завражье была деревянная.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В </a:t>
            </a:r>
            <a:r>
              <a:rPr lang="ru-RU" sz="2000" b="1" i="1" dirty="0" err="1"/>
              <a:t>клировых</a:t>
            </a:r>
            <a:r>
              <a:rPr lang="ru-RU" sz="2000" b="1" i="1" dirty="0"/>
              <a:t> ведомостях церкви за </a:t>
            </a:r>
            <a:r>
              <a:rPr lang="ru-RU" sz="2000" b="1" i="1" dirty="0">
                <a:solidFill>
                  <a:srgbClr val="FF0000"/>
                </a:solidFill>
              </a:rPr>
              <a:t>1850</a:t>
            </a:r>
            <a:r>
              <a:rPr lang="ru-RU" sz="2000" b="1" i="1" dirty="0"/>
              <a:t> </a:t>
            </a:r>
            <a:r>
              <a:rPr lang="ru-RU" sz="2000" b="1" i="1" dirty="0" smtClean="0"/>
              <a:t>года </a:t>
            </a:r>
            <a:r>
              <a:rPr lang="ru-RU" sz="2000" b="1" i="1" dirty="0"/>
              <a:t>сказано: «Теплая церковь, деревянная, с такою же колокольнею, отдельно построенною… Построена и освящена по какому случаю, не известно. Зданием одноэтажная, весьма ветхая. Престол </a:t>
            </a:r>
            <a:r>
              <a:rPr lang="ru-RU" sz="2000" b="1" i="1" dirty="0" smtClean="0"/>
              <a:t>один - </a:t>
            </a:r>
            <a:r>
              <a:rPr lang="ru-RU" sz="2000" b="1" i="1" dirty="0"/>
              <a:t>во имя </a:t>
            </a:r>
            <a:r>
              <a:rPr lang="ru-RU" sz="2000" b="1" i="1" dirty="0">
                <a:solidFill>
                  <a:srgbClr val="FF0000"/>
                </a:solidFill>
              </a:rPr>
              <a:t>ПРОИСХОЖДЕНИЯ ЧЕСТНЫХ ДРЕВ</a:t>
            </a:r>
            <a:r>
              <a:rPr lang="ru-RU" sz="2000" b="1" i="1" dirty="0"/>
              <a:t>».</a:t>
            </a:r>
            <a:endParaRPr lang="ru-RU" sz="2000" dirty="0"/>
          </a:p>
          <a:p>
            <a:pPr indent="265113"/>
            <a:r>
              <a:rPr lang="ru-RU" sz="2000" b="1" i="1" dirty="0"/>
              <a:t>В писцовой книге </a:t>
            </a:r>
            <a:r>
              <a:rPr lang="ru-RU" sz="2000" b="1" i="1" dirty="0">
                <a:solidFill>
                  <a:srgbClr val="FF0000"/>
                </a:solidFill>
              </a:rPr>
              <a:t>1682</a:t>
            </a:r>
            <a:r>
              <a:rPr lang="ru-RU" sz="2000" b="1" i="1" dirty="0"/>
              <a:t> года, писец Алексей </a:t>
            </a:r>
            <a:r>
              <a:rPr lang="ru-RU" sz="2000" b="1" i="1" dirty="0" err="1"/>
              <a:t>Лодыженский</a:t>
            </a:r>
            <a:r>
              <a:rPr lang="ru-RU" sz="2000" b="1" i="1" dirty="0"/>
              <a:t> отмечал: «В той же Никольской Слободе в </a:t>
            </a:r>
            <a:r>
              <a:rPr lang="ru-RU" sz="2000" b="1" i="1" dirty="0" err="1"/>
              <a:t>андангских</a:t>
            </a:r>
            <a:r>
              <a:rPr lang="ru-RU" sz="2000" b="1" i="1" dirty="0"/>
              <a:t> починках, на речке на </a:t>
            </a:r>
            <a:r>
              <a:rPr lang="ru-RU" sz="2000" b="1" i="1" dirty="0" err="1"/>
              <a:t>Анданге</a:t>
            </a:r>
            <a:r>
              <a:rPr lang="ru-RU" sz="2000" b="1" i="1" dirty="0"/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церковь Происхождения Честного и Животворящего Креста Господня </a:t>
            </a:r>
            <a:r>
              <a:rPr lang="ru-RU" sz="2000" b="1" i="1" dirty="0"/>
              <a:t>– </a:t>
            </a:r>
            <a:r>
              <a:rPr lang="ru-RU" sz="2000" b="1" i="1" dirty="0" err="1"/>
              <a:t>древяна</a:t>
            </a:r>
            <a:r>
              <a:rPr lang="ru-RU" sz="2000" b="1" i="1" dirty="0"/>
              <a:t>, теплая, клецки.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588096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4" descr="Описание: C:\Users\ПК\Desktop\Documents\Фото для альбома\церковь\SAM_48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" y="384268"/>
            <a:ext cx="456247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5" descr="Описание: C:\Users\ПК\Desktop\Documents\Фото для альбома\церковь\20140614_130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10" y="384268"/>
            <a:ext cx="4423059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8941" y="2093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1560" y="4088048"/>
            <a:ext cx="8280920" cy="21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 вид церкви с северной стороны)                                                                                                (вид церкви с южной стороны)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А в церкви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Царские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двери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столпцы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сени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писаны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красках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правой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стороне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местной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настоящей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образ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Происхождения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Честного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Животворящего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Креста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Господня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образ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Господа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нашего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Иисуса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Христа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да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Пречистые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Богородицы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да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Иоанна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Предтечи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Василия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Великого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Иоанна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Златоустаго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33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1155856"/>
            <a:ext cx="813690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Рисунок 17" descr="Описание: C:\Users\ПК\Desktop\Documents\Церковь из далека\SAM_5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19298"/>
            <a:ext cx="5143035" cy="38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39578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1401923"/>
            <a:ext cx="345147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Между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вратной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образ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Пречистыя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Богородицы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с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превечным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младенцем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алтаре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–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престол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…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престола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образ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Пречистыя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Богородицы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писаны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красках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R="0" lvl="0" indent="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колокольне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два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колокола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весом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два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пуда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четвертью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</a:p>
          <a:p>
            <a:pPr marR="0" lvl="0" indent="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церковь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церкви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книги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всякое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церковное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строение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колокола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мирское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прихоцких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людей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rot="10951210" flipV="1">
            <a:off x="99353" y="2318682"/>
            <a:ext cx="907968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517519"/>
            <a:ext cx="7686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ea typeface="Calibri" pitchFamily="34" charset="0"/>
                <a:cs typeface="Arial" pitchFamily="34" charset="0"/>
              </a:rPr>
              <a:t>На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одной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цке</a:t>
            </a:r>
            <a:r>
              <a:rPr lang="ru-RU" sz="2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-</a:t>
            </a:r>
            <a:r>
              <a:rPr lang="ru-RU" sz="2000" b="1" i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Образ</a:t>
            </a:r>
            <a:r>
              <a:rPr lang="ru-RU" sz="2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Воскресения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Господня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нашего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Иисуса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Христа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На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той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же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ea typeface="Calibri" pitchFamily="34" charset="0"/>
                <a:cs typeface="Arial" pitchFamily="34" charset="0"/>
              </a:rPr>
              <a:t>цке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ea typeface="Calibri" pitchFamily="34" charset="0"/>
                <a:cs typeface="Arial" pitchFamily="34" charset="0"/>
              </a:rPr>
              <a:t>дванадесять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праздников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пробелены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золотом.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8631153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Рисунок 20" descr="Описание: C:\Users\ПК\Desktop\Documents\Фото для альбома\Дороги\SAM_4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0" y="2924944"/>
            <a:ext cx="4471432" cy="29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32" y="836712"/>
            <a:ext cx="3646648" cy="50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8600" y="599587"/>
            <a:ext cx="44714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4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R="0" lvl="0" indent="354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3924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5724" y="499259"/>
            <a:ext cx="433764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Составители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писцового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описания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зафиксировали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три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жилых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двора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одном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которых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проживал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Антропко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Назаров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Шебунин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всей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вероятности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b="1" i="1" dirty="0"/>
              <a:t>он являлся сыном основателя деревни</a:t>
            </a:r>
            <a:r>
              <a:rPr lang="ru-RU" sz="2000" b="1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0847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5" y="836712"/>
            <a:ext cx="489654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735" y="1556792"/>
            <a:ext cx="28803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А около той церкви Божии, старого кладбища и вновь отмерено со всех четырех сторон до </a:t>
            </a:r>
            <a:r>
              <a:rPr lang="ru-RU" sz="2000" b="1" i="1" dirty="0" err="1"/>
              <a:t>жилецких</a:t>
            </a:r>
            <a:r>
              <a:rPr lang="ru-RU" sz="2000" b="1" i="1" dirty="0"/>
              <a:t> дворов по </a:t>
            </a:r>
            <a:r>
              <a:rPr lang="ru-RU" sz="2000" b="1" i="1" dirty="0" err="1"/>
              <a:t>тритцать</a:t>
            </a:r>
            <a:r>
              <a:rPr lang="ru-RU" sz="2000" b="1" i="1" dirty="0"/>
              <a:t> сажен и велено та церковь </a:t>
            </a:r>
            <a:r>
              <a:rPr lang="ru-RU" sz="2000" b="1" i="1" dirty="0" smtClean="0"/>
              <a:t>и кладбище </a:t>
            </a:r>
            <a:r>
              <a:rPr lang="ru-RU" sz="2000" b="1" i="1" dirty="0"/>
              <a:t>огородить </a:t>
            </a:r>
            <a:r>
              <a:rPr lang="ru-RU" sz="2000" b="1" i="1" dirty="0" err="1"/>
              <a:t>прихоцким</a:t>
            </a:r>
            <a:r>
              <a:rPr lang="ru-RU" sz="2000" b="1" i="1" dirty="0"/>
              <a:t> </a:t>
            </a:r>
            <a:r>
              <a:rPr lang="ru-RU" sz="2000" b="1" i="1" dirty="0" err="1"/>
              <a:t>людем</a:t>
            </a:r>
            <a:r>
              <a:rPr lang="ru-RU" sz="2000" b="1" i="1" dirty="0"/>
              <a:t>.»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609196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560" y="476672"/>
            <a:ext cx="2678728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4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1861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году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была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построена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теплая каменная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церковь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1874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году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холодная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>
                <a:ea typeface="Calibri" pitchFamily="34" charset="0"/>
                <a:cs typeface="Arial" pitchFamily="34" charset="0"/>
              </a:rPr>
              <a:t>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дноэтажная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каменная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церковь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связи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теплой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церковью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колокольней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тщательно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отбелена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как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внешней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так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внутренней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стороны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Церковь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располагала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тремя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престолами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Рисунок 13" descr="Описание: C:\Users\ПК\Desktop\Documents\Фото церкви с книги\SAM_5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764704"/>
            <a:ext cx="540059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6201316"/>
            <a:ext cx="329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ea typeface="Calibri" pitchFamily="34" charset="0"/>
                <a:cs typeface="Times New Roman" pitchFamily="18" charset="0"/>
              </a:rPr>
              <a:t>Такой была ц</a:t>
            </a:r>
            <a:r>
              <a:rPr lang="ru-RU" sz="1400" b="1" i="1" dirty="0" smtClean="0">
                <a:ea typeface="Calibri" pitchFamily="34" charset="0"/>
                <a:cs typeface="Arial" pitchFamily="34" charset="0"/>
              </a:rPr>
              <a:t>ерковь в </a:t>
            </a:r>
            <a:r>
              <a:rPr lang="ru-RU" sz="1400" b="1" i="1" dirty="0" err="1" smtClean="0">
                <a:ea typeface="Calibri" pitchFamily="34" charset="0"/>
                <a:cs typeface="Arial" pitchFamily="34" charset="0"/>
              </a:rPr>
              <a:t>д.Завражье</a:t>
            </a:r>
            <a:r>
              <a:rPr lang="ru-RU" sz="1400" b="1" i="1" dirty="0" smtClean="0"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969169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5113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Главный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престол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по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которому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именовалась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церковь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gency FB" pitchFamily="34" charset="0"/>
              </a:rPr>
              <a:t>–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Происхождения Честных Древ Животворящего Креста Господня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gency FB" pitchFamily="34" charset="0"/>
              </a:rPr>
              <a:t>–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находился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в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холодном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храме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000" b="1" i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Освящение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его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было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проведено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21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октября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1889 </a:t>
            </a: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года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>
              <a:cs typeface="Arial" pitchFamily="34" charset="0"/>
            </a:endParaRPr>
          </a:p>
        </p:txBody>
      </p:sp>
      <p:pic>
        <p:nvPicPr>
          <p:cNvPr id="2050" name="Picture 2" descr="C:\Users\ПК\Desktop\Documents\ФОТОГРАФИИ\Церковь из далека\SAM_5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16135"/>
            <a:ext cx="4464496" cy="41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59" y="2204864"/>
            <a:ext cx="32403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ea typeface="Calibri" pitchFamily="34" charset="0"/>
                <a:cs typeface="Arial" pitchFamily="34" charset="0"/>
              </a:rPr>
              <a:t>Теплый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ea typeface="Calibri" pitchFamily="34" charset="0"/>
                <a:cs typeface="Arial" pitchFamily="34" charset="0"/>
              </a:rPr>
              <a:t>храм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i="1" dirty="0" smtClean="0">
                <a:ea typeface="Calibri" pitchFamily="34" charset="0"/>
                <a:cs typeface="Arial" pitchFamily="34" charset="0"/>
              </a:rPr>
              <a:t>располагал</a:t>
            </a:r>
            <a:endParaRPr lang="ru-RU" b="1" i="1" dirty="0">
              <a:ea typeface="Calibri" pitchFamily="34" charset="0"/>
              <a:cs typeface="Arial" pitchFamily="34" charset="0"/>
            </a:endParaRPr>
          </a:p>
          <a:p>
            <a:pPr marL="361950"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ea typeface="Calibri" pitchFamily="34" charset="0"/>
                <a:cs typeface="Arial" pitchFamily="34" charset="0"/>
              </a:rPr>
              <a:t>двумя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  пределами –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ea typeface="Calibri" pitchFamily="34" charset="0"/>
                <a:cs typeface="Arial" pitchFamily="34" charset="0"/>
              </a:rPr>
              <a:t>престолами : южным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ea typeface="Calibri" pitchFamily="34" charset="0"/>
                <a:cs typeface="Arial" pitchFamily="34" charset="0"/>
              </a:rPr>
              <a:t> и северным. 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ea typeface="Calibri" pitchFamily="34" charset="0"/>
                <a:cs typeface="Arial" pitchFamily="34" charset="0"/>
              </a:rPr>
              <a:t>Южный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 – </a:t>
            </a: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Богоявления 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Господня </a:t>
            </a:r>
            <a:r>
              <a:rPr lang="ru-RU" b="1" i="1" dirty="0">
                <a:ea typeface="Calibri" pitchFamily="34" charset="0"/>
                <a:cs typeface="Arial" pitchFamily="34" charset="0"/>
              </a:rPr>
              <a:t>- 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ea typeface="Calibri" pitchFamily="34" charset="0"/>
                <a:cs typeface="Arial" pitchFamily="34" charset="0"/>
              </a:rPr>
              <a:t>освящен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5 </a:t>
            </a: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октября</a:t>
            </a: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1863 </a:t>
            </a:r>
            <a:r>
              <a:rPr lang="ru-RU" b="1" i="1" dirty="0">
                <a:ea typeface="Calibri" pitchFamily="34" charset="0"/>
                <a:cs typeface="Arial" pitchFamily="34" charset="0"/>
              </a:rPr>
              <a:t>года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ea typeface="Calibri" pitchFamily="34" charset="0"/>
                <a:cs typeface="Arial" pitchFamily="34" charset="0"/>
              </a:rPr>
              <a:t>а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ea typeface="Calibri" pitchFamily="34" charset="0"/>
                <a:cs typeface="Arial" pitchFamily="34" charset="0"/>
              </a:rPr>
              <a:t>северный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ea typeface="Calibri" pitchFamily="34" charset="0"/>
                <a:cs typeface="Agency FB" pitchFamily="34" charset="0"/>
              </a:rPr>
              <a:t>–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Киево</a:t>
            </a: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– Печерской 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  </a:t>
            </a:r>
            <a:r>
              <a:rPr lang="ru-RU" b="1" i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иконы</a:t>
            </a:r>
            <a:endParaRPr lang="ru-RU" b="1" i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  </a:t>
            </a:r>
            <a:r>
              <a:rPr lang="ru-RU" b="1" i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Божией </a:t>
            </a: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Матери </a:t>
            </a:r>
            <a:r>
              <a:rPr lang="ru-RU" b="1" i="1" dirty="0">
                <a:ea typeface="Calibri" pitchFamily="34" charset="0"/>
                <a:cs typeface="Arial" pitchFamily="34" charset="0"/>
              </a:rPr>
              <a:t>– </a:t>
            </a:r>
          </a:p>
          <a:p>
            <a:pPr marL="3619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13 </a:t>
            </a: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декабря</a:t>
            </a: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1869 </a:t>
            </a:r>
            <a:r>
              <a:rPr lang="ru-RU" b="1" i="1" dirty="0">
                <a:ea typeface="Calibri" pitchFamily="34" charset="0"/>
                <a:cs typeface="Arial" pitchFamily="34" charset="0"/>
              </a:rPr>
              <a:t>года</a:t>
            </a:r>
            <a:r>
              <a:rPr lang="ru-RU" b="1" i="1" dirty="0">
                <a:ea typeface="Calibri" pitchFamily="34" charset="0"/>
                <a:cs typeface="Times New Roman" pitchFamily="18" charset="0"/>
              </a:rPr>
              <a:t>.</a:t>
            </a:r>
            <a:r>
              <a:rPr lang="ru-RU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082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>
                <a:solidFill>
                  <a:srgbClr val="FF0000"/>
                </a:solidFill>
              </a:rPr>
              <a:t>Происхождение Честных Древ Животворящего Креста Господня </a:t>
            </a:r>
            <a:r>
              <a:rPr lang="ru-RU" sz="2000" b="1" i="1" dirty="0"/>
              <a:t>– это празднество, посвященное</a:t>
            </a:r>
            <a:r>
              <a:rPr lang="ru-RU" sz="2000" b="1" i="1" dirty="0">
                <a:solidFill>
                  <a:srgbClr val="FF0000"/>
                </a:solidFill>
              </a:rPr>
              <a:t> Всемилостивому Спасу и Пресвятой Богородице </a:t>
            </a:r>
            <a:r>
              <a:rPr lang="ru-RU" sz="2000" b="1" i="1" dirty="0"/>
              <a:t>и установленное на Руси по случаю знамения от икон Спасителя и Пречистой Его Матери и Честного Креста во время сражений святого благоверного князя Андрея </a:t>
            </a:r>
            <a:r>
              <a:rPr lang="ru-RU" sz="2000" b="1" i="1" dirty="0" err="1"/>
              <a:t>Боголюбского</a:t>
            </a:r>
            <a:r>
              <a:rPr lang="ru-RU" sz="2000" b="1" i="1" dirty="0"/>
              <a:t> с волжскими булгарами </a:t>
            </a:r>
            <a:r>
              <a:rPr lang="ru-RU" sz="2000" b="1" i="1" dirty="0">
                <a:solidFill>
                  <a:srgbClr val="FF0000"/>
                </a:solidFill>
              </a:rPr>
              <a:t>в 1164 г</a:t>
            </a:r>
            <a:r>
              <a:rPr lang="ru-RU" sz="2000" b="1" i="1" dirty="0"/>
              <a:t>. Наш храмовый праздник ежегодно отмечается верующими </a:t>
            </a:r>
            <a:r>
              <a:rPr lang="ru-RU" sz="2000" b="1" i="1" dirty="0">
                <a:solidFill>
                  <a:srgbClr val="FF0000"/>
                </a:solidFill>
              </a:rPr>
              <a:t>14 </a:t>
            </a:r>
            <a:r>
              <a:rPr lang="ru-RU" sz="2000" b="1" i="1" dirty="0" smtClean="0">
                <a:solidFill>
                  <a:srgbClr val="FF0000"/>
                </a:solidFill>
              </a:rPr>
              <a:t>августа</a:t>
            </a:r>
            <a:r>
              <a:rPr lang="ru-RU" sz="2000" b="1" i="1" dirty="0" smtClean="0"/>
              <a:t>. </a:t>
            </a:r>
            <a:endParaRPr lang="ru-RU" sz="2000" dirty="0"/>
          </a:p>
        </p:txBody>
      </p:sp>
      <p:pic>
        <p:nvPicPr>
          <p:cNvPr id="3" name="Рисунок 2" descr="C:\Users\ПК\Desktop\Documents\Фото для альбома\Завражье Церковь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87201"/>
            <a:ext cx="4320480" cy="3383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3446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5923687"/>
            <a:ext cx="44436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.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5776" y="839743"/>
            <a:ext cx="80486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 smtClean="0"/>
              <a:t> В период возведения величественного церковного здания настоятелем прихода служил  </a:t>
            </a:r>
            <a:r>
              <a:rPr lang="ru-RU" b="1" i="1" dirty="0" smtClean="0">
                <a:solidFill>
                  <a:srgbClr val="FF0000"/>
                </a:solidFill>
              </a:rPr>
              <a:t>Иоанн Андреев</a:t>
            </a:r>
            <a:r>
              <a:rPr lang="ru-RU" b="1" i="1" dirty="0" smtClean="0"/>
              <a:t> , сын Шадрин. Пономарский сын </a:t>
            </a:r>
            <a:r>
              <a:rPr lang="ru-RU" b="1" i="1" dirty="0" err="1" smtClean="0"/>
              <a:t>Верхнекемской</a:t>
            </a:r>
            <a:r>
              <a:rPr lang="ru-RU" b="1" i="1" dirty="0" smtClean="0"/>
              <a:t> Николаевской церкви.</a:t>
            </a:r>
          </a:p>
          <a:p>
            <a:pPr indent="265113"/>
            <a:r>
              <a:rPr lang="ru-RU" b="1" i="1" dirty="0" smtClean="0">
                <a:solidFill>
                  <a:srgbClr val="FF0000"/>
                </a:solidFill>
              </a:rPr>
              <a:t>Отец Иоанн </a:t>
            </a:r>
            <a:r>
              <a:rPr lang="ru-RU" b="1" i="1" dirty="0" smtClean="0"/>
              <a:t>в возрасте </a:t>
            </a:r>
            <a:r>
              <a:rPr lang="ru-RU" b="1" i="1" dirty="0" smtClean="0">
                <a:solidFill>
                  <a:srgbClr val="FF0000"/>
                </a:solidFill>
              </a:rPr>
              <a:t>22</a:t>
            </a:r>
            <a:r>
              <a:rPr lang="ru-RU" b="1" i="1" dirty="0" smtClean="0"/>
              <a:t> лет после окончания в </a:t>
            </a:r>
            <a:r>
              <a:rPr lang="ru-RU" b="1" i="1" dirty="0" smtClean="0">
                <a:solidFill>
                  <a:srgbClr val="FF0000"/>
                </a:solidFill>
              </a:rPr>
              <a:t>1852</a:t>
            </a:r>
            <a:r>
              <a:rPr lang="ru-RU" b="1" i="1" dirty="0" smtClean="0"/>
              <a:t> году Вологодской духовной семинарии с аттестатом </a:t>
            </a:r>
            <a:r>
              <a:rPr lang="ru-RU" b="1" i="1" dirty="0" smtClean="0">
                <a:solidFill>
                  <a:srgbClr val="FF0000"/>
                </a:solidFill>
              </a:rPr>
              <a:t>3</a:t>
            </a:r>
            <a:r>
              <a:rPr lang="ru-RU" b="1" i="1" dirty="0" smtClean="0"/>
              <a:t> разряда </a:t>
            </a:r>
            <a:r>
              <a:rPr lang="ru-RU" b="1" i="1" dirty="0" err="1" smtClean="0"/>
              <a:t>Преосвященнейшим</a:t>
            </a:r>
            <a:r>
              <a:rPr lang="ru-RU" b="1" i="1" dirty="0" smtClean="0"/>
              <a:t>  Феогностом, епископом Вологодским и Великоустюгским, был расположен на священническое место к данной церкви. </a:t>
            </a:r>
          </a:p>
          <a:p>
            <a:pPr indent="265113"/>
            <a:r>
              <a:rPr lang="ru-RU" b="1" i="1" dirty="0" smtClean="0">
                <a:solidFill>
                  <a:srgbClr val="FF0000"/>
                </a:solidFill>
              </a:rPr>
              <a:t>За усердную и полезную пастырскую службу был награжден бронзовым крестом на Владимирской ленте « В память войны 1853 – 1856 гг.». 30 июля 1869 </a:t>
            </a:r>
            <a:r>
              <a:rPr lang="ru-RU" b="1" i="1" dirty="0" smtClean="0"/>
              <a:t>года получил высокую архипастырскую награду – </a:t>
            </a:r>
            <a:r>
              <a:rPr lang="ru-RU" b="1" i="1" dirty="0" smtClean="0">
                <a:solidFill>
                  <a:srgbClr val="FF0000"/>
                </a:solidFill>
              </a:rPr>
              <a:t>набедренник.</a:t>
            </a:r>
          </a:p>
          <a:p>
            <a:pPr indent="265113"/>
            <a:r>
              <a:rPr lang="ru-RU" b="1" i="1" dirty="0" smtClean="0"/>
              <a:t>В семействе у него была </a:t>
            </a:r>
            <a:r>
              <a:rPr lang="ru-RU" b="1" i="1" dirty="0" smtClean="0">
                <a:solidFill>
                  <a:srgbClr val="FF0000"/>
                </a:solidFill>
              </a:rPr>
              <a:t>жена </a:t>
            </a:r>
            <a:r>
              <a:rPr lang="ru-RU" b="1" i="1" dirty="0" err="1" smtClean="0">
                <a:solidFill>
                  <a:srgbClr val="FF0000"/>
                </a:solidFill>
              </a:rPr>
              <a:t>Апполинария</a:t>
            </a:r>
            <a:r>
              <a:rPr lang="ru-RU" b="1" i="1" dirty="0" smtClean="0">
                <a:solidFill>
                  <a:srgbClr val="FF0000"/>
                </a:solidFill>
              </a:rPr>
              <a:t> Михайловна</a:t>
            </a:r>
            <a:r>
              <a:rPr lang="ru-RU" b="1" i="1" dirty="0" smtClean="0"/>
              <a:t>, дочь священника </a:t>
            </a:r>
            <a:r>
              <a:rPr lang="ru-RU" b="1" i="1" dirty="0" err="1" smtClean="0"/>
              <a:t>Шарженьгской</a:t>
            </a:r>
            <a:r>
              <a:rPr lang="ru-RU" b="1" i="1" dirty="0" smtClean="0"/>
              <a:t>  </a:t>
            </a:r>
            <a:r>
              <a:rPr lang="ru-RU" b="1" i="1" dirty="0" err="1" smtClean="0"/>
              <a:t>Михайлово</a:t>
            </a:r>
            <a:r>
              <a:rPr lang="ru-RU" b="1" i="1" dirty="0" smtClean="0"/>
              <a:t> – Архангельской церкви,    </a:t>
            </a:r>
            <a:r>
              <a:rPr lang="ru-RU" b="1" i="1" dirty="0" smtClean="0">
                <a:solidFill>
                  <a:srgbClr val="FF0000"/>
                </a:solidFill>
              </a:rPr>
              <a:t>два сына Дмитрий и Василий и две дочери Пелагия и Анна.</a:t>
            </a:r>
          </a:p>
          <a:p>
            <a:pPr indent="265113"/>
            <a:r>
              <a:rPr lang="ru-RU" b="1" i="1" dirty="0" smtClean="0">
                <a:solidFill>
                  <a:srgbClr val="FF0000"/>
                </a:solidFill>
              </a:rPr>
              <a:t>29 мая 1892 </a:t>
            </a:r>
            <a:r>
              <a:rPr lang="ru-RU" b="1" i="1" dirty="0" smtClean="0"/>
              <a:t>года отец Иоанн по личному прошению был уволен за штат, и менее чем через год, в </a:t>
            </a:r>
            <a:r>
              <a:rPr lang="ru-RU" b="1" i="1" dirty="0" smtClean="0">
                <a:solidFill>
                  <a:srgbClr val="FF0000"/>
                </a:solidFill>
              </a:rPr>
              <a:t>1893</a:t>
            </a:r>
            <a:r>
              <a:rPr lang="ru-RU" b="1" i="1" dirty="0" smtClean="0"/>
              <a:t> году , в возрасте </a:t>
            </a:r>
            <a:r>
              <a:rPr lang="ru-RU" b="1" i="1" dirty="0" smtClean="0">
                <a:solidFill>
                  <a:srgbClr val="FF0000"/>
                </a:solidFill>
              </a:rPr>
              <a:t>63</a:t>
            </a:r>
            <a:r>
              <a:rPr lang="ru-RU" b="1" i="1" dirty="0" smtClean="0"/>
              <a:t> лет отошел в мир иной.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5906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/>
              <a:t> В </a:t>
            </a:r>
            <a:r>
              <a:rPr lang="ru-RU" b="1" i="1" dirty="0">
                <a:solidFill>
                  <a:srgbClr val="FF0000"/>
                </a:solidFill>
              </a:rPr>
              <a:t>1856</a:t>
            </a:r>
            <a:r>
              <a:rPr lang="ru-RU" b="1" i="1" dirty="0"/>
              <a:t> году из Вельского уезда на </a:t>
            </a:r>
            <a:r>
              <a:rPr lang="ru-RU" b="1" i="1" dirty="0" err="1"/>
              <a:t>дьяческое</a:t>
            </a:r>
            <a:r>
              <a:rPr lang="ru-RU" b="1" i="1" dirty="0"/>
              <a:t> праздное причетническое </a:t>
            </a:r>
            <a:r>
              <a:rPr lang="ru-RU" b="1" i="1" dirty="0" smtClean="0"/>
              <a:t>место  на исправление и раскаяние под строгий контроль благочинного церковного округа прибыл  </a:t>
            </a:r>
            <a:r>
              <a:rPr lang="ru-RU" b="1" i="1" dirty="0" smtClean="0">
                <a:solidFill>
                  <a:srgbClr val="FF0000"/>
                </a:solidFill>
              </a:rPr>
              <a:t>Андрей Максимович </a:t>
            </a:r>
            <a:r>
              <a:rPr lang="ru-RU" b="1" i="1" dirty="0" err="1" smtClean="0">
                <a:solidFill>
                  <a:srgbClr val="FF0000"/>
                </a:solidFill>
              </a:rPr>
              <a:t>Вальский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/>
              <a:t> , имевший семинарское образование и сан диакона, но низведенный до дьячка, прибыл с семейством </a:t>
            </a:r>
            <a:r>
              <a:rPr lang="ru-RU" b="1" i="1" dirty="0" smtClean="0">
                <a:solidFill>
                  <a:srgbClr val="FF0000"/>
                </a:solidFill>
              </a:rPr>
              <a:t>(женой и тремя сыновьями: Александром  10 лет, Николаем  4 лет и Иваном 2 лет).</a:t>
            </a:r>
            <a:r>
              <a:rPr lang="ru-RU" b="1" i="1" dirty="0" smtClean="0"/>
              <a:t>В </a:t>
            </a:r>
            <a:r>
              <a:rPr lang="ru-RU" b="1" i="1" dirty="0" smtClean="0">
                <a:solidFill>
                  <a:srgbClr val="FF0000"/>
                </a:solidFill>
              </a:rPr>
              <a:t>1871</a:t>
            </a:r>
            <a:r>
              <a:rPr lang="ru-RU" b="1" i="1" dirty="0" smtClean="0"/>
              <a:t> году после исправления , Андрей Максимович был помещен диаконом  на праздное место к </a:t>
            </a:r>
            <a:r>
              <a:rPr lang="ru-RU" b="1" i="1" dirty="0" err="1" smtClean="0"/>
              <a:t>Еловинской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Космо</a:t>
            </a:r>
            <a:r>
              <a:rPr lang="ru-RU" b="1" i="1" dirty="0" smtClean="0"/>
              <a:t> – </a:t>
            </a:r>
            <a:r>
              <a:rPr lang="ru-RU" b="1" i="1" dirty="0" err="1" smtClean="0"/>
              <a:t>Дамианской</a:t>
            </a:r>
            <a:r>
              <a:rPr lang="ru-RU" b="1" i="1" dirty="0" smtClean="0"/>
              <a:t> церкви.</a:t>
            </a:r>
          </a:p>
          <a:p>
            <a:pPr indent="265113"/>
            <a:r>
              <a:rPr lang="ru-RU" b="1" i="1" dirty="0" smtClean="0"/>
              <a:t>Младший причт состоял либо из лиц, окончивших духовное училище, либо получивших практическую выучку в храме. Вначале это были дьячки и пономари, а с </a:t>
            </a:r>
            <a:r>
              <a:rPr lang="ru-RU" b="1" i="1" dirty="0" smtClean="0">
                <a:solidFill>
                  <a:srgbClr val="FF0000"/>
                </a:solidFill>
              </a:rPr>
              <a:t>1870 –х годов – псаломщики. </a:t>
            </a:r>
          </a:p>
          <a:p>
            <a:pPr indent="265113"/>
            <a:r>
              <a:rPr lang="ru-RU" b="1" i="1" dirty="0" smtClean="0"/>
              <a:t>В силу малочисленности прихода штатной  </a:t>
            </a:r>
            <a:r>
              <a:rPr lang="ru-RU" b="1" i="1" dirty="0" err="1" smtClean="0"/>
              <a:t>диаконской</a:t>
            </a:r>
            <a:r>
              <a:rPr lang="ru-RU" b="1" i="1" dirty="0" smtClean="0"/>
              <a:t> должности при данной церкви не было.</a:t>
            </a:r>
          </a:p>
          <a:p>
            <a:pPr indent="265113"/>
            <a:r>
              <a:rPr lang="ru-RU" b="1" i="1" dirty="0" smtClean="0"/>
              <a:t>Псаломщиками в разные годы </a:t>
            </a:r>
            <a:r>
              <a:rPr lang="ru-RU" b="1" i="1" dirty="0" smtClean="0"/>
              <a:t>служили: </a:t>
            </a:r>
            <a:r>
              <a:rPr lang="ru-RU" b="1" i="1" dirty="0" smtClean="0"/>
              <a:t>Антоний Алексеевич Попов (1873- 1881 гг.), Алексей Иванович Жуков (1881 – 1886, 1899 – 1900),</a:t>
            </a:r>
            <a:r>
              <a:rPr lang="ru-RU" b="1" i="1" dirty="0" err="1" smtClean="0"/>
              <a:t>Флегонт</a:t>
            </a:r>
            <a:r>
              <a:rPr lang="ru-RU" b="1" i="1" dirty="0" smtClean="0"/>
              <a:t> Степанович Прокошев ( 1886 – 1899гг.), Иван Витальевич Попов (1900 – 1910гг.), Александр Андреевич Тепляков (1910 – 1914, 1917 – 1922 </a:t>
            </a:r>
            <a:r>
              <a:rPr lang="ru-RU" b="1" i="1" dirty="0" err="1" smtClean="0"/>
              <a:t>гг</a:t>
            </a:r>
            <a:r>
              <a:rPr lang="ru-RU" b="1" i="1" dirty="0" smtClean="0"/>
              <a:t>), 1922 –диакон – псаломщик, а в 1926-1936 гг. – священник)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6874550"/>
      </p:ext>
    </p:extLst>
  </p:cSld>
  <p:clrMapOvr>
    <a:masterClrMapping/>
  </p:clrMapOvr>
  <p:transition spd="slow"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579" y="692696"/>
            <a:ext cx="79208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 smtClean="0"/>
              <a:t>Предпоследним настоятелем прихода с </a:t>
            </a:r>
            <a:r>
              <a:rPr lang="ru-RU" sz="2000" b="1" i="1" dirty="0" smtClean="0">
                <a:solidFill>
                  <a:srgbClr val="FF0000"/>
                </a:solidFill>
              </a:rPr>
              <a:t>5  октября </a:t>
            </a:r>
            <a:r>
              <a:rPr lang="ru-RU" sz="2000" b="1" i="1" dirty="0">
                <a:solidFill>
                  <a:srgbClr val="FF0000"/>
                </a:solidFill>
              </a:rPr>
              <a:t>1892 </a:t>
            </a:r>
            <a:r>
              <a:rPr lang="ru-RU" sz="2000" b="1" i="1" dirty="0" smtClean="0"/>
              <a:t>года до </a:t>
            </a:r>
            <a:r>
              <a:rPr lang="ru-RU" sz="2000" b="1" i="1" dirty="0" smtClean="0">
                <a:solidFill>
                  <a:srgbClr val="FF0000"/>
                </a:solidFill>
              </a:rPr>
              <a:t>20 ноября 1926 </a:t>
            </a:r>
            <a:r>
              <a:rPr lang="ru-RU" sz="2000" b="1" i="1" dirty="0" smtClean="0"/>
              <a:t>года был </a:t>
            </a:r>
            <a:r>
              <a:rPr lang="ru-RU" sz="2000" b="1" i="1" dirty="0">
                <a:solidFill>
                  <a:srgbClr val="FF0000"/>
                </a:solidFill>
              </a:rPr>
              <a:t>Александр Григорьев </a:t>
            </a:r>
            <a:r>
              <a:rPr lang="ru-RU" sz="2000" b="1" i="1" dirty="0" smtClean="0">
                <a:solidFill>
                  <a:srgbClr val="FF0000"/>
                </a:solidFill>
              </a:rPr>
              <a:t>Тепляков</a:t>
            </a:r>
            <a:r>
              <a:rPr lang="ru-RU" sz="2000" b="1" i="1" dirty="0"/>
              <a:t>.  </a:t>
            </a:r>
            <a:r>
              <a:rPr lang="ru-RU" sz="2000" b="1" i="1" dirty="0" smtClean="0"/>
              <a:t>Он </a:t>
            </a:r>
            <a:r>
              <a:rPr lang="ru-RU" sz="2000" b="1" i="1" dirty="0"/>
              <a:t>родился в </a:t>
            </a:r>
            <a:r>
              <a:rPr lang="ru-RU" sz="2000" b="1" i="1" dirty="0">
                <a:solidFill>
                  <a:srgbClr val="FF0000"/>
                </a:solidFill>
              </a:rPr>
              <a:t>1868</a:t>
            </a:r>
            <a:r>
              <a:rPr lang="ru-RU" sz="2000" b="1" i="1" dirty="0"/>
              <a:t> году в семье </a:t>
            </a:r>
            <a:r>
              <a:rPr lang="ru-RU" sz="2000" b="1" i="1" dirty="0" smtClean="0"/>
              <a:t>диакона,  </a:t>
            </a:r>
            <a:r>
              <a:rPr lang="ru-RU" sz="2000" b="1" i="1" dirty="0" err="1" smtClean="0"/>
              <a:t>Среднепогостской</a:t>
            </a:r>
            <a:r>
              <a:rPr lang="ru-RU" sz="2000" b="1" i="1" dirty="0" smtClean="0"/>
              <a:t>  </a:t>
            </a:r>
            <a:r>
              <a:rPr lang="ru-RU" sz="2000" b="1" i="1" dirty="0" err="1"/>
              <a:t>Христорождественской</a:t>
            </a:r>
            <a:r>
              <a:rPr lang="ru-RU" sz="2000" b="1" i="1" dirty="0"/>
              <a:t> Церкви </a:t>
            </a:r>
            <a:r>
              <a:rPr lang="ru-RU" sz="2000" b="1" i="1" dirty="0" err="1"/>
              <a:t>Сольвычегодского</a:t>
            </a:r>
            <a:r>
              <a:rPr lang="ru-RU" sz="2000" b="1" i="1" dirty="0"/>
              <a:t> </a:t>
            </a:r>
            <a:r>
              <a:rPr lang="ru-RU" sz="2000" b="1" i="1" dirty="0" smtClean="0"/>
              <a:t>уезда,  </a:t>
            </a:r>
            <a:r>
              <a:rPr lang="ru-RU" sz="2000" b="1" i="1" dirty="0"/>
              <a:t>Вологодской губернии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 </a:t>
            </a:r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1890</a:t>
            </a:r>
            <a:r>
              <a:rPr lang="ru-RU" sz="2000" b="1" i="1" dirty="0"/>
              <a:t> году по</a:t>
            </a:r>
            <a:r>
              <a:rPr lang="ru-RU" sz="2000" b="1" i="1" dirty="0">
                <a:solidFill>
                  <a:srgbClr val="FF0000"/>
                </a:solidFill>
              </a:rPr>
              <a:t> 2 </a:t>
            </a:r>
            <a:r>
              <a:rPr lang="ru-RU" sz="2000" b="1" i="1" dirty="0"/>
              <a:t>разряду окончил Вологодскую Духовную семинарию.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Службу </a:t>
            </a:r>
            <a:r>
              <a:rPr lang="ru-RU" sz="2000" b="1" i="1" dirty="0"/>
              <a:t>свою начал в августе</a:t>
            </a:r>
            <a:r>
              <a:rPr lang="ru-RU" sz="2000" b="1" i="1" dirty="0">
                <a:solidFill>
                  <a:srgbClr val="FF0000"/>
                </a:solidFill>
              </a:rPr>
              <a:t> 1890 </a:t>
            </a:r>
            <a:r>
              <a:rPr lang="ru-RU" sz="2000" b="1" i="1" dirty="0"/>
              <a:t>года псаломщиком Никольского Сретенского Собора, а в октябре </a:t>
            </a:r>
            <a:r>
              <a:rPr lang="ru-RU" sz="2000" b="1" i="1" dirty="0">
                <a:solidFill>
                  <a:srgbClr val="FF0000"/>
                </a:solidFill>
              </a:rPr>
              <a:t>1892 </a:t>
            </a:r>
            <a:r>
              <a:rPr lang="ru-RU" sz="2000" b="1" i="1" dirty="0"/>
              <a:t>года был рукоположен в </a:t>
            </a:r>
            <a:r>
              <a:rPr lang="ru-RU" sz="2000" b="1" i="1" dirty="0">
                <a:solidFill>
                  <a:srgbClr val="FF0000"/>
                </a:solidFill>
              </a:rPr>
              <a:t>сан священника – настоятеля АНДАНГСКОЙ ПРОИСХОЖДЕНСКОЙ ЦЕРКВИ</a:t>
            </a:r>
            <a:r>
              <a:rPr lang="ru-RU" sz="2000" b="1" i="1" dirty="0"/>
              <a:t>. </a:t>
            </a:r>
            <a:r>
              <a:rPr lang="ru-RU" sz="2000" b="1" i="1" dirty="0" smtClean="0"/>
              <a:t>    </a:t>
            </a:r>
          </a:p>
          <a:p>
            <a:pPr indent="265113"/>
            <a:r>
              <a:rPr lang="ru-RU" sz="2000" b="1" i="1" dirty="0" smtClean="0"/>
              <a:t>Все </a:t>
            </a:r>
            <a:r>
              <a:rPr lang="ru-RU" sz="2000" b="1" i="1" dirty="0"/>
              <a:t>эти годы он был бессменным </a:t>
            </a:r>
            <a:r>
              <a:rPr lang="ru-RU" sz="2000" b="1" i="1" dirty="0">
                <a:solidFill>
                  <a:srgbClr val="FF0000"/>
                </a:solidFill>
              </a:rPr>
              <a:t>заведующим и законоучителем местной церковно – приходской школы</a:t>
            </a:r>
            <a:r>
              <a:rPr lang="ru-RU" sz="2000" b="1" i="1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3578" y="4786124"/>
            <a:ext cx="77948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/>
              <a:t>В </a:t>
            </a:r>
            <a:r>
              <a:rPr lang="ru-RU" b="1" i="1" dirty="0">
                <a:solidFill>
                  <a:srgbClr val="FF0000"/>
                </a:solidFill>
              </a:rPr>
              <a:t>ноябре 1908 года </a:t>
            </a:r>
            <a:r>
              <a:rPr lang="ru-RU" b="1" i="1" dirty="0"/>
              <a:t>он был избран духовником первой половины второго </a:t>
            </a:r>
            <a:r>
              <a:rPr lang="ru-RU" b="1" i="1" dirty="0" err="1"/>
              <a:t>Благочиннического</a:t>
            </a:r>
            <a:r>
              <a:rPr lang="ru-RU" b="1" i="1" dirty="0"/>
              <a:t> округа,  что неоспоримо свидетельствовало о высоком авторитете отца Александра среди духовной паствы округа.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6087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3154" y="985952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За весьма полезную и усердную пастырскую службу </a:t>
            </a:r>
            <a:r>
              <a:rPr lang="ru-RU" sz="2000" b="1" i="1" dirty="0">
                <a:solidFill>
                  <a:srgbClr val="FF0000"/>
                </a:solidFill>
              </a:rPr>
              <a:t>Владыка Алексий </a:t>
            </a:r>
            <a:r>
              <a:rPr lang="ru-RU" sz="2000" b="1" i="1" dirty="0"/>
              <a:t>удостоил настоятеля первой архипастырской награды – </a:t>
            </a:r>
            <a:r>
              <a:rPr lang="ru-RU" sz="2000" b="1" i="1" dirty="0">
                <a:solidFill>
                  <a:srgbClr val="FF0000"/>
                </a:solidFill>
              </a:rPr>
              <a:t>набедренника (1908 год), </a:t>
            </a:r>
            <a:r>
              <a:rPr lang="ru-RU" sz="2000" b="1" i="1" dirty="0"/>
              <a:t>а </a:t>
            </a:r>
            <a:r>
              <a:rPr lang="ru-RU" sz="2000" b="1" i="1" dirty="0">
                <a:solidFill>
                  <a:srgbClr val="FF0000"/>
                </a:solidFill>
              </a:rPr>
              <a:t>Преосвященный Никон, епископ Вологодский и </a:t>
            </a:r>
            <a:r>
              <a:rPr lang="ru-RU" sz="2000" b="1" i="1" dirty="0" err="1">
                <a:solidFill>
                  <a:srgbClr val="FF0000"/>
                </a:solidFill>
              </a:rPr>
              <a:t>Тотемский</a:t>
            </a:r>
            <a:r>
              <a:rPr lang="ru-RU" sz="2000" b="1" i="1" dirty="0"/>
              <a:t>, наградил его второй  архипастырской наградой –</a:t>
            </a:r>
            <a:r>
              <a:rPr lang="ru-RU" sz="2000" b="1" i="1" dirty="0">
                <a:solidFill>
                  <a:srgbClr val="FF0000"/>
                </a:solidFill>
              </a:rPr>
              <a:t> скуфьей (1910 год)</a:t>
            </a:r>
            <a:r>
              <a:rPr lang="ru-RU" sz="2000" b="1" i="1" dirty="0"/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924944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>
                <a:solidFill>
                  <a:srgbClr val="FF0000"/>
                </a:solidFill>
              </a:rPr>
              <a:t>9 февраля 1900 </a:t>
            </a:r>
            <a:r>
              <a:rPr lang="ru-RU" sz="2000" b="1" i="1" dirty="0"/>
              <a:t>года приход </a:t>
            </a:r>
            <a:r>
              <a:rPr lang="ru-RU" sz="2000" b="1" i="1" dirty="0">
                <a:solidFill>
                  <a:srgbClr val="FF0000"/>
                </a:solidFill>
              </a:rPr>
              <a:t>посетил Преосвященный Алексий,</a:t>
            </a:r>
            <a:r>
              <a:rPr lang="ru-RU" sz="2000" b="1" i="1" dirty="0"/>
              <a:t> епископ Вологодский и </a:t>
            </a:r>
            <a:r>
              <a:rPr lang="ru-RU" sz="2000" b="1" i="1" dirty="0" err="1"/>
              <a:t>Тотемский</a:t>
            </a:r>
            <a:r>
              <a:rPr lang="ru-RU" sz="2000" b="1" i="1" dirty="0"/>
              <a:t> (</a:t>
            </a:r>
            <a:r>
              <a:rPr lang="ru-RU" sz="2000" b="1" i="1" dirty="0" smtClean="0">
                <a:solidFill>
                  <a:srgbClr val="FF0000"/>
                </a:solidFill>
              </a:rPr>
              <a:t>1836 </a:t>
            </a:r>
            <a:r>
              <a:rPr lang="ru-RU" sz="2000" b="1" i="1" dirty="0">
                <a:solidFill>
                  <a:srgbClr val="FF0000"/>
                </a:solidFill>
              </a:rPr>
              <a:t>– </a:t>
            </a:r>
            <a:r>
              <a:rPr lang="ru-RU" sz="2000" b="1" i="1" dirty="0" smtClean="0">
                <a:solidFill>
                  <a:srgbClr val="FF0000"/>
                </a:solidFill>
              </a:rPr>
              <a:t>1911 </a:t>
            </a:r>
            <a:r>
              <a:rPr lang="ru-RU" sz="2000" b="1" i="1" dirty="0" smtClean="0">
                <a:solidFill>
                  <a:srgbClr val="FF0000"/>
                </a:solidFill>
              </a:rPr>
              <a:t>гг</a:t>
            </a:r>
            <a:r>
              <a:rPr lang="ru-RU" sz="2000" b="1" i="1" dirty="0"/>
              <a:t>.) и остался  весьма  доволен состоянием дел в приходе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Будучи благочинным</a:t>
            </a:r>
            <a:r>
              <a:rPr lang="ru-RU" sz="2000" b="1" i="1" dirty="0" smtClean="0">
                <a:solidFill>
                  <a:srgbClr val="FF0000"/>
                </a:solidFill>
              </a:rPr>
              <a:t> 2-го </a:t>
            </a:r>
            <a:r>
              <a:rPr lang="ru-RU" sz="2000" b="1" i="1" dirty="0" smtClean="0"/>
              <a:t>церковного округа, </a:t>
            </a:r>
            <a:r>
              <a:rPr lang="ru-RU" sz="2000" b="1" i="1" dirty="0" smtClean="0">
                <a:solidFill>
                  <a:srgbClr val="FF0000"/>
                </a:solidFill>
              </a:rPr>
              <a:t>протоиерей Александр Тепляков в ноябре 1926 года был «поражен параличом» </a:t>
            </a:r>
            <a:r>
              <a:rPr lang="ru-RU" sz="2000" b="1" i="1" dirty="0" smtClean="0"/>
              <a:t>и так и не вернулся к активной деятельности, и весной </a:t>
            </a:r>
            <a:r>
              <a:rPr lang="ru-RU" sz="2000" b="1" i="1" dirty="0" smtClean="0">
                <a:solidFill>
                  <a:srgbClr val="FF0000"/>
                </a:solidFill>
              </a:rPr>
              <a:t>1927</a:t>
            </a:r>
            <a:r>
              <a:rPr lang="ru-RU" sz="2000" b="1" i="1" dirty="0" smtClean="0"/>
              <a:t> года был окончательно выведен за штат.</a:t>
            </a:r>
          </a:p>
          <a:p>
            <a:pPr indent="265113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53478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676" y="404664"/>
            <a:ext cx="79587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/>
              <a:t>Последним священником на </a:t>
            </a:r>
            <a:r>
              <a:rPr lang="ru-RU" b="1" i="1" dirty="0" err="1"/>
              <a:t>Завражской</a:t>
            </a:r>
            <a:r>
              <a:rPr lang="ru-RU" b="1" i="1" dirty="0"/>
              <a:t> земле </a:t>
            </a:r>
            <a:r>
              <a:rPr lang="ru-RU" b="1" i="1" dirty="0" smtClean="0"/>
              <a:t>служил                        </a:t>
            </a:r>
            <a:r>
              <a:rPr lang="ru-RU" b="1" i="1" dirty="0" smtClean="0">
                <a:solidFill>
                  <a:srgbClr val="FF0000"/>
                </a:solidFill>
              </a:rPr>
              <a:t>с </a:t>
            </a:r>
            <a:r>
              <a:rPr lang="ru-RU" b="1" i="1" dirty="0">
                <a:solidFill>
                  <a:srgbClr val="FF0000"/>
                </a:solidFill>
              </a:rPr>
              <a:t>29 ноября 1926 года по сентябрь 1936 года</a:t>
            </a:r>
            <a:r>
              <a:rPr lang="ru-RU" b="1" i="1" dirty="0"/>
              <a:t> крестьянский сын деревни </a:t>
            </a:r>
            <a:r>
              <a:rPr lang="ru-RU" b="1" i="1" dirty="0" err="1"/>
              <a:t>Кузнечиха</a:t>
            </a:r>
            <a:r>
              <a:rPr lang="ru-RU" b="1" i="1" dirty="0"/>
              <a:t> </a:t>
            </a:r>
            <a:r>
              <a:rPr lang="ru-RU" b="1" i="1" dirty="0">
                <a:solidFill>
                  <a:srgbClr val="FF0000"/>
                </a:solidFill>
              </a:rPr>
              <a:t>Александр Андреевич Тепляков </a:t>
            </a:r>
            <a:r>
              <a:rPr lang="ru-RU" b="1" i="1" dirty="0" smtClean="0">
                <a:solidFill>
                  <a:srgbClr val="FF0000"/>
                </a:solidFill>
              </a:rPr>
              <a:t>родившийся,           26 </a:t>
            </a:r>
            <a:r>
              <a:rPr lang="ru-RU" b="1" i="1" dirty="0">
                <a:solidFill>
                  <a:srgbClr val="FF0000"/>
                </a:solidFill>
              </a:rPr>
              <a:t>августа 1881 </a:t>
            </a:r>
            <a:r>
              <a:rPr lang="ru-RU" b="1" i="1" dirty="0" smtClean="0">
                <a:solidFill>
                  <a:srgbClr val="FF0000"/>
                </a:solidFill>
              </a:rPr>
              <a:t>года.    </a:t>
            </a:r>
          </a:p>
          <a:p>
            <a:pPr indent="265113"/>
            <a:r>
              <a:rPr lang="ru-RU" b="1" i="1" dirty="0" smtClean="0"/>
              <a:t>В </a:t>
            </a:r>
            <a:r>
              <a:rPr lang="ru-RU" b="1" i="1" dirty="0">
                <a:solidFill>
                  <a:srgbClr val="FF0000"/>
                </a:solidFill>
              </a:rPr>
              <a:t>1898</a:t>
            </a:r>
            <a:r>
              <a:rPr lang="ru-RU" b="1" i="1" dirty="0"/>
              <a:t> </a:t>
            </a:r>
            <a:r>
              <a:rPr lang="ru-RU" b="1" i="1" dirty="0" smtClean="0"/>
              <a:t>году окончил </a:t>
            </a:r>
            <a:r>
              <a:rPr lang="ru-RU" b="1" i="1" dirty="0"/>
              <a:t>Никольскую второклассную школу</a:t>
            </a:r>
            <a:r>
              <a:rPr lang="ru-RU" b="1" i="1" dirty="0" smtClean="0"/>
              <a:t>.</a:t>
            </a:r>
          </a:p>
          <a:p>
            <a:pPr indent="265113"/>
            <a:r>
              <a:rPr lang="ru-RU" b="1" i="1" dirty="0" smtClean="0"/>
              <a:t>Трудовую деятельность начал учителем школы грамоты в </a:t>
            </a:r>
            <a:r>
              <a:rPr lang="ru-RU" b="1" i="1" dirty="0" err="1" smtClean="0"/>
              <a:t>Скочкове</a:t>
            </a:r>
            <a:r>
              <a:rPr lang="ru-RU" b="1" i="1" dirty="0" smtClean="0"/>
              <a:t>. С августа </a:t>
            </a:r>
            <a:r>
              <a:rPr lang="ru-RU" b="1" i="1" dirty="0" smtClean="0">
                <a:solidFill>
                  <a:srgbClr val="FF0000"/>
                </a:solidFill>
              </a:rPr>
              <a:t>1910 </a:t>
            </a:r>
            <a:r>
              <a:rPr lang="ru-RU" b="1" i="1" dirty="0" smtClean="0"/>
              <a:t>года по август </a:t>
            </a:r>
            <a:r>
              <a:rPr lang="ru-RU" b="1" i="1" dirty="0" smtClean="0">
                <a:solidFill>
                  <a:srgbClr val="FF0000"/>
                </a:solidFill>
              </a:rPr>
              <a:t>1914 </a:t>
            </a:r>
            <a:r>
              <a:rPr lang="ru-RU" b="1" i="1" dirty="0" smtClean="0"/>
              <a:t>года служил </a:t>
            </a:r>
            <a:r>
              <a:rPr lang="ru-RU" b="1" i="1" dirty="0" smtClean="0">
                <a:solidFill>
                  <a:srgbClr val="FF0000"/>
                </a:solidFill>
              </a:rPr>
              <a:t>псаломщиком </a:t>
            </a:r>
            <a:r>
              <a:rPr lang="ru-RU" b="1" i="1" dirty="0" err="1" smtClean="0">
                <a:solidFill>
                  <a:srgbClr val="FF0000"/>
                </a:solidFill>
              </a:rPr>
              <a:t>Андангской</a:t>
            </a:r>
            <a:r>
              <a:rPr lang="ru-RU" b="1" i="1" dirty="0" smtClean="0">
                <a:solidFill>
                  <a:srgbClr val="FF0000"/>
                </a:solidFill>
              </a:rPr>
              <a:t>  </a:t>
            </a:r>
            <a:r>
              <a:rPr lang="ru-RU" b="1" i="1" dirty="0" err="1" smtClean="0">
                <a:solidFill>
                  <a:srgbClr val="FF0000"/>
                </a:solidFill>
              </a:rPr>
              <a:t>Происхожденской</a:t>
            </a:r>
            <a:r>
              <a:rPr lang="ru-RU" b="1" i="1" dirty="0" smtClean="0">
                <a:solidFill>
                  <a:srgbClr val="FF0000"/>
                </a:solidFill>
              </a:rPr>
              <a:t> церкви</a:t>
            </a:r>
            <a:r>
              <a:rPr lang="ru-RU" b="1" i="1" dirty="0" smtClean="0"/>
              <a:t>. </a:t>
            </a:r>
          </a:p>
          <a:p>
            <a:pPr indent="265113"/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0792" y="2852936"/>
            <a:ext cx="32863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/>
              <a:t> В годы Первой мировой войны был мобилизован в действующую армию, с </a:t>
            </a:r>
            <a:r>
              <a:rPr lang="ru-RU" b="1" i="1" dirty="0">
                <a:solidFill>
                  <a:srgbClr val="FF0000"/>
                </a:solidFill>
              </a:rPr>
              <a:t>1915 года </a:t>
            </a:r>
            <a:r>
              <a:rPr lang="ru-RU" b="1" i="1" dirty="0"/>
              <a:t>долгое время находился в австро – венгерском плену. </a:t>
            </a:r>
          </a:p>
          <a:p>
            <a:pPr indent="265113"/>
            <a:r>
              <a:rPr lang="ru-RU" b="1" i="1" dirty="0"/>
              <a:t>В </a:t>
            </a:r>
            <a:r>
              <a:rPr lang="ru-RU" b="1" i="1" dirty="0">
                <a:solidFill>
                  <a:srgbClr val="FF0000"/>
                </a:solidFill>
              </a:rPr>
              <a:t>1917 -1922 </a:t>
            </a:r>
            <a:r>
              <a:rPr lang="ru-RU" b="1" i="1" dirty="0"/>
              <a:t>гг. вновь служил псаломщиком сей церкви. </a:t>
            </a:r>
          </a:p>
        </p:txBody>
      </p:sp>
      <p:pic>
        <p:nvPicPr>
          <p:cNvPr id="4" name="Picture 2" descr="C:\Users\ПК\Desktop\Documents\ФОТОГРАФИИ\библ.фото\Фото церкви с книги\SAM_5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83" y="2852936"/>
            <a:ext cx="383804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7540" y="5949280"/>
            <a:ext cx="3818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 </a:t>
            </a:r>
            <a:r>
              <a:rPr lang="ru-RU" b="1" i="1" dirty="0" smtClean="0"/>
              <a:t>Матушка Манефа </a:t>
            </a:r>
            <a:r>
              <a:rPr lang="ru-RU" b="1" i="1" dirty="0"/>
              <a:t>Васильевна </a:t>
            </a:r>
            <a:r>
              <a:rPr lang="ru-RU" b="1" i="1" dirty="0" smtClean="0"/>
              <a:t>,</a:t>
            </a:r>
          </a:p>
          <a:p>
            <a:r>
              <a:rPr lang="ru-RU" b="1" i="1" dirty="0" smtClean="0"/>
              <a:t> жена </a:t>
            </a:r>
            <a:r>
              <a:rPr lang="ru-RU" b="1" i="1" dirty="0"/>
              <a:t> </a:t>
            </a:r>
            <a:r>
              <a:rPr lang="ru-RU" b="1" i="1" dirty="0" smtClean="0"/>
              <a:t>о. Александра  (слева)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8659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223788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 </a:t>
            </a:r>
            <a:endParaRPr lang="ru-RU" dirty="0"/>
          </a:p>
        </p:txBody>
      </p:sp>
      <p:pic>
        <p:nvPicPr>
          <p:cNvPr id="2050" name="Picture 2" descr="C:\Users\ПК\Desktop\Documents\ФОТОГРАФИИ\библ.фото\Фото церкви с книги\SAM_5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61968"/>
            <a:ext cx="4680520" cy="348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335" y="622053"/>
            <a:ext cx="28335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>
                <a:solidFill>
                  <a:srgbClr val="FF0000"/>
                </a:solidFill>
              </a:rPr>
              <a:t>18 декабря 1922  </a:t>
            </a:r>
            <a:r>
              <a:rPr lang="ru-RU" b="1" i="1" dirty="0"/>
              <a:t>года рукоположен во диакона, а </a:t>
            </a:r>
            <a:r>
              <a:rPr lang="ru-RU" b="1" i="1" dirty="0">
                <a:solidFill>
                  <a:srgbClr val="FF0000"/>
                </a:solidFill>
              </a:rPr>
              <a:t>29 ноября 1926 </a:t>
            </a:r>
            <a:r>
              <a:rPr lang="ru-RU" b="1" i="1" dirty="0"/>
              <a:t>года – </a:t>
            </a:r>
            <a:r>
              <a:rPr lang="ru-RU" b="1" i="1" dirty="0">
                <a:solidFill>
                  <a:srgbClr val="FF0000"/>
                </a:solidFill>
              </a:rPr>
              <a:t>во священника </a:t>
            </a:r>
            <a:r>
              <a:rPr lang="ru-RU" b="1" i="1" dirty="0" err="1">
                <a:solidFill>
                  <a:srgbClr val="FF0000"/>
                </a:solidFill>
              </a:rPr>
              <a:t>Андангской</a:t>
            </a:r>
            <a:r>
              <a:rPr lang="ru-RU" b="1" i="1" dirty="0">
                <a:solidFill>
                  <a:srgbClr val="FF0000"/>
                </a:solidFill>
              </a:rPr>
              <a:t>  </a:t>
            </a:r>
            <a:r>
              <a:rPr lang="ru-RU" b="1" i="1" dirty="0" err="1">
                <a:solidFill>
                  <a:srgbClr val="FF0000"/>
                </a:solidFill>
              </a:rPr>
              <a:t>Происхожденской</a:t>
            </a:r>
            <a:r>
              <a:rPr lang="ru-RU" b="1" i="1" dirty="0">
                <a:solidFill>
                  <a:srgbClr val="FF0000"/>
                </a:solidFill>
              </a:rPr>
              <a:t> церкви.</a:t>
            </a:r>
          </a:p>
          <a:p>
            <a:pPr indent="265113"/>
            <a:r>
              <a:rPr lang="ru-RU" b="1" i="1" dirty="0" smtClean="0"/>
              <a:t>Отец Александр был </a:t>
            </a:r>
            <a:r>
              <a:rPr lang="ru-RU" b="1" i="1" dirty="0"/>
              <a:t>женат на крестьянской дочери Манефе </a:t>
            </a:r>
            <a:r>
              <a:rPr lang="ru-RU" b="1" i="1" dirty="0" smtClean="0"/>
              <a:t>Васильевне Шадриной 1889 г.р., </a:t>
            </a:r>
            <a:r>
              <a:rPr lang="ru-RU" b="1" i="1" dirty="0"/>
              <a:t>имел сына Николая 1915 г.р. и трех дочерей: Нину 1918 г.р., Анну 1923 г.р., Валентину 1927 г.р</a:t>
            </a:r>
            <a:r>
              <a:rPr lang="ru-RU" b="1" i="1" dirty="0" smtClean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3281" y="45811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5113"/>
            <a:r>
              <a:rPr lang="ru-RU" b="1" i="1" dirty="0"/>
              <a:t>Нина Александровна и Анна Александровна Тепляковы </a:t>
            </a:r>
            <a:r>
              <a:rPr lang="ru-RU" b="1" i="1" dirty="0" smtClean="0"/>
              <a:t>- дети</a:t>
            </a:r>
          </a:p>
          <a:p>
            <a:pPr indent="265113"/>
            <a:r>
              <a:rPr lang="ru-RU" b="1" i="1" dirty="0" smtClean="0"/>
              <a:t> </a:t>
            </a:r>
            <a:r>
              <a:rPr lang="ru-RU" b="1" i="1" dirty="0"/>
              <a:t>о. Александра</a:t>
            </a:r>
          </a:p>
        </p:txBody>
      </p:sp>
    </p:spTree>
    <p:extLst>
      <p:ext uri="{BB962C8B-B14F-4D97-AF65-F5344CB8AC3E}">
        <p14:creationId xmlns:p14="http://schemas.microsoft.com/office/powerpoint/2010/main" val="3943483153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5072" y="720897"/>
            <a:ext cx="82938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Рисунок 15" descr="Описание: C:\Users\ПК\Desktop\Documents\Церковь из далека\SAM_4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55260"/>
            <a:ext cx="6984776" cy="425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3568" y="537937"/>
            <a:ext cx="748883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4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соседству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деревней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располагался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Церковный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погост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где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проживали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поп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Парфен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Иванов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Обласов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него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дети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–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Трифанко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Андрюшка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Дьячок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Демка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Минаев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Башмаков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000" b="1" i="1" dirty="0" smtClean="0"/>
              <a:t>У </a:t>
            </a:r>
            <a:r>
              <a:rPr lang="ru-RU" sz="2000" b="1" i="1" dirty="0"/>
              <a:t>него сын – пономарь </a:t>
            </a:r>
            <a:r>
              <a:rPr lang="ru-RU" sz="2000" b="1" i="1" dirty="0" smtClean="0"/>
              <a:t>Сенька.</a:t>
            </a:r>
            <a:r>
              <a:rPr lang="ru-RU" sz="2000" dirty="0"/>
              <a:t> </a:t>
            </a:r>
            <a:r>
              <a:rPr lang="ru-RU" sz="2000" b="1" i="1" dirty="0" err="1" smtClean="0"/>
              <a:t>Просвирица</a:t>
            </a:r>
            <a:r>
              <a:rPr lang="ru-RU" sz="2000" b="1" i="1" dirty="0" smtClean="0"/>
              <a:t>  </a:t>
            </a:r>
            <a:r>
              <a:rPr lang="ru-RU" sz="2000" b="1" i="1" dirty="0" err="1"/>
              <a:t>Марфица</a:t>
            </a:r>
            <a:r>
              <a:rPr lang="ru-RU" sz="2000" b="1" i="1" dirty="0"/>
              <a:t> Васильева. </a:t>
            </a:r>
            <a:endParaRPr lang="ru-RU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096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37444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>
                <a:solidFill>
                  <a:srgbClr val="FF0000"/>
                </a:solidFill>
              </a:rPr>
              <a:t>Псаломщиком – диаконом </a:t>
            </a:r>
            <a:r>
              <a:rPr lang="ru-RU" b="1" i="1" dirty="0"/>
              <a:t>после перемещения Александра Теплякова на священническое место был рукоположен </a:t>
            </a:r>
            <a:r>
              <a:rPr lang="ru-RU" b="1" i="1" dirty="0">
                <a:solidFill>
                  <a:srgbClr val="FF0000"/>
                </a:solidFill>
              </a:rPr>
              <a:t>Иван Павлович Чегодаев, 1899 г.р</a:t>
            </a:r>
            <a:r>
              <a:rPr lang="ru-RU" b="1" i="1" dirty="0"/>
              <a:t>. выпущенный в </a:t>
            </a:r>
            <a:r>
              <a:rPr lang="ru-RU" b="1" i="1" dirty="0">
                <a:solidFill>
                  <a:srgbClr val="FF0000"/>
                </a:solidFill>
              </a:rPr>
              <a:t>1917 </a:t>
            </a:r>
            <a:r>
              <a:rPr lang="ru-RU" b="1" i="1" dirty="0"/>
              <a:t>г. из </a:t>
            </a:r>
            <a:r>
              <a:rPr lang="ru-RU" b="1" i="1" dirty="0">
                <a:solidFill>
                  <a:srgbClr val="FF0000"/>
                </a:solidFill>
              </a:rPr>
              <a:t>2-го</a:t>
            </a:r>
            <a:r>
              <a:rPr lang="ru-RU" b="1" i="1" dirty="0"/>
              <a:t> класса Вологодской духовной семинарии. </a:t>
            </a:r>
            <a:endParaRPr lang="ru-RU" b="1" i="1" dirty="0" smtClean="0"/>
          </a:p>
          <a:p>
            <a:pPr indent="265113"/>
            <a:r>
              <a:rPr lang="ru-RU" b="1" i="1" dirty="0" smtClean="0"/>
              <a:t>Ещё </a:t>
            </a:r>
            <a:r>
              <a:rPr lang="ru-RU" b="1" i="1" dirty="0">
                <a:solidFill>
                  <a:srgbClr val="FF0000"/>
                </a:solidFill>
              </a:rPr>
              <a:t>6 июля 1925 </a:t>
            </a:r>
            <a:r>
              <a:rPr lang="ru-RU" b="1" i="1" dirty="0"/>
              <a:t>года он был возведен в сан диакона, а псаломщиком в данной церкви был определён </a:t>
            </a:r>
            <a:r>
              <a:rPr lang="ru-RU" b="1" i="1" dirty="0">
                <a:solidFill>
                  <a:srgbClr val="FF0000"/>
                </a:solidFill>
              </a:rPr>
              <a:t>8 декабря 1922 </a:t>
            </a:r>
            <a:r>
              <a:rPr lang="ru-RU" b="1" i="1" dirty="0"/>
              <a:t>года. Таким образом, четыре года, </a:t>
            </a:r>
            <a:r>
              <a:rPr lang="ru-RU" b="1" i="1" dirty="0">
                <a:solidFill>
                  <a:srgbClr val="FF0000"/>
                </a:solidFill>
              </a:rPr>
              <a:t>с 1922 </a:t>
            </a:r>
            <a:r>
              <a:rPr lang="ru-RU" b="1" i="1" dirty="0"/>
              <a:t>года по </a:t>
            </a:r>
            <a:r>
              <a:rPr lang="ru-RU" b="1" i="1" dirty="0">
                <a:solidFill>
                  <a:srgbClr val="FF0000"/>
                </a:solidFill>
              </a:rPr>
              <a:t>декабрь 1926 </a:t>
            </a:r>
            <a:r>
              <a:rPr lang="ru-RU" b="1" i="1" dirty="0"/>
              <a:t>года штат священнослужителей состоял из трех человек:  </a:t>
            </a:r>
            <a:r>
              <a:rPr lang="ru-RU" b="1" i="1" dirty="0">
                <a:solidFill>
                  <a:srgbClr val="FF0000"/>
                </a:solidFill>
              </a:rPr>
              <a:t>протоиерея, диакона и псаломщика.</a:t>
            </a:r>
          </a:p>
        </p:txBody>
      </p:sp>
      <p:pic>
        <p:nvPicPr>
          <p:cNvPr id="5" name="Picture 3" descr="C:\Users\ПК\Desktop\Documents\ФОТОГРАФИИ\библ.фото\Фото церкви с книги\SAM_5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31236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86082" y="5372980"/>
            <a:ext cx="3489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Валентина Теплякова  - </a:t>
            </a:r>
          </a:p>
          <a:p>
            <a:r>
              <a:rPr lang="ru-RU" b="1" i="1" dirty="0" smtClean="0"/>
              <a:t>младшая дочь  о. Александра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3939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/>
              <a:t>В</a:t>
            </a:r>
            <a:r>
              <a:rPr lang="ru-RU" b="1" i="1" dirty="0">
                <a:solidFill>
                  <a:srgbClr val="FF0000"/>
                </a:solidFill>
              </a:rPr>
              <a:t> 1914 </a:t>
            </a:r>
            <a:r>
              <a:rPr lang="ru-RU" b="1" i="1" dirty="0" smtClean="0"/>
              <a:t>году  </a:t>
            </a:r>
            <a:r>
              <a:rPr lang="ru-RU" b="1" i="1" dirty="0"/>
              <a:t>по плану и межевой книге церковь имела</a:t>
            </a:r>
            <a:r>
              <a:rPr lang="ru-RU" b="1" i="1" dirty="0">
                <a:solidFill>
                  <a:srgbClr val="FF0000"/>
                </a:solidFill>
              </a:rPr>
              <a:t> 49 </a:t>
            </a:r>
            <a:r>
              <a:rPr lang="ru-RU" b="1" i="1" dirty="0"/>
              <a:t>десятин</a:t>
            </a:r>
            <a:r>
              <a:rPr lang="ru-RU" b="1" i="1" dirty="0">
                <a:solidFill>
                  <a:srgbClr val="FF0000"/>
                </a:solidFill>
              </a:rPr>
              <a:t> 1236 </a:t>
            </a:r>
            <a:r>
              <a:rPr lang="ru-RU" b="1" i="1" dirty="0"/>
              <a:t>сажен земли. </a:t>
            </a:r>
          </a:p>
          <a:p>
            <a:pPr indent="265113"/>
            <a:r>
              <a:rPr lang="ru-RU" b="1" i="1" dirty="0"/>
              <a:t>Сена получено 60 возов. Хлеба: ржи – 50 пудов, а овса – 80 пудов.</a:t>
            </a:r>
            <a:endParaRPr lang="ru-RU" dirty="0"/>
          </a:p>
          <a:p>
            <a:pPr indent="265113"/>
            <a:r>
              <a:rPr lang="ru-RU" b="1" i="1" dirty="0"/>
              <a:t>По штату </a:t>
            </a:r>
            <a:r>
              <a:rPr lang="ru-RU" b="1" i="1" dirty="0">
                <a:solidFill>
                  <a:srgbClr val="FF0000"/>
                </a:solidFill>
              </a:rPr>
              <a:t>1855</a:t>
            </a:r>
            <a:r>
              <a:rPr lang="ru-RU" b="1" i="1" dirty="0"/>
              <a:t> года церковь имела только одного священника и одного псаломщика </a:t>
            </a:r>
            <a:endParaRPr lang="ru-RU" dirty="0"/>
          </a:p>
          <a:p>
            <a:r>
              <a:rPr lang="ru-RU" b="1" i="1" dirty="0"/>
              <a:t>( штат церковного причта зависел от числа прихожан</a:t>
            </a:r>
            <a:r>
              <a:rPr lang="ru-RU" b="1" i="1" dirty="0" smtClean="0"/>
              <a:t>).</a:t>
            </a:r>
            <a:endParaRPr lang="ru-RU" dirty="0"/>
          </a:p>
        </p:txBody>
      </p:sp>
      <p:pic>
        <p:nvPicPr>
          <p:cNvPr id="3" name="Рисунок 2" descr="C:\Users\ПК\Desktop\Documents\Фото для альбома\Сельсовет Завражь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70" y="2413032"/>
            <a:ext cx="4443628" cy="30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129684" y="56005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Дом священника, в нем располагался </a:t>
            </a:r>
          </a:p>
          <a:p>
            <a:r>
              <a:rPr lang="ru-RU" b="1" i="1" dirty="0" err="1"/>
              <a:t>Завражский</a:t>
            </a:r>
            <a:r>
              <a:rPr lang="ru-RU" b="1" i="1" dirty="0"/>
              <a:t> сельсовет до 2009 года.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375014"/>
            <a:ext cx="32403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3038" algn="l"/>
              </a:tabLst>
            </a:pPr>
            <a:r>
              <a:rPr lang="ru-RU" b="1" i="1" dirty="0"/>
              <a:t>В</a:t>
            </a:r>
            <a:r>
              <a:rPr lang="ru-RU" b="1" i="1" dirty="0">
                <a:solidFill>
                  <a:srgbClr val="FF0000"/>
                </a:solidFill>
              </a:rPr>
              <a:t> 1904 </a:t>
            </a:r>
            <a:r>
              <a:rPr lang="ru-RU" b="1" i="1" dirty="0"/>
              <a:t>году </a:t>
            </a:r>
            <a:r>
              <a:rPr lang="ru-RU" b="1" i="1" dirty="0">
                <a:solidFill>
                  <a:srgbClr val="FF0000"/>
                </a:solidFill>
              </a:rPr>
              <a:t>по Указу Священного Синода </a:t>
            </a:r>
            <a:r>
              <a:rPr lang="ru-RU" b="1" i="1" dirty="0"/>
              <a:t>( №9 от 23.06.)     служителям церкви было </a:t>
            </a:r>
          </a:p>
          <a:p>
            <a:pPr>
              <a:tabLst>
                <a:tab pos="173038" algn="l"/>
              </a:tabLst>
            </a:pPr>
            <a:r>
              <a:rPr lang="ru-RU" b="1" i="1" dirty="0"/>
              <a:t>прибавлено </a:t>
            </a:r>
            <a:r>
              <a:rPr lang="ru-RU" b="1" i="1" dirty="0">
                <a:solidFill>
                  <a:srgbClr val="FF0000"/>
                </a:solidFill>
              </a:rPr>
              <a:t>245</a:t>
            </a:r>
            <a:r>
              <a:rPr lang="ru-RU" b="1" i="1" dirty="0"/>
              <a:t> рублей. </a:t>
            </a:r>
          </a:p>
          <a:p>
            <a:pPr>
              <a:tabLst>
                <a:tab pos="173038" algn="l"/>
              </a:tabLst>
            </a:pPr>
            <a:r>
              <a:rPr lang="ru-RU" b="1" i="1" dirty="0"/>
              <a:t>Теперь священник стал </a:t>
            </a:r>
          </a:p>
          <a:p>
            <a:pPr>
              <a:tabLst>
                <a:tab pos="173038" algn="l"/>
              </a:tabLst>
            </a:pPr>
            <a:r>
              <a:rPr lang="ru-RU" b="1" i="1" dirty="0"/>
              <a:t>получать от государства – </a:t>
            </a:r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294 </a:t>
            </a:r>
            <a:r>
              <a:rPr lang="ru-RU" b="1" i="1" dirty="0"/>
              <a:t>рубля, </a:t>
            </a:r>
          </a:p>
          <a:p>
            <a:pPr>
              <a:tabLst>
                <a:tab pos="173038" algn="l"/>
              </a:tabLst>
            </a:pPr>
            <a:r>
              <a:rPr lang="ru-RU" b="1" i="1" dirty="0"/>
              <a:t>а псаломщик –</a:t>
            </a:r>
            <a:r>
              <a:rPr lang="ru-RU" b="1" i="1" dirty="0">
                <a:solidFill>
                  <a:srgbClr val="FF0000"/>
                </a:solidFill>
              </a:rPr>
              <a:t> 98 </a:t>
            </a:r>
            <a:r>
              <a:rPr lang="ru-RU" b="1" i="1" dirty="0"/>
              <a:t>рублей.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81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 smtClean="0"/>
              <a:t>К </a:t>
            </a:r>
            <a:r>
              <a:rPr lang="ru-RU" sz="2000" b="1" i="1" dirty="0"/>
              <a:t>приходу </a:t>
            </a:r>
            <a:r>
              <a:rPr lang="ru-RU" sz="2000" b="1" i="1" dirty="0" smtClean="0"/>
              <a:t>в </a:t>
            </a:r>
            <a:r>
              <a:rPr lang="ru-RU" sz="2000" b="1" i="1" dirty="0" smtClean="0">
                <a:solidFill>
                  <a:srgbClr val="FF0000"/>
                </a:solidFill>
              </a:rPr>
              <a:t>1916</a:t>
            </a:r>
            <a:r>
              <a:rPr lang="ru-RU" sz="2000" b="1" i="1" dirty="0" smtClean="0"/>
              <a:t> году </a:t>
            </a:r>
            <a:r>
              <a:rPr lang="ru-RU" sz="2000" b="1" i="1" dirty="0"/>
              <a:t>было приписано</a:t>
            </a:r>
            <a:r>
              <a:rPr lang="ru-RU" sz="2000" b="1" i="1" dirty="0">
                <a:solidFill>
                  <a:srgbClr val="FF0000"/>
                </a:solidFill>
              </a:rPr>
              <a:t> 13 </a:t>
            </a:r>
            <a:r>
              <a:rPr lang="ru-RU" sz="2000" b="1" i="1" dirty="0"/>
              <a:t>деревень и починков. Это все восемь теперешних деревень от деревни </a:t>
            </a:r>
            <a:r>
              <a:rPr lang="ru-RU" sz="2000" b="1" i="1" dirty="0" err="1"/>
              <a:t>Завариха</a:t>
            </a:r>
            <a:r>
              <a:rPr lang="ru-RU" sz="2000" b="1" i="1" dirty="0"/>
              <a:t>  до деревни </a:t>
            </a:r>
            <a:r>
              <a:rPr lang="ru-RU" sz="2000" b="1" i="1" dirty="0" err="1"/>
              <a:t>Куревино</a:t>
            </a:r>
            <a:r>
              <a:rPr lang="ru-RU" sz="2000" b="1" i="1" dirty="0"/>
              <a:t>, деревня Высокая и хутора: а так же деревни бывшего </a:t>
            </a:r>
            <a:r>
              <a:rPr lang="ru-RU" sz="2000" b="1" i="1" dirty="0" smtClean="0"/>
              <a:t>Мало-</a:t>
            </a:r>
            <a:r>
              <a:rPr lang="ru-RU" sz="2000" b="1" i="1" dirty="0" err="1"/>
              <a:t>С</a:t>
            </a:r>
            <a:r>
              <a:rPr lang="ru-RU" sz="2000" b="1" i="1" dirty="0" err="1" smtClean="0"/>
              <a:t>тарыгинского</a:t>
            </a:r>
            <a:r>
              <a:rPr lang="ru-RU" sz="2000" b="1" i="1" dirty="0" smtClean="0"/>
              <a:t> </a:t>
            </a:r>
            <a:r>
              <a:rPr lang="ru-RU" sz="2000" b="1" i="1" dirty="0"/>
              <a:t>сельсовета, который в последствии был присоединен к </a:t>
            </a:r>
            <a:r>
              <a:rPr lang="ru-RU" sz="2000" b="1" i="1" dirty="0" err="1"/>
              <a:t>Завражскому</a:t>
            </a:r>
            <a:r>
              <a:rPr lang="ru-RU" sz="2000" b="1" i="1" dirty="0"/>
              <a:t> сельсовету: д. Малое </a:t>
            </a:r>
            <a:r>
              <a:rPr lang="ru-RU" sz="2000" b="1" i="1" dirty="0" err="1"/>
              <a:t>Старыгино</a:t>
            </a:r>
            <a:r>
              <a:rPr lang="ru-RU" sz="2000" b="1" i="1" dirty="0"/>
              <a:t>,  Быстрая, </a:t>
            </a:r>
            <a:r>
              <a:rPr lang="ru-RU" sz="2000" b="1" i="1" dirty="0" err="1"/>
              <a:t>Мочальник</a:t>
            </a:r>
            <a:r>
              <a:rPr lang="ru-RU" sz="2000" b="1" i="1" dirty="0"/>
              <a:t>, </a:t>
            </a:r>
            <a:r>
              <a:rPr lang="ru-RU" sz="2000" b="1" i="1" dirty="0" err="1"/>
              <a:t>Пенома</a:t>
            </a:r>
            <a:r>
              <a:rPr lang="ru-RU" sz="2000" b="1" i="1" dirty="0"/>
              <a:t>, </a:t>
            </a:r>
            <a:r>
              <a:rPr lang="ru-RU" sz="2000" b="1" i="1" dirty="0" err="1"/>
              <a:t>Исаровка</a:t>
            </a:r>
            <a:r>
              <a:rPr lang="ru-RU" sz="2000" b="1" i="1" dirty="0"/>
              <a:t>, Рига. </a:t>
            </a:r>
            <a:r>
              <a:rPr lang="ru-RU" sz="2000" b="1" i="1" dirty="0" smtClean="0"/>
              <a:t>Сюда </a:t>
            </a:r>
            <a:r>
              <a:rPr lang="ru-RU" sz="2000" b="1" i="1" dirty="0"/>
              <a:t>же входили участки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№ </a:t>
            </a:r>
            <a:r>
              <a:rPr lang="ru-RU" sz="2000" b="1" i="1" dirty="0"/>
              <a:t>170,182,183</a:t>
            </a:r>
            <a:r>
              <a:rPr lang="ru-RU" sz="2000" b="1" i="1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211672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5113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Arial" pitchFamily="34" charset="0"/>
              </a:rPr>
              <a:t>Самыми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крупными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деревнями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были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Ермаково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(50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дворов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, 300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человек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); </a:t>
            </a:r>
            <a:r>
              <a:rPr lang="ru-RU" sz="2000" b="1" i="1" dirty="0" err="1">
                <a:ea typeface="Calibri" pitchFamily="34" charset="0"/>
                <a:cs typeface="Arial" pitchFamily="34" charset="0"/>
              </a:rPr>
              <a:t>Старыгино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( 47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дворов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, 235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человек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);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Высокая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( 41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двор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, 257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человек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); </a:t>
            </a:r>
            <a:r>
              <a:rPr lang="ru-RU" sz="2000" b="1" i="1" dirty="0" err="1">
                <a:ea typeface="Calibri" pitchFamily="34" charset="0"/>
                <a:cs typeface="Arial" pitchFamily="34" charset="0"/>
              </a:rPr>
              <a:t>Куревино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( 39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дворов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, 229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человек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);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Сорокино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(36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дворов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, 279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человек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); </a:t>
            </a:r>
            <a:r>
              <a:rPr lang="ru-RU" sz="2000" b="1" i="1" dirty="0" err="1">
                <a:ea typeface="Calibri" pitchFamily="34" charset="0"/>
                <a:cs typeface="Arial" pitchFamily="34" charset="0"/>
              </a:rPr>
              <a:t>Завариха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(33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двора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, 229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человек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).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В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деревне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Завражье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в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28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хозяйствах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проживало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190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Arial" pitchFamily="34" charset="0"/>
              </a:rPr>
              <a:t>человек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150664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До </a:t>
            </a:r>
            <a:r>
              <a:rPr lang="ru-RU" sz="2000" b="1" i="1" dirty="0">
                <a:solidFill>
                  <a:srgbClr val="FF0000"/>
                </a:solidFill>
              </a:rPr>
              <a:t>1913</a:t>
            </a:r>
            <a:r>
              <a:rPr lang="ru-RU" sz="2000" b="1" i="1" dirty="0"/>
              <a:t> года </a:t>
            </a:r>
            <a:r>
              <a:rPr lang="ru-RU" sz="2000" b="1" i="1" dirty="0" err="1">
                <a:solidFill>
                  <a:srgbClr val="FF0000"/>
                </a:solidFill>
              </a:rPr>
              <a:t>Дуниловский</a:t>
            </a:r>
            <a:r>
              <a:rPr lang="ru-RU" sz="2000" b="1" i="1" dirty="0">
                <a:solidFill>
                  <a:srgbClr val="FF0000"/>
                </a:solidFill>
              </a:rPr>
              <a:t> приход </a:t>
            </a:r>
            <a:r>
              <a:rPr lang="ru-RU" sz="2000" b="1" i="1" dirty="0"/>
              <a:t>не был самостоятельным, он </a:t>
            </a:r>
            <a:r>
              <a:rPr lang="ru-RU" sz="2000" b="1" i="1" dirty="0">
                <a:solidFill>
                  <a:srgbClr val="FF0000"/>
                </a:solidFill>
              </a:rPr>
              <a:t>относился в конце 19 – начале 20 века к </a:t>
            </a:r>
            <a:r>
              <a:rPr lang="ru-RU" sz="2000" b="1" i="1" dirty="0" err="1">
                <a:solidFill>
                  <a:srgbClr val="FF0000"/>
                </a:solidFill>
              </a:rPr>
              <a:t>Андангскому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Происхожденскому</a:t>
            </a:r>
            <a:r>
              <a:rPr lang="ru-RU" sz="2000" b="1" i="1" dirty="0">
                <a:solidFill>
                  <a:srgbClr val="FF0000"/>
                </a:solidFill>
              </a:rPr>
              <a:t> приходу.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573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25167" y="886073"/>
            <a:ext cx="8208912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1916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году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общее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количество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прихожан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Андангской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Происхожденской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Церкви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было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2457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человек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R="0" lvl="0" indent="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Трудно в тяжелых суровых условиях добывали свой хлеб люди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в то время, при этом свято хранили и преумножали традиции своих прадедов: почитали бога, религиозные обряды, весело и радушно отмечали Рождество, в семьях все очень почтительно относились к главам семейства – деду, отцу, к старшим, как главным кормильцам семьи.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R="0" lvl="0" indent="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территории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этого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прихода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12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крестьянских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дворах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жили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так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называемые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инославные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иноверцы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общим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числом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53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человека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R="0" lvl="0" indent="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Это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выходцы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Прибалтики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освоившие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наш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край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период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Столыпинской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аграрной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реформы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1300" y="4869160"/>
            <a:ext cx="80361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При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императоре Николае 2,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Петр Аркадьевич Столыпин был министром внутренних дел. Последствия аграрной реформы в деревнях вынуждали крестьян к переселению на Север, где земля была бесплатной.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517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В границах прихода функционировали два училища.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>
                <a:solidFill>
                  <a:srgbClr val="FF0000"/>
                </a:solidFill>
              </a:rPr>
              <a:t>Церковно </a:t>
            </a:r>
            <a:r>
              <a:rPr lang="ru-RU" sz="2000" b="1" i="1" dirty="0">
                <a:solidFill>
                  <a:srgbClr val="FF0000"/>
                </a:solidFill>
              </a:rPr>
              <a:t>– приходская школа в Завражье </a:t>
            </a:r>
            <a:r>
              <a:rPr lang="ru-RU" sz="2000" b="1" i="1" dirty="0"/>
              <a:t>была открыта </a:t>
            </a:r>
            <a:r>
              <a:rPr lang="ru-RU" sz="2000" b="1" i="1" dirty="0">
                <a:solidFill>
                  <a:srgbClr val="FF0000"/>
                </a:solidFill>
              </a:rPr>
              <a:t>12 января 1887 </a:t>
            </a:r>
            <a:r>
              <a:rPr lang="ru-RU" sz="2000" b="1" i="1" dirty="0" smtClean="0"/>
              <a:t>года по инициативе отца Иоанна. Это было первое учебное заведение на </a:t>
            </a:r>
            <a:r>
              <a:rPr lang="ru-RU" sz="2000" b="1" i="1" dirty="0" err="1" smtClean="0"/>
              <a:t>Завражской</a:t>
            </a:r>
            <a:r>
              <a:rPr lang="ru-RU" sz="2000" b="1" i="1" dirty="0" smtClean="0"/>
              <a:t> земле, в которой иерей был законодателем, то есть преподавателем Закона Божия. </a:t>
            </a:r>
            <a:endParaRPr lang="ru-RU" sz="2000" dirty="0"/>
          </a:p>
        </p:txBody>
      </p:sp>
      <p:pic>
        <p:nvPicPr>
          <p:cNvPr id="3" name="Рисунок 2" descr="C:\Users\ПК\Desktop\Documents\Фото для альбома\Завражье Школа.JPG"/>
          <p:cNvPicPr/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50" t="6330" r="1550"/>
          <a:stretch/>
        </p:blipFill>
        <p:spPr bwMode="auto">
          <a:xfrm>
            <a:off x="1040578" y="2708920"/>
            <a:ext cx="6846819" cy="3535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45913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1323" y="2564904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Во главе Попечительского Совета </a:t>
            </a:r>
            <a:r>
              <a:rPr lang="ru-RU" sz="2000" b="1" i="1" dirty="0"/>
              <a:t>стоял крестьянин деревни </a:t>
            </a:r>
            <a:r>
              <a:rPr lang="ru-RU" sz="2000" b="1" i="1" dirty="0" err="1"/>
              <a:t>Завариха</a:t>
            </a:r>
            <a:r>
              <a:rPr lang="ru-RU" sz="2000" b="1" i="1" dirty="0"/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Василий </a:t>
            </a:r>
            <a:r>
              <a:rPr lang="ru-RU" sz="2000" b="1" i="1" dirty="0" err="1">
                <a:solidFill>
                  <a:srgbClr val="FF0000"/>
                </a:solidFill>
              </a:rPr>
              <a:t>Конанов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Лешуков</a:t>
            </a:r>
            <a:r>
              <a:rPr lang="ru-RU" sz="2000" b="1" i="1" dirty="0"/>
              <a:t>. 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1916</a:t>
            </a:r>
            <a:r>
              <a:rPr lang="ru-RU" sz="2000" b="1" i="1" dirty="0"/>
              <a:t> году в этой школе обучалось </a:t>
            </a:r>
            <a:r>
              <a:rPr lang="ru-RU" sz="2000" b="1" i="1" dirty="0">
                <a:solidFill>
                  <a:srgbClr val="FF0000"/>
                </a:solidFill>
              </a:rPr>
              <a:t>60</a:t>
            </a:r>
            <a:r>
              <a:rPr lang="ru-RU" sz="2000" b="1" i="1" dirty="0"/>
              <a:t> мальчиков и</a:t>
            </a:r>
            <a:r>
              <a:rPr lang="ru-RU" sz="2000" b="1" i="1" dirty="0">
                <a:solidFill>
                  <a:srgbClr val="FF0000"/>
                </a:solidFill>
              </a:rPr>
              <a:t> 6 </a:t>
            </a:r>
            <a:r>
              <a:rPr lang="ru-RU" sz="2000" b="1" i="1" dirty="0"/>
              <a:t>девочек.</a:t>
            </a:r>
            <a:endParaRPr lang="ru-RU" sz="2000" dirty="0"/>
          </a:p>
          <a:p>
            <a:pPr indent="265113"/>
            <a:r>
              <a:rPr lang="ru-RU" sz="2000" b="1" i="1" dirty="0"/>
              <a:t>В церковно – приходской школе учили в основном закону божию, молитвам, умению писать и считать. Ученики посещали все церковные службы, пели молитвы</a:t>
            </a:r>
            <a:r>
              <a:rPr lang="ru-RU" sz="2000" b="1" i="1" dirty="0" smtClean="0"/>
              <a:t>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0704" y="501317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>
                <a:solidFill>
                  <a:srgbClr val="FF0000"/>
                </a:solidFill>
              </a:rPr>
              <a:t>В 1897 </a:t>
            </a:r>
            <a:r>
              <a:rPr lang="ru-RU" sz="2000" b="1" i="1" dirty="0"/>
              <a:t>году было </a:t>
            </a:r>
            <a:r>
              <a:rPr lang="ru-RU" sz="2000" b="1" i="1" dirty="0">
                <a:solidFill>
                  <a:srgbClr val="FF0000"/>
                </a:solidFill>
              </a:rPr>
              <a:t>две</a:t>
            </a:r>
            <a:r>
              <a:rPr lang="ru-RU" sz="2000" b="1" i="1" dirty="0"/>
              <a:t> школы </a:t>
            </a:r>
            <a:r>
              <a:rPr lang="ru-RU" sz="2000" b="1" i="1" dirty="0" err="1">
                <a:solidFill>
                  <a:srgbClr val="FF0000"/>
                </a:solidFill>
              </a:rPr>
              <a:t>Дуниловская</a:t>
            </a:r>
            <a:r>
              <a:rPr lang="ru-RU" sz="2000" b="1" i="1" dirty="0">
                <a:solidFill>
                  <a:srgbClr val="FF0000"/>
                </a:solidFill>
              </a:rPr>
              <a:t> и </a:t>
            </a:r>
            <a:r>
              <a:rPr lang="ru-RU" sz="2000" b="1" i="1" dirty="0" err="1">
                <a:solidFill>
                  <a:srgbClr val="FF0000"/>
                </a:solidFill>
              </a:rPr>
              <a:t>Завражская</a:t>
            </a:r>
            <a:r>
              <a:rPr lang="ru-RU" sz="2000" b="1" i="1" dirty="0"/>
              <a:t>, в которых обучалось </a:t>
            </a:r>
            <a:r>
              <a:rPr lang="ru-RU" sz="2000" b="1" i="1" dirty="0">
                <a:solidFill>
                  <a:srgbClr val="FF0000"/>
                </a:solidFill>
              </a:rPr>
              <a:t>47</a:t>
            </a:r>
            <a:r>
              <a:rPr lang="ru-RU" sz="2000" b="1" i="1" dirty="0"/>
              <a:t> мальчиков и</a:t>
            </a:r>
            <a:r>
              <a:rPr lang="ru-RU" sz="2000" b="1" i="1" dirty="0">
                <a:solidFill>
                  <a:srgbClr val="FF0000"/>
                </a:solidFill>
              </a:rPr>
              <a:t> 13 </a:t>
            </a:r>
            <a:r>
              <a:rPr lang="ru-RU" sz="2000" b="1" i="1" dirty="0"/>
              <a:t>девочек.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7182" y="1329212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 smtClean="0"/>
              <a:t> </a:t>
            </a:r>
            <a:r>
              <a:rPr lang="ru-RU" b="1" i="1" dirty="0"/>
              <a:t>Она содержалась на средства местного Попечительского совета и Никольского отделения Совета Великоустюжского </a:t>
            </a:r>
            <a:r>
              <a:rPr lang="ru-RU" b="1" i="1" dirty="0" err="1"/>
              <a:t>Стефано</a:t>
            </a:r>
            <a:r>
              <a:rPr lang="ru-RU" b="1" i="1" dirty="0"/>
              <a:t> – </a:t>
            </a:r>
            <a:r>
              <a:rPr lang="ru-RU" b="1" i="1" dirty="0" err="1"/>
              <a:t>Прокопьевского</a:t>
            </a:r>
            <a:r>
              <a:rPr lang="ru-RU" b="1" i="1" dirty="0"/>
              <a:t> Братства.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2845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06420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65113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12845"/>
            <a:ext cx="7920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>
                <a:solidFill>
                  <a:srgbClr val="FF0000"/>
                </a:solidFill>
              </a:rPr>
              <a:t>Первым учителем </a:t>
            </a:r>
            <a:r>
              <a:rPr lang="ru-RU" sz="2000" b="1" i="1" dirty="0"/>
              <a:t>приходской школы </a:t>
            </a:r>
            <a:r>
              <a:rPr lang="ru-RU" sz="2000" b="1" i="1" dirty="0">
                <a:solidFill>
                  <a:srgbClr val="FF0000"/>
                </a:solidFill>
              </a:rPr>
              <a:t>с 12 января 1887 года по 7 сентября 1893 года </a:t>
            </a:r>
            <a:r>
              <a:rPr lang="ru-RU" sz="2000" b="1" i="1" dirty="0"/>
              <a:t>состоял псаломщик местной церкви </a:t>
            </a:r>
            <a:r>
              <a:rPr lang="ru-RU" sz="2000" b="1" i="1" dirty="0" err="1">
                <a:solidFill>
                  <a:srgbClr val="FF0000"/>
                </a:solidFill>
              </a:rPr>
              <a:t>Флегонт</a:t>
            </a:r>
            <a:r>
              <a:rPr lang="ru-RU" sz="2000" b="1" i="1" dirty="0">
                <a:solidFill>
                  <a:srgbClr val="FF0000"/>
                </a:solidFill>
              </a:rPr>
              <a:t> Степанович Прокошев</a:t>
            </a:r>
            <a:r>
              <a:rPr lang="ru-RU" sz="2000" b="1" i="1" dirty="0"/>
              <a:t>, родившийся в </a:t>
            </a:r>
            <a:r>
              <a:rPr lang="ru-RU" sz="2000" b="1" i="1" dirty="0">
                <a:solidFill>
                  <a:srgbClr val="FF0000"/>
                </a:solidFill>
              </a:rPr>
              <a:t>1849</a:t>
            </a:r>
            <a:r>
              <a:rPr lang="ru-RU" sz="2000" b="1" i="1" dirty="0"/>
              <a:t> году в семье диакона </a:t>
            </a:r>
            <a:r>
              <a:rPr lang="ru-RU" sz="2000" b="1" i="1" dirty="0" err="1"/>
              <a:t>Толшевской</a:t>
            </a:r>
            <a:r>
              <a:rPr lang="ru-RU" sz="2000" b="1" i="1" dirty="0"/>
              <a:t> </a:t>
            </a:r>
            <a:r>
              <a:rPr lang="ru-RU" sz="2000" b="1" i="1" dirty="0" err="1"/>
              <a:t>Алексиевской</a:t>
            </a:r>
            <a:r>
              <a:rPr lang="ru-RU" sz="2000" b="1" i="1" dirty="0"/>
              <a:t> церкви </a:t>
            </a:r>
            <a:r>
              <a:rPr lang="ru-RU" sz="2000" b="1" i="1" dirty="0" err="1"/>
              <a:t>Тотемского</a:t>
            </a:r>
            <a:r>
              <a:rPr lang="ru-RU" sz="2000" b="1" i="1" dirty="0"/>
              <a:t> уезда. </a:t>
            </a:r>
            <a:endParaRPr lang="ru-RU" sz="2000" b="1" i="1" dirty="0" smtClean="0"/>
          </a:p>
          <a:p>
            <a:pPr indent="361950"/>
            <a:r>
              <a:rPr lang="ru-RU" sz="2000" b="1" i="1" dirty="0" smtClean="0"/>
              <a:t>Окончил </a:t>
            </a:r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1865</a:t>
            </a:r>
            <a:r>
              <a:rPr lang="ru-RU" sz="2000" b="1" i="1" dirty="0"/>
              <a:t> году среднее отделение </a:t>
            </a:r>
            <a:r>
              <a:rPr lang="ru-RU" sz="2000" b="1" i="1" dirty="0" err="1"/>
              <a:t>Тотемского</a:t>
            </a:r>
            <a:r>
              <a:rPr lang="ru-RU" sz="2000" b="1" i="1" dirty="0"/>
              <a:t> духовного училища, три года был послушником Спас – Каменного Духова монастыря, затем служил пономарем и псаломщиком в разных приходах. </a:t>
            </a:r>
            <a:endParaRPr lang="ru-RU" sz="2000" b="1" i="1" dirty="0" smtClean="0"/>
          </a:p>
          <a:p>
            <a:pPr indent="361950"/>
            <a:r>
              <a:rPr lang="ru-RU" sz="2000" b="1" i="1" dirty="0" smtClean="0">
                <a:solidFill>
                  <a:srgbClr val="FF0000"/>
                </a:solidFill>
              </a:rPr>
              <a:t>15 </a:t>
            </a:r>
            <a:r>
              <a:rPr lang="ru-RU" sz="2000" b="1" i="1" dirty="0">
                <a:solidFill>
                  <a:srgbClr val="FF0000"/>
                </a:solidFill>
              </a:rPr>
              <a:t>марта 1886 </a:t>
            </a:r>
            <a:r>
              <a:rPr lang="ru-RU" sz="2000" b="1" i="1" dirty="0"/>
              <a:t>года был перемещен псаломщиком в Пермас. </a:t>
            </a:r>
            <a:endParaRPr lang="ru-RU" sz="2000" b="1" i="1" dirty="0" smtClean="0"/>
          </a:p>
          <a:p>
            <a:pPr indent="361950"/>
            <a:r>
              <a:rPr lang="ru-RU" sz="2000" b="1" i="1" dirty="0" smtClean="0"/>
              <a:t>В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1917 </a:t>
            </a:r>
            <a:r>
              <a:rPr lang="ru-RU" sz="2000" b="1" i="1" dirty="0"/>
              <a:t>году в </a:t>
            </a:r>
            <a:r>
              <a:rPr lang="ru-RU" sz="2000" b="1" i="1" dirty="0" smtClean="0"/>
              <a:t>почтенном </a:t>
            </a:r>
            <a:r>
              <a:rPr lang="ru-RU" sz="2000" b="1" i="1" dirty="0"/>
              <a:t>возрасте </a:t>
            </a:r>
            <a:r>
              <a:rPr lang="ru-RU" sz="2000" b="1" i="1" dirty="0" err="1"/>
              <a:t>Флегонт</a:t>
            </a:r>
            <a:r>
              <a:rPr lang="ru-RU" sz="2000" b="1" i="1" dirty="0"/>
              <a:t> Степанович продолжал службу в Пермасе. </a:t>
            </a:r>
            <a:endParaRPr lang="ru-RU" sz="2000" b="1" i="1" dirty="0" smtClean="0"/>
          </a:p>
          <a:p>
            <a:pPr indent="361950"/>
            <a:r>
              <a:rPr lang="ru-RU" sz="2000" b="1" i="1" dirty="0" smtClean="0"/>
              <a:t>В </a:t>
            </a:r>
            <a:r>
              <a:rPr lang="ru-RU" sz="2000" b="1" i="1" dirty="0"/>
              <a:t>составе его большого семейства – жена Анна Павловна, четыре сына и три </a:t>
            </a:r>
            <a:r>
              <a:rPr lang="ru-RU" sz="2000" b="1" i="1" dirty="0" smtClean="0"/>
              <a:t>дочери.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040992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752" y="692696"/>
            <a:ext cx="830870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>
                <a:solidFill>
                  <a:srgbClr val="FF0000"/>
                </a:solidFill>
              </a:rPr>
              <a:t>7 сентября 1893 года </a:t>
            </a:r>
            <a:r>
              <a:rPr lang="ru-RU" sz="2000" b="1" i="1" dirty="0"/>
              <a:t>в приходскую школу прибыла новая учительница </a:t>
            </a:r>
            <a:r>
              <a:rPr lang="ru-RU" sz="2000" b="1" i="1" dirty="0">
                <a:solidFill>
                  <a:srgbClr val="FF0000"/>
                </a:solidFill>
              </a:rPr>
              <a:t>Александра </a:t>
            </a:r>
            <a:r>
              <a:rPr lang="ru-RU" sz="2000" b="1" i="1" dirty="0" err="1">
                <a:solidFill>
                  <a:srgbClr val="FF0000"/>
                </a:solidFill>
              </a:rPr>
              <a:t>Аппалосовна</a:t>
            </a:r>
            <a:r>
              <a:rPr lang="ru-RU" sz="2000" b="1" i="1" dirty="0">
                <a:solidFill>
                  <a:srgbClr val="FF0000"/>
                </a:solidFill>
              </a:rPr>
              <a:t>  </a:t>
            </a:r>
            <a:r>
              <a:rPr lang="ru-RU" sz="2000" b="1" i="1" dirty="0" err="1">
                <a:solidFill>
                  <a:srgbClr val="FF0000"/>
                </a:solidFill>
              </a:rPr>
              <a:t>Триденцова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/>
              <a:t>восемнадцати лет, дочь чиновника города Никольска, проработавшая в Завражье до </a:t>
            </a:r>
            <a:r>
              <a:rPr lang="ru-RU" sz="2000" b="1" i="1" dirty="0">
                <a:solidFill>
                  <a:srgbClr val="FF0000"/>
                </a:solidFill>
              </a:rPr>
              <a:t>1899</a:t>
            </a:r>
            <a:r>
              <a:rPr lang="ru-RU" sz="2000" b="1" i="1" dirty="0"/>
              <a:t> </a:t>
            </a:r>
            <a:r>
              <a:rPr lang="ru-RU" sz="2000" b="1" i="1" dirty="0" smtClean="0"/>
              <a:t>года.</a:t>
            </a:r>
          </a:p>
          <a:p>
            <a:pPr indent="265113"/>
            <a:endParaRPr lang="ru-RU" sz="2000" dirty="0"/>
          </a:p>
          <a:p>
            <a:pPr indent="265113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1899</a:t>
            </a:r>
            <a:r>
              <a:rPr lang="ru-RU" sz="2000" b="1" i="1" dirty="0"/>
              <a:t> году в Завражье была переведена «никольская мещанская девица» </a:t>
            </a:r>
            <a:r>
              <a:rPr lang="ru-RU" sz="2000" b="1" i="1" dirty="0">
                <a:solidFill>
                  <a:srgbClr val="FF0000"/>
                </a:solidFill>
              </a:rPr>
              <a:t>Евгения Николаевна Моргунова</a:t>
            </a:r>
            <a:r>
              <a:rPr lang="ru-RU" sz="2000" b="1" i="1" dirty="0"/>
              <a:t>, которая в </a:t>
            </a:r>
            <a:r>
              <a:rPr lang="ru-RU" sz="2000" b="1" i="1" dirty="0">
                <a:solidFill>
                  <a:srgbClr val="FF0000"/>
                </a:solidFill>
              </a:rPr>
              <a:t>1869 – 1897 </a:t>
            </a:r>
            <a:r>
              <a:rPr lang="ru-RU" sz="2000" b="1" i="1" dirty="0"/>
              <a:t>годах работала в приходской школе Пермаса</a:t>
            </a:r>
            <a:r>
              <a:rPr lang="ru-RU" sz="2000" b="1" i="1" dirty="0" smtClean="0"/>
              <a:t>.</a:t>
            </a:r>
          </a:p>
          <a:p>
            <a:pPr indent="265113"/>
            <a:endParaRPr lang="ru-RU" sz="2000" dirty="0"/>
          </a:p>
          <a:p>
            <a:pPr indent="265113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1901</a:t>
            </a:r>
            <a:r>
              <a:rPr lang="ru-RU" sz="2000" b="1" i="1" dirty="0"/>
              <a:t> году в Завражье приехала девятнадцатилетняя выпускница </a:t>
            </a:r>
            <a:r>
              <a:rPr lang="ru-RU" sz="2000" b="1" i="1" dirty="0">
                <a:solidFill>
                  <a:srgbClr val="FF0000"/>
                </a:solidFill>
              </a:rPr>
              <a:t>(«</a:t>
            </a:r>
            <a:r>
              <a:rPr lang="ru-RU" sz="2000" b="1" i="1" dirty="0" err="1">
                <a:solidFill>
                  <a:srgbClr val="FF0000"/>
                </a:solidFill>
              </a:rPr>
              <a:t>епархиалка</a:t>
            </a:r>
            <a:r>
              <a:rPr lang="ru-RU" sz="2000" b="1" i="1" dirty="0">
                <a:solidFill>
                  <a:srgbClr val="FF0000"/>
                </a:solidFill>
              </a:rPr>
              <a:t>»)  Александра Арсеньевна Сумарокова</a:t>
            </a:r>
            <a:r>
              <a:rPr lang="ru-RU" sz="2000" b="1" i="1" dirty="0"/>
              <a:t>,  священническая дочь, окончила Великоустюжское епархиальное женское училище, - и до </a:t>
            </a:r>
            <a:r>
              <a:rPr lang="ru-RU" sz="2000" b="1" i="1" dirty="0">
                <a:solidFill>
                  <a:srgbClr val="FF0000"/>
                </a:solidFill>
              </a:rPr>
              <a:t>1917</a:t>
            </a:r>
            <a:r>
              <a:rPr lang="ru-RU" sz="2000" b="1" i="1" dirty="0"/>
              <a:t> года она продолжала работать первой учительницей церковно – приходской школы.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548988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6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1909</a:t>
            </a:r>
            <a:r>
              <a:rPr lang="ru-RU" sz="2000" b="1" i="1" dirty="0"/>
              <a:t> году в связи с ростом числа учащихся открылась вакансия на </a:t>
            </a:r>
            <a:r>
              <a:rPr lang="ru-RU" sz="2000" b="1" i="1" dirty="0">
                <a:solidFill>
                  <a:srgbClr val="FF0000"/>
                </a:solidFill>
              </a:rPr>
              <a:t>должность второго учителя</a:t>
            </a:r>
            <a:r>
              <a:rPr lang="ru-RU" sz="2000" b="1" i="1" dirty="0"/>
              <a:t>, которым была назначена выпускница Никольской женской прогимназии </a:t>
            </a:r>
            <a:r>
              <a:rPr lang="ru-RU" sz="2000" b="1" i="1" dirty="0">
                <a:solidFill>
                  <a:srgbClr val="FF0000"/>
                </a:solidFill>
              </a:rPr>
              <a:t>Александра Дмитриевна Пирогова</a:t>
            </a:r>
            <a:r>
              <a:rPr lang="ru-RU" sz="2000" b="1" i="1" dirty="0"/>
              <a:t>, крестьянская дочь</a:t>
            </a:r>
            <a:r>
              <a:rPr lang="ru-RU" sz="2000" b="1" i="1" dirty="0" smtClean="0"/>
              <a:t>.</a:t>
            </a:r>
          </a:p>
          <a:p>
            <a:pPr indent="265113"/>
            <a:endParaRPr lang="ru-RU" sz="2000" dirty="0"/>
          </a:p>
          <a:p>
            <a:pPr indent="265113"/>
            <a:r>
              <a:rPr lang="ru-RU" sz="2000" b="1" i="1" dirty="0"/>
              <a:t> Далее, с </a:t>
            </a:r>
            <a:r>
              <a:rPr lang="ru-RU" sz="2000" b="1" i="1" dirty="0">
                <a:solidFill>
                  <a:srgbClr val="FF0000"/>
                </a:solidFill>
              </a:rPr>
              <a:t>1 сентября 1912 </a:t>
            </a:r>
            <a:r>
              <a:rPr lang="ru-RU" sz="2000" b="1" i="1" dirty="0"/>
              <a:t>года в должности второго учителя состоял  сын крестьянина из деревни </a:t>
            </a:r>
            <a:r>
              <a:rPr lang="ru-RU" sz="2000" b="1" i="1" dirty="0">
                <a:solidFill>
                  <a:srgbClr val="FF0000"/>
                </a:solidFill>
              </a:rPr>
              <a:t>Дор Александр Васильевич Воронин</a:t>
            </a:r>
            <a:r>
              <a:rPr lang="ru-RU" sz="2000" b="1" i="1" dirty="0"/>
              <a:t>, </a:t>
            </a:r>
            <a:r>
              <a:rPr lang="ru-RU" sz="2000" b="1" i="1" dirty="0">
                <a:solidFill>
                  <a:srgbClr val="FF0000"/>
                </a:solidFill>
              </a:rPr>
              <a:t>33</a:t>
            </a:r>
            <a:r>
              <a:rPr lang="ru-RU" sz="2000" b="1" i="1" dirty="0"/>
              <a:t> лет, окончивший в </a:t>
            </a:r>
            <a:r>
              <a:rPr lang="ru-RU" sz="2000" b="1" i="1" dirty="0">
                <a:solidFill>
                  <a:srgbClr val="FF0000"/>
                </a:solidFill>
              </a:rPr>
              <a:t>1898</a:t>
            </a:r>
            <a:r>
              <a:rPr lang="ru-RU" sz="2000" b="1" i="1" dirty="0"/>
              <a:t> году Никольскую второклассную школу.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>
                <a:solidFill>
                  <a:srgbClr val="FF0000"/>
                </a:solidFill>
              </a:rPr>
              <a:t>За </a:t>
            </a:r>
            <a:r>
              <a:rPr lang="ru-RU" sz="2000" b="1" i="1" dirty="0">
                <a:solidFill>
                  <a:srgbClr val="FF0000"/>
                </a:solidFill>
              </a:rPr>
              <a:t>выслугу лет в 1950 году он был награжден орденом Ленина. 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pPr indent="265113"/>
            <a:r>
              <a:rPr lang="ru-RU" sz="2000" b="1" i="1" dirty="0" smtClean="0"/>
              <a:t>Заведовали </a:t>
            </a:r>
            <a:r>
              <a:rPr lang="ru-RU" sz="2000" b="1" i="1" dirty="0"/>
              <a:t>школой и преподавали Закон Божий священники </a:t>
            </a:r>
            <a:r>
              <a:rPr lang="ru-RU" sz="2000" b="1" i="1" dirty="0">
                <a:solidFill>
                  <a:srgbClr val="FF0000"/>
                </a:solidFill>
              </a:rPr>
              <a:t>Иоанн Шадрин и Александр </a:t>
            </a:r>
            <a:r>
              <a:rPr lang="ru-RU" sz="2000" b="1" i="1" dirty="0" smtClean="0">
                <a:solidFill>
                  <a:srgbClr val="FF0000"/>
                </a:solidFill>
              </a:rPr>
              <a:t>Тепляков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Церковно </a:t>
            </a:r>
            <a:r>
              <a:rPr lang="ru-RU" sz="2000" b="1" i="1" dirty="0"/>
              <a:t>– приходская школа размещалась в отдельном доме с квартирой для учительницы и приютом для учащихся.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9976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Рисунок 16" descr="Описание: C:\Users\ПК\Desktop\Documents\Фото церкви с книги\SAM_5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08920"/>
            <a:ext cx="50405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11561" y="480331"/>
            <a:ext cx="79928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1897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была открыта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Дуниловская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школа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грамоты с ночлежным приютом для учащихся, размещавшаяся в одной из келий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Дуниловской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пустыни. </a:t>
            </a:r>
          </a:p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1897 – 1911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годах учительницей работала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«никольская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мещанская девица»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Анна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Латкина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воспитанница Никольской женской прогимназии.</a:t>
            </a:r>
            <a:endParaRPr lang="ru-RU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105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К\Desktop\Documents\Церковь из далека\SAM_49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560840" cy="48965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11560" y="510064"/>
            <a:ext cx="756084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Но наблюдался рост населения, и верующие люди нуждались в храме Божием. Так, началось строительство деревянной церкви – часовни.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418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432048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9687"/>
            <a:ext cx="7920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5113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С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 сентября 1911 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года, всего один год учительствовала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Анна Ивановна Корякина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, окончившая </a:t>
            </a:r>
            <a:r>
              <a:rPr lang="ru-RU" sz="2000" b="1" i="1" dirty="0" err="1">
                <a:ea typeface="Calibri" pitchFamily="34" charset="0"/>
                <a:cs typeface="Times New Roman" pitchFamily="18" charset="0"/>
              </a:rPr>
              <a:t>Енангскую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женскую духовную школу, а с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 сентября 1912 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года стала работать крестьянская девица из деревни Средней </a:t>
            </a:r>
            <a:r>
              <a:rPr lang="ru-RU" sz="2000" b="1" i="1" dirty="0" err="1">
                <a:ea typeface="Calibri" pitchFamily="34" charset="0"/>
                <a:cs typeface="Times New Roman" pitchFamily="18" charset="0"/>
              </a:rPr>
              <a:t>Некрасовщины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ea typeface="Calibri" pitchFamily="34" charset="0"/>
                <a:cs typeface="Times New Roman" pitchFamily="18" charset="0"/>
              </a:rPr>
              <a:t>Черновско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– Николаевской волости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Анна Филимоновна Мамонова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, выпускница той же </a:t>
            </a:r>
            <a:r>
              <a:rPr lang="ru-RU" sz="2000" b="1" i="1" dirty="0" err="1">
                <a:ea typeface="Calibri" pitchFamily="34" charset="0"/>
                <a:cs typeface="Times New Roman" pitchFamily="18" charset="0"/>
              </a:rPr>
              <a:t>Енангской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школы. </a:t>
            </a:r>
          </a:p>
          <a:p>
            <a:pPr lvl="0" indent="26511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cs typeface="Arial" pitchFamily="34" charset="0"/>
            </a:endParaRPr>
          </a:p>
          <a:p>
            <a:pPr lvl="0" indent="2651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В 1913 году 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было</a:t>
            </a:r>
          </a:p>
          <a:p>
            <a:pPr lvl="0" indent="2651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открыто</a:t>
            </a:r>
          </a:p>
          <a:p>
            <a:pPr lvl="0" indent="2651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ea typeface="Calibri" pitchFamily="34" charset="0"/>
                <a:cs typeface="Times New Roman" pitchFamily="18" charset="0"/>
              </a:rPr>
              <a:t>Дуниловское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земское</a:t>
            </a:r>
          </a:p>
          <a:p>
            <a:pPr lvl="0" indent="2651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начальное училище.</a:t>
            </a:r>
            <a:endParaRPr lang="ru-RU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44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89285" y="149152"/>
            <a:ext cx="794315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1914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году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было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открыто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Мочальниковское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одноклассное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земское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училище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котором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начали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обучаться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19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мальчиков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1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девочка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</a:p>
          <a:p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Учительницей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состояла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дочь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диакона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Мария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Николаевна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Голубева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, 21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года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окончила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полный курс Великоустюжского епархиального женского училища,</a:t>
            </a:r>
            <a:r>
              <a:rPr lang="ru-RU" sz="2000" b="1" i="1" dirty="0" smtClean="0"/>
              <a:t> </a:t>
            </a:r>
            <a:r>
              <a:rPr lang="ru-RU" sz="2000" b="1" i="1" dirty="0"/>
              <a:t>а </a:t>
            </a:r>
            <a:r>
              <a:rPr lang="ru-RU" sz="2000" b="1" i="1" dirty="0">
                <a:solidFill>
                  <a:srgbClr val="FF0000"/>
                </a:solidFill>
              </a:rPr>
              <a:t>с 1916 </a:t>
            </a:r>
            <a:r>
              <a:rPr lang="ru-RU" sz="2000" b="1" i="1" dirty="0"/>
              <a:t>года учителем и законоучителем работал </a:t>
            </a:r>
            <a:endParaRPr lang="ru-RU" sz="2000" b="1" i="1" dirty="0" smtClean="0"/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Николай Федорович </a:t>
            </a:r>
            <a:r>
              <a:rPr lang="ru-RU" sz="2000" b="1" i="1" dirty="0">
                <a:solidFill>
                  <a:srgbClr val="FF0000"/>
                </a:solidFill>
              </a:rPr>
              <a:t>Потанин</a:t>
            </a:r>
            <a:r>
              <a:rPr lang="ru-RU" sz="2000" b="1" i="1" dirty="0"/>
              <a:t>, </a:t>
            </a:r>
            <a:endParaRPr lang="ru-RU" sz="2000" b="1" i="1" dirty="0" smtClean="0"/>
          </a:p>
          <a:p>
            <a:r>
              <a:rPr lang="ru-RU" sz="2000" b="1" i="1" dirty="0" smtClean="0"/>
              <a:t>выпускник </a:t>
            </a:r>
            <a:r>
              <a:rPr lang="ru-RU" sz="2000" b="1" i="1" dirty="0" err="1"/>
              <a:t>Тотемской</a:t>
            </a:r>
            <a:r>
              <a:rPr lang="ru-RU" sz="2000" b="1" i="1" dirty="0"/>
              <a:t> </a:t>
            </a:r>
            <a:endParaRPr lang="ru-RU" sz="2000" b="1" i="1" dirty="0" smtClean="0"/>
          </a:p>
          <a:p>
            <a:r>
              <a:rPr lang="ru-RU" sz="2000" b="1" i="1" dirty="0" smtClean="0"/>
              <a:t>учительской </a:t>
            </a:r>
            <a:r>
              <a:rPr lang="ru-RU" sz="2000" b="1" i="1" dirty="0"/>
              <a:t>семинарии</a:t>
            </a:r>
            <a:r>
              <a:rPr lang="ru-RU" sz="2000" b="1" i="1" dirty="0" smtClean="0"/>
              <a:t>.</a:t>
            </a:r>
            <a:endParaRPr lang="ru-RU" sz="2000" b="1" i="1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89285" y="3519298"/>
            <a:ext cx="274240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Церковным старостой с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1908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года состоял крестьянин деревни Завражье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Василий Ильич Плотников.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pic>
        <p:nvPicPr>
          <p:cNvPr id="3074" name="Picture 2" descr="C:\Users\ПК\Desktop\Documents\ФОТОГРАФИИ\Церковь из далека\SAM_5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8918"/>
            <a:ext cx="4968552" cy="386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612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59" y="593342"/>
            <a:ext cx="352839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С </a:t>
            </a:r>
            <a:r>
              <a:rPr lang="ru-RU" sz="2000" b="1" i="1" dirty="0">
                <a:solidFill>
                  <a:srgbClr val="FF0000"/>
                </a:solidFill>
              </a:rPr>
              <a:t>1934 по 1960 </a:t>
            </a:r>
            <a:r>
              <a:rPr lang="ru-RU" sz="2000" b="1" i="1" dirty="0"/>
              <a:t>год школа в деревне Завражье была </a:t>
            </a:r>
            <a:r>
              <a:rPr lang="ru-RU" sz="2000" b="1" i="1" dirty="0">
                <a:solidFill>
                  <a:srgbClr val="FF0000"/>
                </a:solidFill>
              </a:rPr>
              <a:t>семилетней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С </a:t>
            </a:r>
            <a:r>
              <a:rPr lang="ru-RU" sz="2000" b="1" i="1" dirty="0"/>
              <a:t>сентября </a:t>
            </a:r>
            <a:r>
              <a:rPr lang="ru-RU" sz="2000" b="1" i="1" dirty="0">
                <a:solidFill>
                  <a:srgbClr val="FF0000"/>
                </a:solidFill>
              </a:rPr>
              <a:t>1960</a:t>
            </a:r>
            <a:r>
              <a:rPr lang="ru-RU" sz="2000" b="1" i="1" dirty="0"/>
              <a:t> года она стала </a:t>
            </a:r>
            <a:r>
              <a:rPr lang="ru-RU" sz="2000" b="1" i="1" dirty="0">
                <a:solidFill>
                  <a:srgbClr val="FF0000"/>
                </a:solidFill>
              </a:rPr>
              <a:t>восьмилетней</a:t>
            </a:r>
            <a:r>
              <a:rPr lang="ru-RU" sz="2000" b="1" i="1" dirty="0"/>
              <a:t>. </a:t>
            </a:r>
            <a:endParaRPr lang="ru-RU" sz="2000" dirty="0"/>
          </a:p>
          <a:p>
            <a:pPr indent="265113"/>
            <a:r>
              <a:rPr lang="ru-RU" sz="2000" b="1" i="1" dirty="0"/>
              <a:t>В это же время началось строительство новой школы. </a:t>
            </a:r>
            <a:r>
              <a:rPr lang="ru-RU" sz="2000" b="1" i="1" dirty="0" smtClean="0"/>
              <a:t> </a:t>
            </a:r>
          </a:p>
          <a:p>
            <a:pPr indent="265113"/>
            <a:r>
              <a:rPr lang="ru-RU" sz="2000" b="1" i="1" dirty="0" smtClean="0"/>
              <a:t>Строительство </a:t>
            </a:r>
            <a:r>
              <a:rPr lang="ru-RU" sz="2000" b="1" i="1" dirty="0"/>
              <a:t>школы велось под руководством </a:t>
            </a:r>
            <a:r>
              <a:rPr lang="ru-RU" sz="2000" b="1" i="1" dirty="0">
                <a:solidFill>
                  <a:srgbClr val="FF0000"/>
                </a:solidFill>
              </a:rPr>
              <a:t>директора Плотникова Василия Федоровича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Было </a:t>
            </a:r>
            <a:r>
              <a:rPr lang="ru-RU" sz="2000" b="1" i="1" dirty="0"/>
              <a:t>построено деревянное двухэтажное здание.</a:t>
            </a:r>
            <a:endParaRPr lang="ru-RU" sz="2000" dirty="0"/>
          </a:p>
        </p:txBody>
      </p:sp>
      <p:pic>
        <p:nvPicPr>
          <p:cNvPr id="3" name="Рисунок 2" descr="C:\Users\ПК\Desktop\Documents\Фото для альбома\SAM_499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b="9366"/>
          <a:stretch/>
        </p:blipFill>
        <p:spPr bwMode="auto">
          <a:xfrm>
            <a:off x="4139952" y="593342"/>
            <a:ext cx="4536504" cy="2724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498972"/>
            <a:ext cx="4536504" cy="288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8729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7920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Опись церковного имущества заведена с</a:t>
            </a:r>
            <a:r>
              <a:rPr lang="ru-RU" sz="2000" b="1" i="1" dirty="0">
                <a:solidFill>
                  <a:srgbClr val="FF0000"/>
                </a:solidFill>
              </a:rPr>
              <a:t> 1891 </a:t>
            </a:r>
            <a:r>
              <a:rPr lang="ru-RU" sz="2000" b="1" i="1" dirty="0"/>
              <a:t>года и хранилась в целости. Все вновь прибыльные вещи исправно вносилось в опись.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Копии </a:t>
            </a:r>
            <a:r>
              <a:rPr lang="ru-RU" sz="2000" b="1" i="1" dirty="0"/>
              <a:t>метрических книг хранились в церковном архиве в полной целости с </a:t>
            </a:r>
            <a:r>
              <a:rPr lang="ru-RU" sz="2000" b="1" i="1" dirty="0">
                <a:solidFill>
                  <a:srgbClr val="FF0000"/>
                </a:solidFill>
              </a:rPr>
              <a:t>1788</a:t>
            </a:r>
            <a:r>
              <a:rPr lang="ru-RU" sz="2000" b="1" i="1" dirty="0"/>
              <a:t> года.</a:t>
            </a:r>
            <a:endParaRPr lang="ru-RU" sz="2000" dirty="0"/>
          </a:p>
          <a:p>
            <a:pPr indent="265113"/>
            <a:r>
              <a:rPr lang="ru-RU" sz="2000" b="1" i="1" dirty="0" smtClean="0"/>
              <a:t>В  </a:t>
            </a:r>
            <a:r>
              <a:rPr lang="ru-RU" sz="2000" b="1" i="1" dirty="0">
                <a:solidFill>
                  <a:srgbClr val="FF0000"/>
                </a:solidFill>
              </a:rPr>
              <a:t>церковной библиотеке </a:t>
            </a:r>
            <a:r>
              <a:rPr lang="ru-RU" sz="2000" b="1" i="1" dirty="0"/>
              <a:t>насчитывалось </a:t>
            </a:r>
            <a:r>
              <a:rPr lang="ru-RU" sz="2000" b="1" i="1" dirty="0">
                <a:solidFill>
                  <a:srgbClr val="FF0000"/>
                </a:solidFill>
              </a:rPr>
              <a:t>178</a:t>
            </a:r>
            <a:r>
              <a:rPr lang="ru-RU" sz="2000" b="1" i="1" dirty="0"/>
              <a:t> томов книг </a:t>
            </a:r>
            <a:r>
              <a:rPr lang="ru-RU" sz="2000" b="1" i="1" dirty="0">
                <a:solidFill>
                  <a:srgbClr val="FF0000"/>
                </a:solidFill>
              </a:rPr>
              <a:t>65</a:t>
            </a:r>
            <a:r>
              <a:rPr lang="ru-RU" sz="2000" b="1" i="1" dirty="0"/>
              <a:t> названий.</a:t>
            </a:r>
            <a:endParaRPr lang="ru-RU" sz="2000" dirty="0"/>
          </a:p>
          <a:p>
            <a:pPr indent="265113"/>
            <a:r>
              <a:rPr lang="ru-RU" sz="2000" b="1" i="1" dirty="0">
                <a:solidFill>
                  <a:srgbClr val="FF0000"/>
                </a:solidFill>
              </a:rPr>
              <a:t> Ближайшими церквями к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Андангской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Происхожденской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были Никольский Сретенский собор в</a:t>
            </a:r>
            <a:r>
              <a:rPr lang="ru-RU" sz="2000" b="1" i="1" dirty="0"/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44</a:t>
            </a:r>
            <a:r>
              <a:rPr lang="ru-RU" sz="2000" b="1" i="1" dirty="0"/>
              <a:t> верстах;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Пермасская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Крестовоздвиженская</a:t>
            </a:r>
            <a:r>
              <a:rPr lang="ru-RU" sz="2000" b="1" i="1" dirty="0">
                <a:solidFill>
                  <a:srgbClr val="FF0000"/>
                </a:solidFill>
              </a:rPr>
              <a:t> церковь </a:t>
            </a:r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26</a:t>
            </a:r>
            <a:r>
              <a:rPr lang="ru-RU" sz="2000" b="1" i="1" dirty="0"/>
              <a:t> верстах;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Кумбисерская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Покровская церковь </a:t>
            </a:r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20</a:t>
            </a:r>
            <a:r>
              <a:rPr lang="ru-RU" sz="2000" b="1" i="1" dirty="0"/>
              <a:t> верстах и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Дуниловская</a:t>
            </a:r>
            <a:r>
              <a:rPr lang="ru-RU" sz="2000" b="1" i="1" dirty="0" smtClean="0">
                <a:solidFill>
                  <a:srgbClr val="FF0000"/>
                </a:solidFill>
              </a:rPr>
              <a:t> Казанская церковь </a:t>
            </a:r>
            <a:r>
              <a:rPr lang="ru-RU" sz="2000" b="1" i="1" dirty="0"/>
              <a:t>в</a:t>
            </a:r>
            <a:r>
              <a:rPr lang="ru-RU" sz="2000" b="1" i="1" dirty="0">
                <a:solidFill>
                  <a:srgbClr val="FF0000"/>
                </a:solidFill>
              </a:rPr>
              <a:t> 12 </a:t>
            </a:r>
            <a:r>
              <a:rPr lang="ru-RU" sz="2000" b="1" i="1" dirty="0"/>
              <a:t>верстах</a:t>
            </a:r>
            <a:r>
              <a:rPr lang="ru-RU" sz="2000" b="1" i="1" dirty="0" smtClean="0"/>
              <a:t>.</a:t>
            </a:r>
          </a:p>
          <a:p>
            <a:pPr indent="265113"/>
            <a:endParaRPr lang="ru-RU" sz="2000" dirty="0"/>
          </a:p>
          <a:p>
            <a:pPr indent="265113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1921</a:t>
            </a:r>
            <a:r>
              <a:rPr lang="ru-RU" sz="2000" b="1" i="1" dirty="0"/>
              <a:t> году приход </a:t>
            </a:r>
            <a:r>
              <a:rPr lang="ru-RU" sz="2000" b="1" i="1" dirty="0">
                <a:solidFill>
                  <a:srgbClr val="FF0000"/>
                </a:solidFill>
              </a:rPr>
              <a:t>посетил Епископ Никольский </a:t>
            </a:r>
            <a:r>
              <a:rPr lang="ru-RU" sz="2000" b="1" i="1" dirty="0" err="1">
                <a:solidFill>
                  <a:srgbClr val="FF0000"/>
                </a:solidFill>
              </a:rPr>
              <a:t>Варсонофий</a:t>
            </a:r>
            <a:r>
              <a:rPr lang="ru-RU" sz="2000" b="1" i="1" dirty="0"/>
              <a:t> и производил архиерейскую службу.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115813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84887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/>
            <a:endParaRPr lang="ru-RU" sz="2000" b="1" i="1" dirty="0" smtClean="0"/>
          </a:p>
          <a:p>
            <a:pPr indent="354013"/>
            <a:r>
              <a:rPr lang="ru-RU" sz="2000" b="1" i="1" dirty="0" smtClean="0">
                <a:solidFill>
                  <a:srgbClr val="FF0000"/>
                </a:solidFill>
              </a:rPr>
              <a:t>       </a:t>
            </a:r>
            <a:r>
              <a:rPr lang="ru-RU" sz="2400" b="1" i="1" dirty="0" smtClean="0">
                <a:solidFill>
                  <a:srgbClr val="FF0000"/>
                </a:solidFill>
              </a:rPr>
              <a:t>Послужные списки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Андангской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Происхожденской</a:t>
            </a:r>
            <a:r>
              <a:rPr lang="ru-RU" sz="2400" b="1" i="1" dirty="0" smtClean="0">
                <a:solidFill>
                  <a:srgbClr val="FF0000"/>
                </a:solidFill>
              </a:rPr>
              <a:t> Церкви за </a:t>
            </a:r>
            <a:r>
              <a:rPr lang="ru-RU" sz="2400" b="1" i="1" dirty="0">
                <a:solidFill>
                  <a:srgbClr val="FF0000"/>
                </a:solidFill>
              </a:rPr>
              <a:t>1927 год</a:t>
            </a:r>
            <a:r>
              <a:rPr lang="ru-RU" sz="2400" b="1" i="1" dirty="0" smtClean="0">
                <a:solidFill>
                  <a:srgbClr val="FF0000"/>
                </a:solidFill>
              </a:rPr>
              <a:t>.</a:t>
            </a:r>
          </a:p>
          <a:p>
            <a:pPr indent="354013"/>
            <a:endParaRPr lang="ru-RU" sz="2000" dirty="0">
              <a:solidFill>
                <a:srgbClr val="FF0000"/>
              </a:solidFill>
            </a:endParaRPr>
          </a:p>
          <a:p>
            <a:pPr lvl="0" indent="265113"/>
            <a:r>
              <a:rPr lang="ru-RU" sz="2000" b="1" i="1" dirty="0">
                <a:solidFill>
                  <a:srgbClr val="FF0000"/>
                </a:solidFill>
              </a:rPr>
              <a:t>Священник Александр Андреевич Тепляков, 46 лет</a:t>
            </a:r>
            <a:r>
              <a:rPr lang="ru-RU" sz="2000" b="1" i="1" dirty="0"/>
              <a:t>, наград не имеет. Сан священства </a:t>
            </a:r>
            <a:r>
              <a:rPr lang="ru-RU" sz="2000" b="1" i="1" dirty="0">
                <a:solidFill>
                  <a:srgbClr val="FF0000"/>
                </a:solidFill>
              </a:rPr>
              <a:t>1926 года 29 ноября</a:t>
            </a:r>
            <a:r>
              <a:rPr lang="ru-RU" sz="2000" b="1" i="1" dirty="0"/>
              <a:t>. Жалование получает от прихожан натурой в переводе на сумму </a:t>
            </a:r>
            <a:r>
              <a:rPr lang="ru-RU" sz="2000" b="1" i="1" dirty="0">
                <a:solidFill>
                  <a:srgbClr val="FF0000"/>
                </a:solidFill>
              </a:rPr>
              <a:t>298 </a:t>
            </a:r>
            <a:r>
              <a:rPr lang="ru-RU" sz="2000" b="1" i="1" dirty="0"/>
              <a:t>рублей в год.</a:t>
            </a:r>
            <a:endParaRPr lang="ru-RU" sz="2000" dirty="0"/>
          </a:p>
          <a:p>
            <a:pPr indent="361950"/>
            <a:r>
              <a:rPr lang="ru-RU" sz="2000" b="1" i="1" dirty="0">
                <a:solidFill>
                  <a:srgbClr val="FF0000"/>
                </a:solidFill>
              </a:rPr>
              <a:t> </a:t>
            </a:r>
            <a:r>
              <a:rPr lang="ru-RU" sz="2000" b="1" i="1" dirty="0" smtClean="0">
                <a:solidFill>
                  <a:srgbClr val="FF0000"/>
                </a:solidFill>
              </a:rPr>
              <a:t>Псаломщик  </a:t>
            </a:r>
            <a:r>
              <a:rPr lang="ru-RU" sz="2000" b="1" i="1" dirty="0">
                <a:solidFill>
                  <a:srgbClr val="FF0000"/>
                </a:solidFill>
              </a:rPr>
              <a:t>Иван Павлов Чегодаев 28 лет</a:t>
            </a:r>
            <a:r>
              <a:rPr lang="ru-RU" sz="2000" b="1" i="1" dirty="0"/>
              <a:t>, наград не имеет. Окончил</a:t>
            </a:r>
            <a:r>
              <a:rPr lang="ru-RU" sz="2000" b="1" i="1" dirty="0">
                <a:solidFill>
                  <a:srgbClr val="FF0000"/>
                </a:solidFill>
              </a:rPr>
              <a:t> 2 </a:t>
            </a:r>
            <a:r>
              <a:rPr lang="ru-RU" sz="2000" b="1" i="1" dirty="0"/>
              <a:t>класса Вологодской Духовной Семинарии. Жалование получает от прихожан натурой в переводе на сумму </a:t>
            </a:r>
            <a:r>
              <a:rPr lang="ru-RU" sz="2000" b="1" i="1" dirty="0">
                <a:solidFill>
                  <a:srgbClr val="FF0000"/>
                </a:solidFill>
              </a:rPr>
              <a:t>170</a:t>
            </a:r>
            <a:r>
              <a:rPr lang="ru-RU" sz="2000" b="1" i="1" dirty="0"/>
              <a:t> рублей в год.</a:t>
            </a:r>
            <a:endParaRPr lang="ru-RU" sz="2000" dirty="0"/>
          </a:p>
          <a:p>
            <a:pPr indent="361950"/>
            <a:r>
              <a:rPr lang="ru-RU" sz="2000" b="1" i="1" dirty="0"/>
              <a:t> </a:t>
            </a:r>
            <a:r>
              <a:rPr lang="ru-RU" sz="2000" b="1" i="1" dirty="0" smtClean="0">
                <a:solidFill>
                  <a:srgbClr val="FF0000"/>
                </a:solidFill>
              </a:rPr>
              <a:t>Церковный </a:t>
            </a:r>
            <a:r>
              <a:rPr lang="ru-RU" sz="2000" b="1" i="1" dirty="0">
                <a:solidFill>
                  <a:srgbClr val="FF0000"/>
                </a:solidFill>
              </a:rPr>
              <a:t>староста Дмитрий </a:t>
            </a:r>
            <a:r>
              <a:rPr lang="ru-RU" sz="2000" b="1" i="1" dirty="0" err="1">
                <a:solidFill>
                  <a:srgbClr val="FF0000"/>
                </a:solidFill>
              </a:rPr>
              <a:t>Иполитов</a:t>
            </a:r>
            <a:r>
              <a:rPr lang="ru-RU" sz="2000" b="1" i="1" dirty="0">
                <a:solidFill>
                  <a:srgbClr val="FF0000"/>
                </a:solidFill>
              </a:rPr>
              <a:t> Чегодаев 56 лет</a:t>
            </a:r>
            <a:r>
              <a:rPr lang="ru-RU" sz="2000" b="1" i="1" dirty="0"/>
              <a:t>, наград не имеет, служил без жалования.</a:t>
            </a:r>
            <a:endParaRPr lang="ru-RU" sz="2000" dirty="0"/>
          </a:p>
          <a:p>
            <a:pPr indent="361950"/>
            <a:r>
              <a:rPr lang="ru-RU" sz="2000" b="1" i="1" dirty="0">
                <a:solidFill>
                  <a:srgbClr val="FF0000"/>
                </a:solidFill>
              </a:rPr>
              <a:t> </a:t>
            </a:r>
            <a:r>
              <a:rPr lang="ru-RU" sz="2000" b="1" i="1" dirty="0" smtClean="0">
                <a:solidFill>
                  <a:srgbClr val="FF0000"/>
                </a:solidFill>
              </a:rPr>
              <a:t>Протоиерей </a:t>
            </a:r>
            <a:r>
              <a:rPr lang="ru-RU" sz="2000" b="1" i="1" dirty="0">
                <a:solidFill>
                  <a:srgbClr val="FF0000"/>
                </a:solidFill>
              </a:rPr>
              <a:t>Александр Григорьев  </a:t>
            </a:r>
            <a:r>
              <a:rPr lang="ru-RU" sz="2000" b="1" i="1" dirty="0" smtClean="0">
                <a:solidFill>
                  <a:srgbClr val="FF0000"/>
                </a:solidFill>
              </a:rPr>
              <a:t>Тепляков </a:t>
            </a:r>
            <a:r>
              <a:rPr lang="ru-RU" sz="2000" b="1" i="1" dirty="0">
                <a:solidFill>
                  <a:srgbClr val="FF0000"/>
                </a:solidFill>
              </a:rPr>
              <a:t>59 лет</a:t>
            </a:r>
            <a:r>
              <a:rPr lang="ru-RU" sz="2000" b="1" i="1" dirty="0"/>
              <a:t>. Вдов. Дочь Лидия в замужестве. Уволен в запас по болезни. Состоял на службе при сей церкви в сане священника </a:t>
            </a:r>
            <a:r>
              <a:rPr lang="ru-RU" sz="2000" b="1" i="1" dirty="0">
                <a:solidFill>
                  <a:srgbClr val="FF0000"/>
                </a:solidFill>
              </a:rPr>
              <a:t>35 лет</a:t>
            </a:r>
            <a:r>
              <a:rPr lang="ru-RU" sz="2000" b="1" i="1" dirty="0"/>
              <a:t>. Пособие от прихода </a:t>
            </a:r>
            <a:r>
              <a:rPr lang="ru-RU" sz="2000" b="1" i="1" dirty="0" smtClean="0"/>
              <a:t>хлебом </a:t>
            </a:r>
            <a:r>
              <a:rPr lang="ru-RU" sz="2000" b="1" i="1" dirty="0">
                <a:solidFill>
                  <a:srgbClr val="FF0000"/>
                </a:solidFill>
              </a:rPr>
              <a:t>40 пудов в год</a:t>
            </a:r>
            <a:r>
              <a:rPr lang="ru-RU" sz="2000" b="1" i="1" dirty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608068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792088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 </a:t>
            </a:r>
            <a:endParaRPr lang="ru-RU" sz="2800" dirty="0"/>
          </a:p>
          <a:p>
            <a:r>
              <a:rPr lang="ru-RU" sz="2800" b="1" i="1" dirty="0" smtClean="0">
                <a:solidFill>
                  <a:srgbClr val="FF0000"/>
                </a:solidFill>
              </a:rPr>
              <a:t>            Ведомости </a:t>
            </a:r>
            <a:r>
              <a:rPr lang="ru-RU" sz="2800" b="1" i="1" dirty="0">
                <a:solidFill>
                  <a:srgbClr val="FF0000"/>
                </a:solidFill>
              </a:rPr>
              <a:t>о приходе за 1927 год</a:t>
            </a:r>
            <a:r>
              <a:rPr lang="ru-RU" sz="2800" b="1" i="1" dirty="0" smtClean="0">
                <a:solidFill>
                  <a:srgbClr val="FF0000"/>
                </a:solidFill>
              </a:rPr>
              <a:t>.</a:t>
            </a:r>
          </a:p>
          <a:p>
            <a:endParaRPr lang="ru-RU" sz="2000" dirty="0"/>
          </a:p>
          <a:p>
            <a:pPr indent="265113"/>
            <a:r>
              <a:rPr lang="ru-RU" sz="2000" b="1" i="1" dirty="0"/>
              <a:t>Итого в приходе: </a:t>
            </a:r>
            <a:endParaRPr lang="ru-RU" sz="2000" b="1" i="1" dirty="0" smtClean="0"/>
          </a:p>
          <a:p>
            <a:pPr indent="265113"/>
            <a:r>
              <a:rPr lang="ru-RU" sz="2000" b="1" i="1" dirty="0" smtClean="0">
                <a:solidFill>
                  <a:srgbClr val="FF0000"/>
                </a:solidFill>
              </a:rPr>
              <a:t>502</a:t>
            </a:r>
            <a:r>
              <a:rPr lang="ru-RU" sz="2000" b="1" i="1" dirty="0" smtClean="0"/>
              <a:t> </a:t>
            </a:r>
            <a:r>
              <a:rPr lang="ru-RU" sz="2000" b="1" i="1" dirty="0"/>
              <a:t>хозяйства, </a:t>
            </a:r>
            <a:r>
              <a:rPr lang="ru-RU" sz="2000" b="1" i="1" dirty="0">
                <a:solidFill>
                  <a:srgbClr val="FF0000"/>
                </a:solidFill>
              </a:rPr>
              <a:t>1300</a:t>
            </a:r>
            <a:r>
              <a:rPr lang="ru-RU" sz="2000" b="1" i="1" dirty="0"/>
              <a:t> мужчин, </a:t>
            </a:r>
            <a:r>
              <a:rPr lang="ru-RU" sz="2000" b="1" i="1" dirty="0">
                <a:solidFill>
                  <a:srgbClr val="FF0000"/>
                </a:solidFill>
              </a:rPr>
              <a:t>1382</a:t>
            </a:r>
            <a:r>
              <a:rPr lang="ru-RU" sz="2000" b="1" i="1" dirty="0"/>
              <a:t> женщины. </a:t>
            </a:r>
            <a:endParaRPr lang="ru-RU" sz="2000" dirty="0"/>
          </a:p>
          <a:p>
            <a:r>
              <a:rPr lang="ru-RU" sz="2000" b="1" i="1" dirty="0"/>
              <a:t> </a:t>
            </a:r>
            <a:endParaRPr lang="ru-RU" sz="2000" dirty="0"/>
          </a:p>
          <a:p>
            <a:pPr indent="265113"/>
            <a:r>
              <a:rPr lang="ru-RU" sz="2000" b="1" i="1" dirty="0"/>
              <a:t>В том числе </a:t>
            </a:r>
            <a:r>
              <a:rPr lang="ru-RU" sz="2000" b="1" i="1" dirty="0" smtClean="0"/>
              <a:t>духовных:</a:t>
            </a:r>
          </a:p>
          <a:p>
            <a:pPr indent="265113"/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3 </a:t>
            </a:r>
            <a:r>
              <a:rPr lang="ru-RU" sz="2000" b="1" i="1" dirty="0"/>
              <a:t>хозяйства:</a:t>
            </a:r>
            <a:r>
              <a:rPr lang="ru-RU" sz="2000" b="1" i="1" dirty="0">
                <a:solidFill>
                  <a:srgbClr val="FF0000"/>
                </a:solidFill>
              </a:rPr>
              <a:t> 5 </a:t>
            </a:r>
            <a:r>
              <a:rPr lang="ru-RU" sz="2000" b="1" i="1" dirty="0"/>
              <a:t>мужчин,</a:t>
            </a:r>
            <a:r>
              <a:rPr lang="ru-RU" sz="2000" b="1" i="1" dirty="0">
                <a:solidFill>
                  <a:srgbClr val="FF0000"/>
                </a:solidFill>
              </a:rPr>
              <a:t> 7 </a:t>
            </a:r>
            <a:r>
              <a:rPr lang="ru-RU" sz="2000" b="1" i="1" dirty="0"/>
              <a:t>женщин. </a:t>
            </a:r>
            <a:endParaRPr lang="ru-RU" sz="2000" dirty="0"/>
          </a:p>
          <a:p>
            <a:pPr indent="265113"/>
            <a:r>
              <a:rPr lang="ru-RU" sz="2000" b="1" i="1" dirty="0"/>
              <a:t>Крестьян </a:t>
            </a:r>
            <a:r>
              <a:rPr lang="ru-RU" sz="2000" b="1" i="1" dirty="0">
                <a:solidFill>
                  <a:srgbClr val="FF0000"/>
                </a:solidFill>
              </a:rPr>
              <a:t>499</a:t>
            </a:r>
            <a:r>
              <a:rPr lang="ru-RU" sz="2000" b="1" i="1" dirty="0"/>
              <a:t> хозяйств,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дворян </a:t>
            </a:r>
            <a:r>
              <a:rPr lang="ru-RU" sz="2000" b="1" i="1" dirty="0"/>
              <a:t>– нет,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мещан </a:t>
            </a:r>
            <a:r>
              <a:rPr lang="ru-RU" sz="2000" b="1" i="1" dirty="0"/>
              <a:t>– нет.</a:t>
            </a:r>
            <a:endParaRPr lang="ru-RU" sz="2000" dirty="0"/>
          </a:p>
          <a:p>
            <a:pPr indent="265113"/>
            <a:r>
              <a:rPr lang="ru-RU" sz="2000" b="1" i="1" dirty="0"/>
              <a:t> Кроме того в пределах прихода имеют жительство иноверцев </a:t>
            </a:r>
            <a:r>
              <a:rPr lang="ru-RU" sz="2000" b="1" i="1" dirty="0">
                <a:solidFill>
                  <a:srgbClr val="FF0000"/>
                </a:solidFill>
              </a:rPr>
              <a:t>10</a:t>
            </a:r>
            <a:r>
              <a:rPr lang="ru-RU" sz="2000" b="1" i="1" dirty="0"/>
              <a:t> хозяйств: </a:t>
            </a:r>
            <a:endParaRPr lang="ru-RU" sz="2000" b="1" i="1" dirty="0" smtClean="0"/>
          </a:p>
          <a:p>
            <a:pPr indent="265113"/>
            <a:r>
              <a:rPr lang="ru-RU" sz="2000" b="1" i="1" dirty="0" smtClean="0">
                <a:solidFill>
                  <a:srgbClr val="FF0000"/>
                </a:solidFill>
              </a:rPr>
              <a:t>20</a:t>
            </a:r>
            <a:r>
              <a:rPr lang="ru-RU" sz="2000" b="1" i="1" dirty="0" smtClean="0"/>
              <a:t> </a:t>
            </a:r>
            <a:r>
              <a:rPr lang="ru-RU" sz="2000" b="1" i="1" dirty="0"/>
              <a:t>мужчин, </a:t>
            </a:r>
            <a:r>
              <a:rPr lang="ru-RU" sz="2000" b="1" i="1" dirty="0">
                <a:solidFill>
                  <a:srgbClr val="FF0000"/>
                </a:solidFill>
              </a:rPr>
              <a:t>22</a:t>
            </a:r>
            <a:r>
              <a:rPr lang="ru-RU" sz="2000" b="1" i="1" dirty="0"/>
              <a:t> женщины.</a:t>
            </a:r>
            <a:endParaRPr lang="ru-RU" sz="2000" dirty="0"/>
          </a:p>
          <a:p>
            <a:pPr indent="265113"/>
            <a:r>
              <a:rPr lang="ru-RU" sz="2000" b="1" i="1" dirty="0"/>
              <a:t>Записи по приходно – расходной книге </a:t>
            </a:r>
            <a:r>
              <a:rPr lang="ru-RU" sz="2000" b="1" i="1" dirty="0" err="1">
                <a:solidFill>
                  <a:srgbClr val="FF0000"/>
                </a:solidFill>
              </a:rPr>
              <a:t>Андангской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Происхожденской</a:t>
            </a:r>
            <a:r>
              <a:rPr lang="ru-RU" sz="2000" b="1" i="1" dirty="0">
                <a:solidFill>
                  <a:srgbClr val="FF0000"/>
                </a:solidFill>
              </a:rPr>
              <a:t> церкви</a:t>
            </a:r>
            <a:r>
              <a:rPr lang="ru-RU" sz="2000" b="1" i="1" dirty="0"/>
              <a:t> имеются до </a:t>
            </a:r>
            <a:r>
              <a:rPr lang="ru-RU" sz="2000" b="1" i="1" dirty="0">
                <a:solidFill>
                  <a:srgbClr val="FF0000"/>
                </a:solidFill>
              </a:rPr>
              <a:t>1934</a:t>
            </a:r>
            <a:r>
              <a:rPr lang="ru-RU" sz="2000" b="1" i="1" dirty="0"/>
              <a:t> года.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199281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9208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К сожалению в </a:t>
            </a:r>
            <a:r>
              <a:rPr lang="ru-RU" sz="2000" b="1" i="1" dirty="0">
                <a:solidFill>
                  <a:srgbClr val="FF0000"/>
                </a:solidFill>
              </a:rPr>
              <a:t>1936</a:t>
            </a:r>
            <a:r>
              <a:rPr lang="ru-RU" sz="2000" b="1" i="1" dirty="0"/>
              <a:t> году </a:t>
            </a:r>
            <a:r>
              <a:rPr lang="ru-RU" sz="2000" b="1" i="1" dirty="0" smtClean="0"/>
              <a:t>большевистская </a:t>
            </a:r>
            <a:r>
              <a:rPr lang="ru-RU" sz="2000" b="1" i="1" dirty="0"/>
              <a:t>власть посчитала, что люди больше не нуждаются в </a:t>
            </a:r>
            <a:r>
              <a:rPr lang="ru-RU" sz="2000" b="1" i="1" dirty="0" smtClean="0"/>
              <a:t>вере </a:t>
            </a:r>
            <a:r>
              <a:rPr lang="ru-RU" sz="2000" b="1" i="1" dirty="0"/>
              <a:t>и </a:t>
            </a:r>
            <a:r>
              <a:rPr lang="ru-RU" sz="2000" b="1" i="1" dirty="0" smtClean="0"/>
              <a:t>церкви</a:t>
            </a:r>
            <a:r>
              <a:rPr lang="ru-RU" sz="2000" b="1" i="1" dirty="0"/>
              <a:t>, и церковь в деревне Завражье была закрыта.  Церковное имущество уничтожалось,  некоторое было разнесено по домам или спрятано в подвалах самой церкви. Исчезли чудотворные иконы, старинные книги. </a:t>
            </a:r>
            <a:r>
              <a:rPr lang="ru-RU" sz="2000" b="1" i="1" dirty="0" smtClean="0"/>
              <a:t>Крест </a:t>
            </a:r>
            <a:r>
              <a:rPr lang="ru-RU" sz="2000" b="1" i="1" dirty="0"/>
              <a:t>с колокольни был свергнут молнией в грозу в Ильин день, 2 августа 1975 года. </a:t>
            </a:r>
            <a:endParaRPr lang="ru-RU" sz="2000" dirty="0"/>
          </a:p>
          <a:p>
            <a:pPr indent="265113"/>
            <a:r>
              <a:rPr lang="ru-RU" sz="2000" b="1" i="1" dirty="0">
                <a:solidFill>
                  <a:srgbClr val="FF0000"/>
                </a:solidFill>
              </a:rPr>
              <a:t>Священник Александр Андреевич Тепляков </a:t>
            </a:r>
            <a:r>
              <a:rPr lang="ru-RU" sz="2000" b="1" i="1" dirty="0"/>
              <a:t>был арестован и погиб мученической смертью за веру </a:t>
            </a:r>
            <a:r>
              <a:rPr lang="ru-RU" sz="2000" b="1" i="1" dirty="0" smtClean="0"/>
              <a:t>православную</a:t>
            </a:r>
            <a:r>
              <a:rPr lang="ru-RU" sz="2000" b="1" i="1" dirty="0"/>
              <a:t>, его по некоторым сведениям, утопили в реке Сухоне ( около г</a:t>
            </a:r>
            <a:r>
              <a:rPr lang="ru-RU" sz="2000" b="1" i="1" dirty="0" smtClean="0"/>
              <a:t>. Тотьма</a:t>
            </a:r>
            <a:r>
              <a:rPr lang="ru-RU" sz="2000" b="1" i="1" dirty="0"/>
              <a:t>).</a:t>
            </a:r>
            <a:endParaRPr lang="ru-RU" sz="2000" dirty="0"/>
          </a:p>
          <a:p>
            <a:pPr indent="265113"/>
            <a:r>
              <a:rPr lang="ru-RU" sz="2000" b="1" i="1" dirty="0"/>
              <a:t>С момента закрытия до </a:t>
            </a:r>
            <a:r>
              <a:rPr lang="ru-RU" sz="2000" b="1" i="1" dirty="0">
                <a:solidFill>
                  <a:srgbClr val="FF0000"/>
                </a:solidFill>
              </a:rPr>
              <a:t>1994</a:t>
            </a:r>
            <a:r>
              <a:rPr lang="ru-RU" sz="2000" b="1" i="1" dirty="0"/>
              <a:t> года, в помещении </a:t>
            </a:r>
            <a:r>
              <a:rPr lang="ru-RU" sz="2000" b="1" i="1" dirty="0" err="1"/>
              <a:t>Завражской</a:t>
            </a:r>
            <a:r>
              <a:rPr lang="ru-RU" sz="2000" b="1" i="1" dirty="0"/>
              <a:t> церкви, находился склад  колхоза « Искра Ленина». </a:t>
            </a:r>
            <a:endParaRPr lang="ru-RU" sz="2000" dirty="0"/>
          </a:p>
          <a:p>
            <a:pPr indent="265113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1994</a:t>
            </a:r>
            <a:r>
              <a:rPr lang="ru-RU" sz="2000" b="1" i="1" dirty="0"/>
              <a:t> году  </a:t>
            </a:r>
            <a:r>
              <a:rPr lang="ru-RU" sz="2000" b="1" i="1" dirty="0">
                <a:solidFill>
                  <a:srgbClr val="FF0000"/>
                </a:solidFill>
              </a:rPr>
              <a:t>усилиями настоятеля прихода во имя Казанской иконы Божией Матери ,отца Сергия </a:t>
            </a:r>
            <a:r>
              <a:rPr lang="ru-RU" sz="2000" b="1" i="1" dirty="0" err="1">
                <a:solidFill>
                  <a:srgbClr val="FF0000"/>
                </a:solidFill>
              </a:rPr>
              <a:t>Колчеева</a:t>
            </a:r>
            <a:r>
              <a:rPr lang="ru-RU" sz="2000" b="1" i="1" dirty="0"/>
              <a:t>, </a:t>
            </a:r>
            <a:r>
              <a:rPr lang="ru-RU" sz="2000" b="1" i="1" dirty="0" err="1">
                <a:solidFill>
                  <a:srgbClr val="FF0000"/>
                </a:solidFill>
              </a:rPr>
              <a:t>Завражская</a:t>
            </a:r>
            <a:r>
              <a:rPr lang="ru-RU" sz="2000" b="1" i="1" dirty="0">
                <a:solidFill>
                  <a:srgbClr val="FF0000"/>
                </a:solidFill>
              </a:rPr>
              <a:t> церковь стала возрождаться</a:t>
            </a:r>
            <a:r>
              <a:rPr lang="ru-RU" sz="2000" b="1" i="1" dirty="0"/>
              <a:t>. Была создана православная община. Крышу теплого храма закрыли железом. В церкви проводятся восстановительные </a:t>
            </a:r>
            <a:r>
              <a:rPr lang="ru-RU" sz="2000" b="1" i="1" dirty="0" smtClean="0"/>
              <a:t>работы.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509017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295552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 smtClean="0"/>
              <a:t> В </a:t>
            </a:r>
            <a:r>
              <a:rPr lang="ru-RU" sz="2000" b="1" i="1" dirty="0" smtClean="0">
                <a:solidFill>
                  <a:srgbClr val="FF0000"/>
                </a:solidFill>
              </a:rPr>
              <a:t>2015</a:t>
            </a:r>
            <a:r>
              <a:rPr lang="ru-RU" sz="2000" b="1" i="1" dirty="0" smtClean="0"/>
              <a:t> году в </a:t>
            </a:r>
            <a:r>
              <a:rPr lang="ru-RU" sz="2000" b="1" i="1" dirty="0" err="1" smtClean="0"/>
              <a:t>Завражской</a:t>
            </a:r>
            <a:r>
              <a:rPr lang="ru-RU" sz="2000" b="1" i="1" dirty="0" smtClean="0"/>
              <a:t>  </a:t>
            </a:r>
            <a:r>
              <a:rPr lang="ru-RU" sz="2000" b="1" i="1" dirty="0"/>
              <a:t>церкви </a:t>
            </a:r>
            <a:r>
              <a:rPr lang="ru-RU" sz="2000" b="1" i="1" dirty="0" smtClean="0"/>
              <a:t> проводятся  ремонтные </a:t>
            </a:r>
            <a:r>
              <a:rPr lang="ru-RU" sz="2000" b="1" i="1" dirty="0"/>
              <a:t>работы. </a:t>
            </a:r>
            <a:r>
              <a:rPr lang="ru-RU" sz="2000" b="1" i="1" dirty="0" smtClean="0"/>
              <a:t>Закрыт </a:t>
            </a:r>
            <a:r>
              <a:rPr lang="ru-RU" sz="2000" b="1" i="1" dirty="0"/>
              <a:t>купол и колокольня </a:t>
            </a:r>
            <a:r>
              <a:rPr lang="ru-RU" sz="2000" b="1" i="1" dirty="0" smtClean="0"/>
              <a:t>железом. Установлены кресты. Заменены окна. Ведётся побелка здания и др. </a:t>
            </a:r>
          </a:p>
          <a:p>
            <a:pPr indent="265113"/>
            <a:r>
              <a:rPr lang="ru-RU" sz="2000" b="1" i="1" dirty="0" smtClean="0"/>
              <a:t>Работы </a:t>
            </a:r>
            <a:r>
              <a:rPr lang="ru-RU" sz="2000" b="1" i="1" dirty="0"/>
              <a:t>выполняются на добровольные пожертвования простых людей  и предпринимателей</a:t>
            </a:r>
            <a:r>
              <a:rPr lang="ru-RU" b="1" i="1" dirty="0"/>
              <a:t>.</a:t>
            </a:r>
          </a:p>
          <a:p>
            <a:pPr indent="265113"/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20689"/>
            <a:ext cx="5045204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555774"/>
      </p:ext>
    </p:extLst>
  </p:cSld>
  <p:clrMapOvr>
    <a:masterClrMapping/>
  </p:clrMapOvr>
  <p:transition spd="slow">
    <p:wheel spokes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esktop\Documents\ФОТОГРАФИИ\SAM_5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32048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548680"/>
            <a:ext cx="38164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Руководителем </a:t>
            </a:r>
            <a:r>
              <a:rPr lang="ru-RU" b="1" i="1" dirty="0">
                <a:solidFill>
                  <a:srgbClr val="FF0000"/>
                </a:solidFill>
              </a:rPr>
              <a:t>ремонта  церкви, сбором </a:t>
            </a:r>
            <a:r>
              <a:rPr lang="ru-RU" b="1" i="1" dirty="0" smtClean="0">
                <a:solidFill>
                  <a:srgbClr val="FF0000"/>
                </a:solidFill>
              </a:rPr>
              <a:t> денежных средств</a:t>
            </a:r>
            <a:r>
              <a:rPr lang="ru-RU" b="1" i="1" dirty="0">
                <a:solidFill>
                  <a:srgbClr val="FF0000"/>
                </a:solidFill>
              </a:rPr>
              <a:t>, закупкой строительных материалов  и пр. </a:t>
            </a:r>
            <a:r>
              <a:rPr lang="ru-RU" b="1" i="1" dirty="0" smtClean="0">
                <a:solidFill>
                  <a:srgbClr val="FF0000"/>
                </a:solidFill>
              </a:rPr>
              <a:t>является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b="1" i="1" dirty="0" err="1" smtClean="0">
                <a:solidFill>
                  <a:srgbClr val="FF0000"/>
                </a:solidFill>
              </a:rPr>
              <a:t>Пахолкова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Тамара </a:t>
            </a:r>
            <a:r>
              <a:rPr lang="ru-RU" b="1" i="1" dirty="0" smtClean="0">
                <a:solidFill>
                  <a:srgbClr val="FF0000"/>
                </a:solidFill>
              </a:rPr>
              <a:t>Яковлевна. </a:t>
            </a:r>
            <a:r>
              <a:rPr lang="ru-RU" b="1" i="1" dirty="0" err="1" smtClean="0">
                <a:solidFill>
                  <a:srgbClr val="FF0000"/>
                </a:solidFill>
              </a:rPr>
              <a:t>Тамаря</a:t>
            </a:r>
            <a:r>
              <a:rPr lang="ru-RU" b="1" i="1" dirty="0" smtClean="0">
                <a:solidFill>
                  <a:srgbClr val="FF0000"/>
                </a:solidFill>
              </a:rPr>
              <a:t> Яковлевна окончила  Вологодское  Духовное Православное  Училище в 2005 году по специальности </a:t>
            </a:r>
            <a:r>
              <a:rPr lang="ru-RU" b="1" i="1" dirty="0" err="1" smtClean="0">
                <a:solidFill>
                  <a:srgbClr val="FF0000"/>
                </a:solidFill>
              </a:rPr>
              <a:t>катехизатор</a:t>
            </a:r>
            <a:r>
              <a:rPr lang="ru-RU" b="1" i="1" dirty="0" smtClean="0">
                <a:solidFill>
                  <a:srgbClr val="FF0000"/>
                </a:solidFill>
              </a:rPr>
              <a:t>  (просветитель, преподаватель) . </a:t>
            </a:r>
            <a:r>
              <a:rPr lang="ru-RU" b="1" i="1" dirty="0" smtClean="0"/>
              <a:t> </a:t>
            </a:r>
          </a:p>
          <a:p>
            <a:r>
              <a:rPr lang="ru-RU" b="1" i="1" dirty="0" smtClean="0"/>
              <a:t>В настоящее время  исполняет обязанности председателя Совета церкви. </a:t>
            </a:r>
            <a:endParaRPr lang="ru-RU" dirty="0"/>
          </a:p>
          <a:p>
            <a:r>
              <a:rPr lang="ru-RU" b="1" i="1" dirty="0" smtClean="0"/>
              <a:t>Благодаря </a:t>
            </a:r>
            <a:r>
              <a:rPr lang="ru-RU" b="1" i="1" dirty="0"/>
              <a:t>её  вере, желанию восстановить здание, терпению, настойчивости, старанию, проделана большая работа</a:t>
            </a:r>
            <a:r>
              <a:rPr lang="ru-RU" b="1" i="1" dirty="0" smtClean="0"/>
              <a:t>.</a:t>
            </a:r>
            <a:r>
              <a:rPr lang="ru-RU" b="1" i="1" dirty="0"/>
              <a:t> 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75194" y="5811659"/>
            <a:ext cx="3652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rgbClr val="FF0000"/>
                </a:solidFill>
              </a:rPr>
              <a:t>Пахолкова</a:t>
            </a:r>
            <a:r>
              <a:rPr lang="ru-RU" b="1" i="1" dirty="0">
                <a:solidFill>
                  <a:srgbClr val="FF0000"/>
                </a:solidFill>
              </a:rPr>
              <a:t> Тамара Яковлевна.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636494"/>
      </p:ext>
    </p:extLst>
  </p:cSld>
  <p:clrMapOvr>
    <a:masterClrMapping/>
  </p:clrMapOvr>
  <p:transition spd="slow">
    <p:wheel spokes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873" y="620688"/>
            <a:ext cx="78488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 </a:t>
            </a:r>
            <a:r>
              <a:rPr lang="ru-RU" sz="2400" b="1" i="1" dirty="0" smtClean="0"/>
              <a:t>                         </a:t>
            </a:r>
            <a:r>
              <a:rPr lang="ru-RU" sz="2400" b="1" i="1" dirty="0" smtClean="0">
                <a:solidFill>
                  <a:srgbClr val="FF0000"/>
                </a:solidFill>
              </a:rPr>
              <a:t>Развитие сельского хозяйства.</a:t>
            </a:r>
            <a:endParaRPr lang="ru-RU" sz="2400" dirty="0">
              <a:solidFill>
                <a:srgbClr val="FF0000"/>
              </a:solidFill>
            </a:endParaRPr>
          </a:p>
          <a:p>
            <a:pPr indent="265113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начале 30 </a:t>
            </a:r>
            <a:r>
              <a:rPr lang="ru-RU" sz="2000" b="1" i="1" dirty="0"/>
              <a:t>годов  прошлого столетия, в нашем крае создаются первые колхозы. Для проведения коллективизации привлекался актив сельсовета и учителя.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В </a:t>
            </a:r>
            <a:r>
              <a:rPr lang="ru-RU" sz="2000" b="1" i="1" dirty="0"/>
              <a:t>каждом населенном пункте создавались инициативные группы из бедняков и середняков. Создание колхозов проходило в острой классовой борьбе. Более зажиточные крестьяне, оказывающие сопротивление, раскулачивались и высылались за пределы района.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Полностью </a:t>
            </a:r>
            <a:r>
              <a:rPr lang="ru-RU" sz="2000" b="1" i="1" dirty="0"/>
              <a:t>коллективизация в </a:t>
            </a:r>
            <a:r>
              <a:rPr lang="ru-RU" sz="2000" b="1" i="1" dirty="0" err="1"/>
              <a:t>Завражском</a:t>
            </a:r>
            <a:r>
              <a:rPr lang="ru-RU" sz="2000" b="1" i="1" dirty="0"/>
              <a:t> сельсовете завершилась только в </a:t>
            </a:r>
            <a:r>
              <a:rPr lang="ru-RU" sz="2000" b="1" i="1" dirty="0">
                <a:solidFill>
                  <a:srgbClr val="FF0000"/>
                </a:solidFill>
              </a:rPr>
              <a:t>1935</a:t>
            </a:r>
            <a:r>
              <a:rPr lang="ru-RU" sz="2000" b="1" i="1" dirty="0"/>
              <a:t> году.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В </a:t>
            </a:r>
            <a:r>
              <a:rPr lang="ru-RU" sz="2000" b="1" i="1" dirty="0"/>
              <a:t>деревне Завражье первый колхоз был создан </a:t>
            </a:r>
            <a:r>
              <a:rPr lang="ru-RU" sz="2000" b="1" i="1" dirty="0">
                <a:solidFill>
                  <a:srgbClr val="FF0000"/>
                </a:solidFill>
              </a:rPr>
              <a:t>20 марта 1931 года из 16 семей</a:t>
            </a:r>
            <a:r>
              <a:rPr lang="ru-RU" sz="2000" b="1" i="1" dirty="0"/>
              <a:t>. </a:t>
            </a:r>
            <a:r>
              <a:rPr lang="ru-RU" sz="2000" b="1" i="1" dirty="0">
                <a:solidFill>
                  <a:srgbClr val="FF0000"/>
                </a:solidFill>
              </a:rPr>
              <a:t>Название колхозу </a:t>
            </a:r>
            <a:r>
              <a:rPr lang="ru-RU" sz="2000" b="1" i="1" dirty="0"/>
              <a:t>было дано в честь ленинской газеты </a:t>
            </a:r>
            <a:r>
              <a:rPr lang="ru-RU" sz="2000" b="1" i="1" dirty="0">
                <a:solidFill>
                  <a:srgbClr val="FF0000"/>
                </a:solidFill>
              </a:rPr>
              <a:t>«Искра». 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pPr indent="265113"/>
            <a:r>
              <a:rPr lang="ru-RU" sz="2000" b="1" i="1" dirty="0" smtClean="0">
                <a:solidFill>
                  <a:srgbClr val="FF0000"/>
                </a:solidFill>
              </a:rPr>
              <a:t>Первым </a:t>
            </a:r>
            <a:r>
              <a:rPr lang="ru-RU" sz="2000" b="1" i="1" dirty="0">
                <a:solidFill>
                  <a:srgbClr val="FF0000"/>
                </a:solidFill>
              </a:rPr>
              <a:t>председателем был Плотников Николай Николаевич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>
                <a:solidFill>
                  <a:srgbClr val="FF0000"/>
                </a:solidFill>
              </a:rPr>
              <a:t>Плотников </a:t>
            </a:r>
            <a:r>
              <a:rPr lang="ru-RU" sz="2000" b="1" i="1" dirty="0">
                <a:solidFill>
                  <a:srgbClr val="FF0000"/>
                </a:solidFill>
              </a:rPr>
              <a:t>Н.Н. </a:t>
            </a:r>
            <a:r>
              <a:rPr lang="ru-RU" sz="2000" b="1" i="1" dirty="0"/>
              <a:t>погиб на фронте в</a:t>
            </a:r>
            <a:r>
              <a:rPr lang="ru-RU" sz="2000" b="1" i="1" dirty="0">
                <a:solidFill>
                  <a:srgbClr val="FF0000"/>
                </a:solidFill>
              </a:rPr>
              <a:t> 1942 </a:t>
            </a:r>
            <a:r>
              <a:rPr lang="ru-RU" sz="2000" b="1" i="1" dirty="0"/>
              <a:t>году. </a:t>
            </a:r>
            <a:endParaRPr lang="ru-RU" sz="2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9019756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Рисунок 21" descr="Описание: C:\Users\ПК\Desktop\Documents\Церковь из далека\SAM_5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2204864"/>
            <a:ext cx="756084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1560" y="303039"/>
            <a:ext cx="7920879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4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Географическое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название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произошло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от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существительного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«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завражье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древнерусском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языке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место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лежащее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за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оврагом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gency FB" pitchFamily="34" charset="0"/>
              </a:rPr>
              <a:t>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R="0" lvl="0" indent="354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Завражье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Никольском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уезде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находилось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равнине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больших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оврагов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его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территории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было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R="0" lvl="0" indent="352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Предположим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что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название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деревни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принесли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первые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поселенцы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мест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прежнего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своего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обитания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96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Всего на территории </a:t>
            </a:r>
            <a:r>
              <a:rPr lang="ru-RU" sz="2000" b="1" i="1" dirty="0" err="1"/>
              <a:t>Завражского</a:t>
            </a:r>
            <a:r>
              <a:rPr lang="ru-RU" sz="2000" b="1" i="1" dirty="0"/>
              <a:t> сельсовета было организовано</a:t>
            </a:r>
            <a:r>
              <a:rPr lang="ru-RU" sz="2000" b="1" i="1" dirty="0">
                <a:solidFill>
                  <a:srgbClr val="FF0000"/>
                </a:solidFill>
              </a:rPr>
              <a:t> 20 </a:t>
            </a:r>
            <a:r>
              <a:rPr lang="ru-RU" sz="2000" b="1" i="1" dirty="0"/>
              <a:t>колхозов.  Вести коллективное хозяйство вновь созданным колхозам пришлось на той материальной базе, которая досталась при объединении хозяйств.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Лошади </a:t>
            </a:r>
            <a:r>
              <a:rPr lang="ru-RU" sz="2000" b="1" i="1" dirty="0"/>
              <a:t>и коровы содержались в обычных крестьянских дворах. Но уже в первые годы после коллективизации для общественного стада стали строится коровники и конюшни, хотя строительство шло очень медленно.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188173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 Все работы выполнялись вручную и с помощью лошадей. Простейшие механизмы – молотилки с конным и веялки с ручным приводами использовались на обмолоте и обработке зерна. Огромным событием для колхозников было приобретение </a:t>
            </a:r>
            <a:r>
              <a:rPr lang="ru-RU" sz="2000" b="1" i="1" dirty="0" err="1"/>
              <a:t>полусложной</a:t>
            </a:r>
            <a:r>
              <a:rPr lang="ru-RU" sz="2000" b="1" i="1" dirty="0"/>
              <a:t> молотилки.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01317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/>
              <a:t>Много позднее для всех колхозов сельсовета из Никольской МТС были даны </a:t>
            </a:r>
            <a:r>
              <a:rPr lang="ru-RU" b="1" i="1" dirty="0">
                <a:solidFill>
                  <a:srgbClr val="FF0000"/>
                </a:solidFill>
              </a:rPr>
              <a:t>пять</a:t>
            </a:r>
            <a:r>
              <a:rPr lang="ru-RU" b="1" i="1" dirty="0"/>
              <a:t> колесных тракторов </a:t>
            </a:r>
            <a:r>
              <a:rPr lang="ru-RU" b="1" i="1" dirty="0">
                <a:solidFill>
                  <a:srgbClr val="FF0000"/>
                </a:solidFill>
              </a:rPr>
              <a:t>ХТЗ</a:t>
            </a:r>
            <a:r>
              <a:rPr lang="ru-RU" b="1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25691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1474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 smtClean="0"/>
              <a:t>. </a:t>
            </a:r>
          </a:p>
          <a:p>
            <a:pPr indent="265113"/>
            <a:r>
              <a:rPr lang="ru-RU" sz="2000" b="1" i="1" dirty="0" smtClean="0"/>
              <a:t>В </a:t>
            </a:r>
            <a:r>
              <a:rPr lang="ru-RU" sz="2000" b="1" i="1" dirty="0"/>
              <a:t>числе первых трактористов были И. Н. Плотников, И. Д. </a:t>
            </a:r>
            <a:r>
              <a:rPr lang="ru-RU" sz="2000" b="1" i="1" dirty="0" err="1"/>
              <a:t>Сошилов</a:t>
            </a:r>
            <a:r>
              <a:rPr lang="ru-RU" sz="2000" b="1" i="1" dirty="0"/>
              <a:t>, В. П. Плотников, а из женщин Капустина У</a:t>
            </a:r>
            <a:r>
              <a:rPr lang="ru-RU" sz="2000" b="1" i="1" dirty="0" smtClean="0"/>
              <a:t>. А</a:t>
            </a:r>
            <a:r>
              <a:rPr lang="ru-RU" sz="2000" b="1" i="1" dirty="0"/>
              <a:t>. и Колосова </a:t>
            </a:r>
            <a:r>
              <a:rPr lang="ru-RU" sz="2000" b="1" i="1" dirty="0" smtClean="0"/>
              <a:t>А.Б . </a:t>
            </a:r>
            <a:r>
              <a:rPr lang="ru-RU" sz="2000" b="1" i="1" dirty="0"/>
              <a:t>Из воспоминаний Капустиной </a:t>
            </a:r>
            <a:r>
              <a:rPr lang="ru-RU" sz="2000" b="1" i="1" dirty="0" err="1"/>
              <a:t>Ульяны</a:t>
            </a:r>
            <a:r>
              <a:rPr lang="ru-RU" sz="2000" b="1" i="1" dirty="0"/>
              <a:t> Алексеевны: « Тракторы марки ХТЗ были очень капризные, чуть </a:t>
            </a:r>
            <a:r>
              <a:rPr lang="ru-RU" sz="2000" b="1" i="1" dirty="0" smtClean="0"/>
              <a:t>-что </a:t>
            </a:r>
            <a:r>
              <a:rPr lang="ru-RU" sz="2000" b="1" i="1" dirty="0"/>
              <a:t>не так сделаешь – не заведешь. Особенно трудно было в годы войны. Мужчины </a:t>
            </a:r>
            <a:r>
              <a:rPr lang="ru-RU" sz="2000" b="1" i="1" dirty="0" smtClean="0"/>
              <a:t>–трактористы </a:t>
            </a:r>
            <a:r>
              <a:rPr lang="ru-RU" sz="2000" b="1" i="1" dirty="0"/>
              <a:t>ушли на фронт. Запчасти и горючее доставали с трудом. Работали под девизом: « Всё для фронта, всё для победы!»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За </a:t>
            </a:r>
            <a:r>
              <a:rPr lang="ru-RU" sz="2000" b="1" i="1" dirty="0"/>
              <a:t>время войны многие девушки овладели специальностью трактористки. Постепенно колхозы крепли.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599873" y="3868154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Оплата труда колхозников была </a:t>
            </a:r>
            <a:r>
              <a:rPr lang="ru-RU" sz="2000" b="1" i="1" dirty="0" smtClean="0"/>
              <a:t>натуральной </a:t>
            </a:r>
            <a:r>
              <a:rPr lang="ru-RU" sz="2000" b="1" i="1" dirty="0"/>
              <a:t>-  на заработанные трудодни выдавались зерно, картофель, крупа, а в колхозе «Искра» даже мёд (в колхозе была своя пасека). </a:t>
            </a:r>
            <a:r>
              <a:rPr lang="ru-RU" sz="2000" b="1" i="1" dirty="0" smtClean="0"/>
              <a:t>Но </a:t>
            </a:r>
            <a:r>
              <a:rPr lang="ru-RU" sz="2000" b="1" i="1" dirty="0"/>
              <a:t>не долго длился мирный труд</a:t>
            </a:r>
            <a:r>
              <a:rPr lang="ru-RU" b="1" i="1" dirty="0"/>
              <a:t>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2882" y="5359855"/>
            <a:ext cx="6292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Началась Великая Отечественная </a:t>
            </a:r>
            <a:r>
              <a:rPr lang="ru-RU" sz="2000" b="1" i="1" dirty="0" smtClean="0">
                <a:solidFill>
                  <a:srgbClr val="FF0000"/>
                </a:solidFill>
              </a:rPr>
              <a:t>война</a:t>
            </a:r>
            <a:r>
              <a:rPr lang="ru-RU" sz="2000" b="1" i="1" dirty="0" smtClean="0"/>
              <a:t>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59" y="5759965"/>
            <a:ext cx="7966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/>
              <a:t>Почти все трудоспособные мужчины ушли на фронт. Деревня осиротела. </a:t>
            </a:r>
          </a:p>
        </p:txBody>
      </p:sp>
    </p:spTree>
    <p:extLst>
      <p:ext uri="{BB962C8B-B14F-4D97-AF65-F5344CB8AC3E}">
        <p14:creationId xmlns:p14="http://schemas.microsoft.com/office/powerpoint/2010/main" val="15557907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212" y="476672"/>
            <a:ext cx="78622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 smtClean="0"/>
              <a:t> </a:t>
            </a:r>
          </a:p>
          <a:p>
            <a:pPr indent="265113"/>
            <a:r>
              <a:rPr lang="ru-RU" sz="2000" b="1" i="1" dirty="0" smtClean="0"/>
              <a:t>Вся </a:t>
            </a:r>
            <a:r>
              <a:rPr lang="ru-RU" sz="2000" b="1" i="1" dirty="0"/>
              <a:t>тяжесть  труда в колхозе легла на плечи женщин и детей. Только </a:t>
            </a:r>
            <a:r>
              <a:rPr lang="ru-RU" sz="2000" b="1" i="1" dirty="0">
                <a:solidFill>
                  <a:srgbClr val="FF0000"/>
                </a:solidFill>
              </a:rPr>
              <a:t>из д. Завражье </a:t>
            </a:r>
            <a:r>
              <a:rPr lang="ru-RU" sz="2000" b="1" i="1" dirty="0"/>
              <a:t>на фронт ушло</a:t>
            </a:r>
            <a:r>
              <a:rPr lang="ru-RU" sz="2000" b="1" i="1" dirty="0">
                <a:solidFill>
                  <a:srgbClr val="FF0000"/>
                </a:solidFill>
              </a:rPr>
              <a:t> 35 </a:t>
            </a:r>
            <a:r>
              <a:rPr lang="ru-RU" sz="2000" b="1" i="1" dirty="0"/>
              <a:t>мужчин, а вернулось только </a:t>
            </a:r>
            <a:r>
              <a:rPr lang="ru-RU" sz="2000" b="1" i="1" dirty="0">
                <a:solidFill>
                  <a:srgbClr val="FF0000"/>
                </a:solidFill>
              </a:rPr>
              <a:t>12</a:t>
            </a:r>
            <a:r>
              <a:rPr lang="ru-RU" sz="2000" b="1" i="1" dirty="0"/>
              <a:t>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>
                <a:solidFill>
                  <a:srgbClr val="FF0000"/>
                </a:solidFill>
              </a:rPr>
              <a:t>Из </a:t>
            </a:r>
            <a:r>
              <a:rPr lang="ru-RU" sz="2000" b="1" i="1" dirty="0">
                <a:solidFill>
                  <a:srgbClr val="FF0000"/>
                </a:solidFill>
              </a:rPr>
              <a:t>семи деревень </a:t>
            </a:r>
            <a:r>
              <a:rPr lang="ru-RU" sz="2000" b="1" i="1" dirty="0" err="1">
                <a:solidFill>
                  <a:srgbClr val="FF0000"/>
                </a:solidFill>
              </a:rPr>
              <a:t>Завражского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</a:rPr>
              <a:t>сельсовета </a:t>
            </a:r>
            <a:r>
              <a:rPr lang="ru-RU" sz="2000" b="1" i="1" dirty="0" smtClean="0"/>
              <a:t>ушло </a:t>
            </a:r>
            <a:r>
              <a:rPr lang="ru-RU" sz="2000" b="1" i="1" dirty="0"/>
              <a:t>на фронт</a:t>
            </a:r>
            <a:r>
              <a:rPr lang="ru-RU" sz="2000" b="1" i="1" dirty="0">
                <a:solidFill>
                  <a:srgbClr val="FF0000"/>
                </a:solidFill>
              </a:rPr>
              <a:t> 333 </a:t>
            </a:r>
            <a:r>
              <a:rPr lang="ru-RU" sz="2000" b="1" i="1" dirty="0"/>
              <a:t>человека, вернулись домой </a:t>
            </a:r>
            <a:r>
              <a:rPr lang="ru-RU" sz="2000" b="1" i="1" dirty="0">
                <a:solidFill>
                  <a:srgbClr val="FF0000"/>
                </a:solidFill>
              </a:rPr>
              <a:t>118</a:t>
            </a:r>
            <a:r>
              <a:rPr lang="ru-RU" sz="2000" b="1" i="1" dirty="0"/>
              <a:t>, погибли </a:t>
            </a:r>
            <a:r>
              <a:rPr lang="ru-RU" sz="2000" b="1" i="1" dirty="0">
                <a:solidFill>
                  <a:srgbClr val="FF0000"/>
                </a:solidFill>
              </a:rPr>
              <a:t>215</a:t>
            </a:r>
            <a:r>
              <a:rPr lang="ru-RU" sz="2000" b="1" i="1" dirty="0"/>
              <a:t> человек.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Тяжело </a:t>
            </a:r>
            <a:r>
              <a:rPr lang="ru-RU" sz="2000" b="1" i="1" dirty="0"/>
              <a:t>было тем, кто был на фронте, но не легче было и в тылу. Каждая семья ежегодно должна была сдать в фонд обороны не менее </a:t>
            </a:r>
            <a:r>
              <a:rPr lang="ru-RU" sz="2000" b="1" i="1" dirty="0">
                <a:solidFill>
                  <a:srgbClr val="FF0000"/>
                </a:solidFill>
              </a:rPr>
              <a:t>100</a:t>
            </a:r>
            <a:r>
              <a:rPr lang="ru-RU" sz="2000" b="1" i="1" dirty="0"/>
              <a:t> рублей деньгами,</a:t>
            </a:r>
            <a:r>
              <a:rPr lang="ru-RU" sz="2000" b="1" i="1" dirty="0">
                <a:solidFill>
                  <a:srgbClr val="FF0000"/>
                </a:solidFill>
              </a:rPr>
              <a:t> 50 </a:t>
            </a:r>
            <a:r>
              <a:rPr lang="ru-RU" sz="2000" b="1" i="1" dirty="0"/>
              <a:t>кг мяса, </a:t>
            </a:r>
            <a:r>
              <a:rPr lang="ru-RU" sz="2000" b="1" i="1" dirty="0">
                <a:solidFill>
                  <a:srgbClr val="FF0000"/>
                </a:solidFill>
              </a:rPr>
              <a:t>300</a:t>
            </a:r>
            <a:r>
              <a:rPr lang="ru-RU" sz="2000" b="1" i="1" dirty="0"/>
              <a:t> кг молока, </a:t>
            </a:r>
            <a:r>
              <a:rPr lang="ru-RU" sz="2000" b="1" i="1" dirty="0">
                <a:solidFill>
                  <a:srgbClr val="FF0000"/>
                </a:solidFill>
              </a:rPr>
              <a:t>30</a:t>
            </a:r>
            <a:r>
              <a:rPr lang="ru-RU" sz="2000" b="1" i="1" dirty="0"/>
              <a:t> штук яиц, облигаций на сумму</a:t>
            </a:r>
            <a:r>
              <a:rPr lang="ru-RU" sz="2000" b="1" i="1" dirty="0">
                <a:solidFill>
                  <a:srgbClr val="FF0000"/>
                </a:solidFill>
              </a:rPr>
              <a:t> 50 </a:t>
            </a:r>
            <a:r>
              <a:rPr lang="ru-RU" sz="2000" b="1" i="1" dirty="0"/>
              <a:t>рублей. Сами колхозники жили впроголодь, но фронту помогали всем, чем только могли.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Закончилась </a:t>
            </a:r>
            <a:r>
              <a:rPr lang="ru-RU" sz="2000" b="1" i="1" dirty="0"/>
              <a:t>война. Стали возвращаться домой победители. Очень трудным в жизни народа был послевоенный восстановительный период. Не хватало техники, рабочих рук, оплата труда была очень низкой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 </a:t>
            </a:r>
            <a:r>
              <a:rPr lang="ru-RU" sz="2000" b="1" i="1" dirty="0"/>
              <a:t>И все же люди верили в коллективное хозяйство и стремились преодолеть все возникшие трудности.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662189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83967"/>
            <a:ext cx="79928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1950</a:t>
            </a:r>
            <a:r>
              <a:rPr lang="ru-RU" sz="2000" b="1" i="1" dirty="0"/>
              <a:t> году на территории </a:t>
            </a:r>
            <a:r>
              <a:rPr lang="ru-RU" sz="2000" b="1" i="1" dirty="0" err="1"/>
              <a:t>Завражского</a:t>
            </a:r>
            <a:r>
              <a:rPr lang="ru-RU" sz="2000" b="1" i="1" dirty="0"/>
              <a:t> сельсовета из мелких хозяйств было образовано </a:t>
            </a:r>
            <a:r>
              <a:rPr lang="ru-RU" sz="2000" b="1" i="1" dirty="0">
                <a:solidFill>
                  <a:srgbClr val="FF0000"/>
                </a:solidFill>
              </a:rPr>
              <a:t>3</a:t>
            </a:r>
            <a:r>
              <a:rPr lang="ru-RU" sz="2000" b="1" i="1" dirty="0"/>
              <a:t> более крупных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 </a:t>
            </a:r>
            <a:r>
              <a:rPr lang="ru-RU" sz="2000" b="1" i="1" dirty="0"/>
              <a:t>В колхоз </a:t>
            </a:r>
            <a:r>
              <a:rPr lang="ru-RU" sz="2000" b="1" i="1" dirty="0">
                <a:solidFill>
                  <a:srgbClr val="FF0000"/>
                </a:solidFill>
              </a:rPr>
              <a:t>«Искра</a:t>
            </a:r>
            <a:r>
              <a:rPr lang="ru-RU" sz="2000" b="1" i="1" dirty="0"/>
              <a:t>» вошли </a:t>
            </a:r>
            <a:r>
              <a:rPr lang="ru-RU" sz="2000" b="1" i="1" dirty="0" smtClean="0"/>
              <a:t>деревни: </a:t>
            </a:r>
            <a:r>
              <a:rPr lang="ru-RU" sz="2000" b="1" i="1" dirty="0" err="1" smtClean="0"/>
              <a:t>Завариха</a:t>
            </a:r>
            <a:r>
              <a:rPr lang="ru-RU" sz="2000" b="1" i="1" dirty="0" smtClean="0"/>
              <a:t>, </a:t>
            </a:r>
            <a:r>
              <a:rPr lang="ru-RU" sz="2000" b="1" i="1" dirty="0"/>
              <a:t>колхоз </a:t>
            </a:r>
            <a:r>
              <a:rPr lang="ru-RU" sz="2000" b="1" i="1" dirty="0" smtClean="0">
                <a:solidFill>
                  <a:srgbClr val="FF0000"/>
                </a:solidFill>
              </a:rPr>
              <a:t>«1  Мая</a:t>
            </a:r>
            <a:r>
              <a:rPr lang="ru-RU" sz="2000" b="1" i="1" dirty="0" smtClean="0"/>
              <a:t>», </a:t>
            </a:r>
            <a:r>
              <a:rPr lang="ru-RU" sz="2000" b="1" i="1" dirty="0" err="1" smtClean="0"/>
              <a:t>Старыгино</a:t>
            </a:r>
            <a:r>
              <a:rPr lang="ru-RU" sz="2000" b="1" i="1" dirty="0" smtClean="0"/>
              <a:t>, </a:t>
            </a:r>
            <a:r>
              <a:rPr lang="ru-RU" sz="2000" b="1" i="1" dirty="0"/>
              <a:t>колхоз </a:t>
            </a:r>
            <a:r>
              <a:rPr lang="ru-RU" sz="2000" b="1" i="1" dirty="0">
                <a:solidFill>
                  <a:srgbClr val="FF0000"/>
                </a:solidFill>
              </a:rPr>
              <a:t>«Имени Сталина», </a:t>
            </a:r>
            <a:r>
              <a:rPr lang="ru-RU" sz="2000" b="1" i="1" dirty="0"/>
              <a:t>Сорокино колхоз </a:t>
            </a:r>
            <a:r>
              <a:rPr lang="ru-RU" sz="2000" b="1" i="1" dirty="0" smtClean="0"/>
              <a:t>, </a:t>
            </a:r>
            <a:r>
              <a:rPr lang="ru-RU" sz="2000" b="1" i="1" dirty="0" smtClean="0">
                <a:solidFill>
                  <a:srgbClr val="FF0000"/>
                </a:solidFill>
              </a:rPr>
              <a:t>«</a:t>
            </a:r>
            <a:r>
              <a:rPr lang="ru-RU" sz="2000" b="1" i="1" dirty="0">
                <a:solidFill>
                  <a:srgbClr val="FF0000"/>
                </a:solidFill>
              </a:rPr>
              <a:t>20 лет Октября», </a:t>
            </a:r>
            <a:r>
              <a:rPr lang="ru-RU" sz="2000" b="1" i="1" dirty="0" smtClean="0"/>
              <a:t>Ермаково, </a:t>
            </a:r>
            <a:r>
              <a:rPr lang="ru-RU" sz="2000" b="1" i="1" dirty="0"/>
              <a:t>колхоз </a:t>
            </a:r>
            <a:r>
              <a:rPr lang="ru-RU" sz="2000" b="1" i="1" dirty="0">
                <a:solidFill>
                  <a:srgbClr val="FF0000"/>
                </a:solidFill>
              </a:rPr>
              <a:t>«Третий решающий», </a:t>
            </a:r>
            <a:r>
              <a:rPr lang="ru-RU" sz="2000" b="1" i="1" dirty="0" err="1" smtClean="0"/>
              <a:t>Токовица</a:t>
            </a:r>
            <a:r>
              <a:rPr lang="ru-RU" sz="2000" b="1" i="1" dirty="0" smtClean="0"/>
              <a:t>. </a:t>
            </a:r>
            <a:r>
              <a:rPr lang="ru-RU" sz="2000" b="1" i="1" dirty="0"/>
              <a:t>колхоз </a:t>
            </a:r>
            <a:r>
              <a:rPr lang="ru-RU" sz="2000" b="1" i="1" dirty="0">
                <a:solidFill>
                  <a:srgbClr val="FF0000"/>
                </a:solidFill>
              </a:rPr>
              <a:t>«6-й съезд Советов».  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pPr indent="265113"/>
            <a:r>
              <a:rPr lang="ru-RU" sz="2000" b="1" i="1" dirty="0" smtClean="0"/>
              <a:t>В </a:t>
            </a:r>
            <a:r>
              <a:rPr lang="ru-RU" sz="2000" b="1" i="1" dirty="0"/>
              <a:t>конце пятидесятых годов в колхозе была установлена пилорама, а в деревне Завражье от дизельной </a:t>
            </a:r>
            <a:r>
              <a:rPr lang="ru-RU" sz="2000" b="1" i="1" dirty="0" smtClean="0"/>
              <a:t>электростанции зажглись </a:t>
            </a:r>
            <a:r>
              <a:rPr lang="ru-RU" sz="2000" b="1" i="1" dirty="0"/>
              <a:t>первые лампочки Ильича. </a:t>
            </a:r>
            <a:endParaRPr lang="ru-RU" sz="2000" b="1" i="1" dirty="0" smtClean="0"/>
          </a:p>
          <a:p>
            <a:pPr indent="265113"/>
            <a:r>
              <a:rPr lang="ru-RU" sz="2000" b="1" i="1" dirty="0" smtClean="0"/>
              <a:t>В </a:t>
            </a:r>
            <a:r>
              <a:rPr lang="ru-RU" sz="2000" b="1" i="1" dirty="0"/>
              <a:t>начале</a:t>
            </a:r>
            <a:r>
              <a:rPr lang="ru-RU" sz="2000" b="1" i="1" dirty="0">
                <a:solidFill>
                  <a:srgbClr val="FF0000"/>
                </a:solidFill>
              </a:rPr>
              <a:t> 1959 </a:t>
            </a:r>
            <a:r>
              <a:rPr lang="ru-RU" sz="2000" b="1" i="1" dirty="0"/>
              <a:t>года произошло новое укрупнение колхозов. Были присоединены </a:t>
            </a:r>
            <a:r>
              <a:rPr lang="ru-RU" sz="2000" b="1" i="1" dirty="0" smtClean="0"/>
              <a:t>деревни: </a:t>
            </a:r>
            <a:r>
              <a:rPr lang="ru-RU" sz="2000" b="1" i="1" dirty="0"/>
              <a:t>Веселая </a:t>
            </a:r>
            <a:r>
              <a:rPr lang="ru-RU" sz="2000" b="1" i="1" dirty="0" smtClean="0"/>
              <a:t>Грива, </a:t>
            </a:r>
            <a:r>
              <a:rPr lang="ru-RU" sz="2000" b="1" i="1" dirty="0"/>
              <a:t>колхоз </a:t>
            </a:r>
            <a:r>
              <a:rPr lang="ru-RU" sz="2000" b="1" i="1" dirty="0">
                <a:solidFill>
                  <a:srgbClr val="FF0000"/>
                </a:solidFill>
              </a:rPr>
              <a:t>«Красная Заря»</a:t>
            </a:r>
            <a:r>
              <a:rPr lang="ru-RU" sz="2000" b="1" i="1" dirty="0"/>
              <a:t>, </a:t>
            </a:r>
            <a:r>
              <a:rPr lang="ru-RU" sz="2000" b="1" i="1" dirty="0" err="1" smtClean="0"/>
              <a:t>Пеженьга</a:t>
            </a:r>
            <a:r>
              <a:rPr lang="ru-RU" sz="2000" b="1" i="1" dirty="0" smtClean="0"/>
              <a:t>, </a:t>
            </a:r>
            <a:r>
              <a:rPr lang="ru-RU" sz="2000" b="1" i="1" dirty="0"/>
              <a:t>колхоз </a:t>
            </a:r>
            <a:r>
              <a:rPr lang="ru-RU" sz="2000" b="1" i="1" dirty="0">
                <a:solidFill>
                  <a:srgbClr val="FF0000"/>
                </a:solidFill>
              </a:rPr>
              <a:t>«Слёт», </a:t>
            </a:r>
            <a:r>
              <a:rPr lang="ru-RU" sz="2000" b="1" i="1" dirty="0"/>
              <a:t>Высокая </a:t>
            </a:r>
            <a:r>
              <a:rPr lang="ru-RU" sz="2000" b="1" i="1" dirty="0" smtClean="0"/>
              <a:t>, колхоз </a:t>
            </a:r>
            <a:r>
              <a:rPr lang="ru-RU" sz="2000" b="1" i="1" dirty="0">
                <a:solidFill>
                  <a:srgbClr val="FF0000"/>
                </a:solidFill>
              </a:rPr>
              <a:t>«Северный лесоруб», </a:t>
            </a:r>
            <a:r>
              <a:rPr lang="ru-RU" sz="2000" b="1" i="1" dirty="0"/>
              <a:t>деревни Дунилово и </a:t>
            </a:r>
            <a:r>
              <a:rPr lang="ru-RU" sz="2000" b="1" i="1" dirty="0" err="1"/>
              <a:t>Куревино</a:t>
            </a:r>
            <a:r>
              <a:rPr lang="ru-RU" sz="2000" b="1" i="1" dirty="0"/>
              <a:t> </a:t>
            </a:r>
            <a:r>
              <a:rPr lang="ru-RU" sz="2000" b="1" i="1" dirty="0" smtClean="0"/>
              <a:t>,колхоз </a:t>
            </a:r>
            <a:r>
              <a:rPr lang="ru-RU" sz="2000" b="1" i="1" dirty="0">
                <a:solidFill>
                  <a:srgbClr val="FF0000"/>
                </a:solidFill>
              </a:rPr>
              <a:t>«Самолёт», </a:t>
            </a:r>
            <a:r>
              <a:rPr lang="ru-RU" sz="2000" b="1" i="1" dirty="0"/>
              <a:t>а так же колхозы </a:t>
            </a:r>
            <a:r>
              <a:rPr lang="ru-RU" sz="2000" b="1" i="1" dirty="0">
                <a:solidFill>
                  <a:srgbClr val="FF0000"/>
                </a:solidFill>
              </a:rPr>
              <a:t>« Красный восток» и «</a:t>
            </a:r>
            <a:r>
              <a:rPr lang="ru-RU" sz="2000" b="1" i="1" dirty="0" smtClean="0">
                <a:solidFill>
                  <a:srgbClr val="FF0000"/>
                </a:solidFill>
              </a:rPr>
              <a:t>Юг </a:t>
            </a:r>
            <a:r>
              <a:rPr lang="ru-RU" sz="2000" b="1" i="1" dirty="0" err="1" smtClean="0"/>
              <a:t>Малостарыгинского</a:t>
            </a:r>
            <a:r>
              <a:rPr lang="ru-RU" sz="2000" b="1" i="1" dirty="0" smtClean="0"/>
              <a:t> </a:t>
            </a:r>
            <a:r>
              <a:rPr lang="ru-RU" sz="2000" b="1" i="1" dirty="0"/>
              <a:t>сельсовета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 </a:t>
            </a:r>
            <a:r>
              <a:rPr lang="ru-RU" sz="2000" b="1" i="1" dirty="0"/>
              <a:t>После чего колхоз получил новое </a:t>
            </a:r>
            <a:r>
              <a:rPr lang="ru-RU" sz="2000" b="1" i="1" dirty="0" smtClean="0"/>
              <a:t>название</a:t>
            </a:r>
          </a:p>
          <a:p>
            <a:pPr indent="265113"/>
            <a:r>
              <a:rPr lang="ru-RU" sz="2000" b="1" i="1" dirty="0" smtClean="0"/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« Искра Ленина». </a:t>
            </a:r>
            <a:endParaRPr lang="ru-RU" sz="2000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566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7836" y="1412776"/>
            <a:ext cx="794494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Например, урожайность зерновых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1940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была в пределах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ц/га, а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1970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-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10,8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ц/га. В животноводстве надой на корову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1940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составлял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490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кг, а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1970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–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1690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кг. Валовое производство молока: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1950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его получено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240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тонн, а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1970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–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880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тонн. Увеличилась продажа молока государству.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1950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продано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218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тонн, а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1970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–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782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тонны. </a:t>
            </a:r>
          </a:p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Неуклонно повышается денежный доход колхоза.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1950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он составил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140 тыс. руб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., а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1970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–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490 тыс. руб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31897" y="4365104"/>
            <a:ext cx="792088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1970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технический парк колхоза «Искра Ленина» состоял из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30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тракторов различных марок.  </a:t>
            </a:r>
          </a:p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Выросли и основные фонды колхоза.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1960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они составляли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780 тыс. рублей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а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1970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году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1340 тыс. рублей.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1896" y="548680"/>
            <a:ext cx="79208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После укрупнения </a:t>
            </a:r>
            <a:r>
              <a:rPr lang="ru-RU" sz="2000" b="1" i="1" dirty="0">
                <a:solidFill>
                  <a:srgbClr val="FF0000"/>
                </a:solidFill>
              </a:rPr>
              <a:t>руководителем колхоза «Искра Ленина» долгое время работал Подольский Василий Петрович</a:t>
            </a:r>
            <a:r>
              <a:rPr lang="ru-RU" sz="2000" b="1" i="1" dirty="0" smtClean="0">
                <a:solidFill>
                  <a:srgbClr val="FF0000"/>
                </a:solidFill>
              </a:rPr>
              <a:t>.</a:t>
            </a:r>
          </a:p>
          <a:p>
            <a:pPr indent="265113"/>
            <a:r>
              <a:rPr lang="ru-RU" sz="2000" b="1" i="1" dirty="0" smtClean="0"/>
              <a:t> </a:t>
            </a:r>
            <a:r>
              <a:rPr lang="ru-RU" sz="2000" b="1" i="1" dirty="0"/>
              <a:t>В период его работы далеко вперед шагнула экономика колхоза.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62606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Documents\ФОТОГРАФИИ\библ.фото\Фото для альбома\SAM_5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3"/>
            <a:ext cx="4392488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908720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5113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Начиная с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1963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года в колхозе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взят курс на строительство культурно – бытовых объектов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.</a:t>
            </a:r>
            <a:endParaRPr lang="ru-RU" sz="2000" b="1" i="1" dirty="0">
              <a:cs typeface="Arial" pitchFamily="34" charset="0"/>
            </a:endParaRPr>
          </a:p>
          <a:p>
            <a:pPr lvl="0" indent="2651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1963</a:t>
            </a:r>
            <a:r>
              <a:rPr lang="ru-RU" sz="2000" b="1" i="1" dirty="0">
                <a:ea typeface="Calibri" pitchFamily="34" charset="0"/>
                <a:cs typeface="Times New Roman" pitchFamily="18" charset="0"/>
              </a:rPr>
              <a:t> году была пущена в эксплуатацию новая двухэтажная школа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indent="2651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С 1965 </a:t>
            </a:r>
            <a:r>
              <a:rPr lang="ru-RU" sz="2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года </a:t>
            </a:r>
            <a:r>
              <a:rPr lang="ru-RU" sz="2000" b="1" i="1" dirty="0" err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Завражская</a:t>
            </a:r>
            <a:r>
              <a:rPr lang="ru-RU" sz="2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школа </a:t>
            </a:r>
            <a:r>
              <a:rPr lang="ru-RU" sz="20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стала средней.</a:t>
            </a:r>
            <a:endParaRPr lang="ru-RU" sz="20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5157192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Завражская</a:t>
            </a:r>
            <a:r>
              <a:rPr lang="ru-RU" sz="14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школа</a:t>
            </a:r>
          </a:p>
          <a:p>
            <a:r>
              <a:rPr lang="ru-RU" sz="14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( 1963 </a:t>
            </a:r>
            <a:r>
              <a:rPr lang="ru-RU" sz="1400" b="1" i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г.постройки</a:t>
            </a:r>
            <a:r>
              <a:rPr lang="ru-RU" sz="14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)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890770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64432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 С </a:t>
            </a:r>
            <a:r>
              <a:rPr lang="ru-RU" sz="2000" b="1" i="1" dirty="0">
                <a:solidFill>
                  <a:srgbClr val="FF0000"/>
                </a:solidFill>
              </a:rPr>
              <a:t>1963 по 1970 </a:t>
            </a:r>
            <a:r>
              <a:rPr lang="ru-RU" sz="2000" b="1" i="1" dirty="0"/>
              <a:t>год на территории колхоза были построены</a:t>
            </a:r>
            <a:r>
              <a:rPr lang="ru-RU" sz="2000" b="1" i="1" dirty="0">
                <a:solidFill>
                  <a:srgbClr val="FF0000"/>
                </a:solidFill>
              </a:rPr>
              <a:t>: магазин, столовая, здание электростанции, детский сад, здания начальных школ в д. Высокая и д. </a:t>
            </a:r>
            <a:r>
              <a:rPr lang="ru-RU" sz="2000" b="1" i="1" dirty="0" err="1">
                <a:solidFill>
                  <a:srgbClr val="FF0000"/>
                </a:solidFill>
              </a:rPr>
              <a:t>Старыгино</a:t>
            </a:r>
            <a:r>
              <a:rPr lang="ru-RU" sz="2000" b="1" i="1" dirty="0">
                <a:solidFill>
                  <a:srgbClr val="FF0000"/>
                </a:solidFill>
              </a:rPr>
              <a:t>, магазин в д. </a:t>
            </a:r>
            <a:r>
              <a:rPr lang="ru-RU" sz="2000" b="1" i="1" dirty="0" err="1">
                <a:solidFill>
                  <a:srgbClr val="FF0000"/>
                </a:solidFill>
              </a:rPr>
              <a:t>Куревино</a:t>
            </a:r>
            <a:r>
              <a:rPr lang="ru-RU" sz="2000" b="1" i="1" dirty="0">
                <a:solidFill>
                  <a:srgbClr val="FF0000"/>
                </a:solidFill>
              </a:rPr>
              <a:t>, дом для учителей в д. Завражье</a:t>
            </a:r>
            <a:r>
              <a:rPr lang="ru-RU" sz="2000" b="1" i="1" dirty="0" smtClean="0">
                <a:solidFill>
                  <a:srgbClr val="FF0000"/>
                </a:solidFill>
              </a:rPr>
              <a:t>.</a:t>
            </a:r>
          </a:p>
          <a:p>
            <a:pPr indent="265113"/>
            <a:r>
              <a:rPr lang="ru-RU" sz="2000" b="1" i="1" dirty="0" smtClean="0"/>
              <a:t>Никольский </a:t>
            </a:r>
            <a:r>
              <a:rPr lang="ru-RU" sz="2000" b="1" i="1" dirty="0"/>
              <a:t>леспромхоз </a:t>
            </a:r>
            <a:r>
              <a:rPr lang="ru-RU" sz="2000" b="1" i="1" dirty="0" smtClean="0"/>
              <a:t>построил </a:t>
            </a:r>
            <a:r>
              <a:rPr lang="ru-RU" sz="2000" b="1" i="1" dirty="0" err="1" smtClean="0"/>
              <a:t>Завражскую</a:t>
            </a:r>
            <a:r>
              <a:rPr lang="ru-RU" sz="2000" b="1" i="1" dirty="0" smtClean="0"/>
              <a:t> </a:t>
            </a:r>
            <a:r>
              <a:rPr lang="ru-RU" sz="2000" b="1" i="1" dirty="0"/>
              <a:t>участковую больницу</a:t>
            </a:r>
            <a:r>
              <a:rPr lang="ru-RU" sz="2000" b="1" i="1" dirty="0" smtClean="0"/>
              <a:t>.</a:t>
            </a:r>
          </a:p>
          <a:p>
            <a:pPr indent="265113"/>
            <a:r>
              <a:rPr lang="ru-RU" sz="2000" b="1" i="1" dirty="0" smtClean="0"/>
              <a:t> </a:t>
            </a:r>
            <a:r>
              <a:rPr lang="ru-RU" sz="2000" b="1" i="1" dirty="0"/>
              <a:t>В строительстве </a:t>
            </a:r>
            <a:r>
              <a:rPr lang="ru-RU" sz="2000" b="1" i="1" dirty="0" smtClean="0"/>
              <a:t>больницы </a:t>
            </a:r>
            <a:r>
              <a:rPr lang="ru-RU" sz="2000" b="1" i="1" dirty="0"/>
              <a:t>принимали участие и колхозники. </a:t>
            </a:r>
            <a:endParaRPr lang="ru-RU" sz="2000" b="1" i="1" dirty="0" smtClean="0"/>
          </a:p>
        </p:txBody>
      </p:sp>
      <p:pic>
        <p:nvPicPr>
          <p:cNvPr id="5123" name="Picture 3" descr="C:\Users\ПК\Desktop\Documents\ФОТОГРАФИИ\библ.фото\Фото для альбома\SAM_5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8961"/>
            <a:ext cx="5328592" cy="322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472997"/>
            <a:ext cx="24482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1400" b="1" i="1" dirty="0" err="1" smtClean="0"/>
              <a:t>Завражская</a:t>
            </a:r>
            <a:r>
              <a:rPr lang="ru-RU" sz="1400" b="1" i="1" dirty="0" smtClean="0"/>
              <a:t> участковая      больница</a:t>
            </a:r>
            <a:r>
              <a:rPr lang="ru-RU" b="1" i="1" dirty="0" smtClean="0"/>
              <a:t>.</a:t>
            </a:r>
          </a:p>
          <a:p>
            <a:pPr indent="265113"/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6501823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846" y="836712"/>
            <a:ext cx="79928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i="1" dirty="0"/>
              <a:t>В колхозное производство </a:t>
            </a:r>
            <a:r>
              <a:rPr lang="ru-RU" sz="2000" b="1" i="1" dirty="0" smtClean="0"/>
              <a:t>пришли </a:t>
            </a:r>
            <a:r>
              <a:rPr lang="ru-RU" sz="2000" b="1" i="1" dirty="0"/>
              <a:t>электрификация и механизация. </a:t>
            </a:r>
          </a:p>
          <a:p>
            <a:pPr indent="265113"/>
            <a:r>
              <a:rPr lang="ru-RU" sz="2000" b="1" i="1" dirty="0">
                <a:solidFill>
                  <a:srgbClr val="FF0000"/>
                </a:solidFill>
              </a:rPr>
              <a:t>В колхозе заработали две </a:t>
            </a:r>
            <a:r>
              <a:rPr lang="ru-RU" sz="2000" b="1" i="1" dirty="0" smtClean="0">
                <a:solidFill>
                  <a:srgbClr val="FF0000"/>
                </a:solidFill>
              </a:rPr>
              <a:t>пилорамы, строгальный</a:t>
            </a:r>
            <a:r>
              <a:rPr lang="ru-RU" sz="2000" b="1" i="1" dirty="0">
                <a:solidFill>
                  <a:srgbClr val="FF0000"/>
                </a:solidFill>
              </a:rPr>
              <a:t>, фрезерный и токарный  </a:t>
            </a:r>
            <a:r>
              <a:rPr lang="ru-RU" sz="2000" b="1" i="1" dirty="0" smtClean="0">
                <a:solidFill>
                  <a:srgbClr val="FF0000"/>
                </a:solidFill>
              </a:rPr>
              <a:t>станки</a:t>
            </a:r>
            <a:r>
              <a:rPr lang="ru-RU" sz="2000" b="1" i="1" dirty="0">
                <a:solidFill>
                  <a:srgbClr val="FF0000"/>
                </a:solidFill>
              </a:rPr>
              <a:t>, зерносушилки </a:t>
            </a:r>
            <a:r>
              <a:rPr lang="ru-RU" sz="2000" b="1" i="1" dirty="0" smtClean="0">
                <a:solidFill>
                  <a:srgbClr val="FF0000"/>
                </a:solidFill>
              </a:rPr>
              <a:t>и </a:t>
            </a:r>
            <a:r>
              <a:rPr lang="ru-RU" sz="2000" b="1" i="1" dirty="0">
                <a:solidFill>
                  <a:srgbClr val="FF0000"/>
                </a:solidFill>
              </a:rPr>
              <a:t>зерноочистительные машины, кормоприготовительные машины ДКУ. </a:t>
            </a:r>
          </a:p>
          <a:p>
            <a:pPr indent="265113"/>
            <a:r>
              <a:rPr lang="ru-RU" sz="2000" b="1" i="1" dirty="0"/>
              <a:t>На конец </a:t>
            </a:r>
            <a:r>
              <a:rPr lang="ru-RU" sz="2000" b="1" i="1" dirty="0">
                <a:solidFill>
                  <a:srgbClr val="FF0000"/>
                </a:solidFill>
              </a:rPr>
              <a:t>1967</a:t>
            </a:r>
            <a:r>
              <a:rPr lang="ru-RU" sz="2000" b="1" i="1" dirty="0"/>
              <a:t> года в колхозе было только одних механизаторов </a:t>
            </a:r>
            <a:r>
              <a:rPr lang="ru-RU" sz="2000" b="1" i="1" dirty="0">
                <a:solidFill>
                  <a:srgbClr val="FF0000"/>
                </a:solidFill>
              </a:rPr>
              <a:t>68</a:t>
            </a:r>
            <a:r>
              <a:rPr lang="ru-RU" sz="2000" b="1" i="1" dirty="0"/>
              <a:t> человек, свои специалисты: агроном, экономист, два зоотехника. </a:t>
            </a:r>
          </a:p>
          <a:p>
            <a:pPr indent="265113"/>
            <a:r>
              <a:rPr lang="ru-RU" sz="2000" b="1" i="1" dirty="0"/>
              <a:t>Семь человек получали специальность за счет колхоза в специальных средних учебных заведениях в г. Великий Устюг и г. Грязовец. </a:t>
            </a:r>
          </a:p>
          <a:p>
            <a:pPr indent="265113"/>
            <a:r>
              <a:rPr lang="ru-RU" sz="2000" b="1" i="1" dirty="0">
                <a:solidFill>
                  <a:srgbClr val="FF0000"/>
                </a:solidFill>
              </a:rPr>
              <a:t>В 1967 году колхоз «Искра Ленина» был награжден Орденом Ленина. 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pPr indent="265113"/>
            <a:r>
              <a:rPr lang="ru-RU" sz="2000" b="1" i="1" dirty="0" smtClean="0">
                <a:solidFill>
                  <a:srgbClr val="FF0000"/>
                </a:solidFill>
              </a:rPr>
              <a:t>Председателем </a:t>
            </a:r>
            <a:r>
              <a:rPr lang="ru-RU" sz="2000" b="1" i="1" dirty="0">
                <a:solidFill>
                  <a:srgbClr val="FF0000"/>
                </a:solidFill>
              </a:rPr>
              <a:t>колхоза был Подольский Василий Петрович.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756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1520" y="973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Рисунок 22" descr="Описание: C:\Users\ПК\Desktop\Documents\Фото для альбома\КЛУБ\SAM_4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132856"/>
            <a:ext cx="6480721" cy="387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47563" y="233092"/>
            <a:ext cx="78488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В период с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1970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года по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1980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год в колхозе построены: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хлебопекарня, новый магазин, пункт комплексно-бытового обслуживания (КБО), новый детский сад, восьми-квартирный дом, несколько двух-квартирных домов, поликлиника. </a:t>
            </a:r>
          </a:p>
          <a:p>
            <a:pPr marR="0" lvl="0" indent="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1975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году открылся новый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Дом Культуры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1200" y="6019576"/>
            <a:ext cx="1379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Дом Культуры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500941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К\Desktop\Documents\Фото для альбома\Аптека\SAM_49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608512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К\Desktop\Documents\Фото для альбома\ШКОЛА новая\SAM_49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1008"/>
            <a:ext cx="4824536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385549" y="1619508"/>
            <a:ext cx="31688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err="1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Завражская</a:t>
            </a:r>
            <a:r>
              <a:rPr lang="ru-RU" sz="14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 поликлиника,</a:t>
            </a:r>
          </a:p>
          <a:p>
            <a:r>
              <a:rPr lang="ru-RU" sz="14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 в настоящее время</a:t>
            </a:r>
          </a:p>
          <a:p>
            <a:r>
              <a:rPr lang="ru-RU" sz="14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 фельдшерско-акушерский пункт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60209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>
                <a:latin typeface="Constantia" pitchFamily="18" charset="0"/>
                <a:cs typeface="Times New Roman" pitchFamily="18" charset="0"/>
              </a:rPr>
              <a:t>Завражская</a:t>
            </a:r>
            <a:r>
              <a:rPr lang="ru-RU" sz="1400" b="1" i="1" dirty="0">
                <a:latin typeface="Constantia" pitchFamily="18" charset="0"/>
                <a:cs typeface="Times New Roman" pitchFamily="18" charset="0"/>
              </a:rPr>
              <a:t> основная общеобразовательная школа</a:t>
            </a:r>
            <a:endParaRPr lang="ru-RU" sz="14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223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404664"/>
            <a:ext cx="8136904" cy="2664296"/>
          </a:xfrm>
        </p:spPr>
        <p:txBody>
          <a:bodyPr>
            <a:normAutofit fontScale="70000" lnSpcReduction="20000"/>
          </a:bodyPr>
          <a:lstStyle/>
          <a:p>
            <a:pPr marL="273050" indent="88900"/>
            <a:r>
              <a:rPr lang="ru-RU" sz="2900" b="1" i="1" dirty="0" smtClean="0"/>
              <a:t>Деревня </a:t>
            </a:r>
            <a:r>
              <a:rPr lang="ru-RU" sz="2900" b="1" i="1" dirty="0" smtClean="0">
                <a:solidFill>
                  <a:srgbClr val="FF0000"/>
                </a:solidFill>
              </a:rPr>
              <a:t>Завражье</a:t>
            </a:r>
            <a:r>
              <a:rPr lang="ru-RU" sz="2900" b="1" i="1" dirty="0" smtClean="0"/>
              <a:t> является административным центром </a:t>
            </a:r>
            <a:r>
              <a:rPr lang="ru-RU" sz="2900" b="1" i="1" dirty="0" err="1" smtClean="0"/>
              <a:t>Завражского</a:t>
            </a:r>
            <a:r>
              <a:rPr lang="ru-RU" sz="2900" b="1" i="1" dirty="0" smtClean="0"/>
              <a:t> сельского поселения.</a:t>
            </a:r>
          </a:p>
          <a:p>
            <a:pPr marL="273050" indent="88900"/>
            <a:r>
              <a:rPr lang="ru-RU" sz="2900" b="1" i="1" dirty="0" smtClean="0"/>
              <a:t> В настоящее время в ней проживает 210 человек. </a:t>
            </a:r>
          </a:p>
          <a:p>
            <a:pPr marL="273050" indent="88900"/>
            <a:r>
              <a:rPr lang="ru-RU" sz="2900" b="1" i="1" dirty="0" smtClean="0"/>
              <a:t>В Завражье развита инфраструктура: имеется школа, детский сад «Рябинка», фельдшерско – акушерский пункт, Дом Культуры, библиотека,  отделение почтовой связи, магазины.</a:t>
            </a:r>
          </a:p>
          <a:p>
            <a:pPr marL="273050" indent="88900"/>
            <a:r>
              <a:rPr lang="ru-RU" sz="2900" b="1" i="1" dirty="0" smtClean="0"/>
              <a:t> </a:t>
            </a:r>
            <a:r>
              <a:rPr lang="ru-RU" sz="2900" b="1" i="1" dirty="0"/>
              <a:t>Администрация </a:t>
            </a:r>
            <a:r>
              <a:rPr lang="ru-RU" sz="2900" b="1" i="1" dirty="0" err="1"/>
              <a:t>Завражского</a:t>
            </a:r>
            <a:r>
              <a:rPr lang="ru-RU" sz="2900" b="1" i="1" dirty="0"/>
              <a:t> </a:t>
            </a:r>
            <a:r>
              <a:rPr lang="ru-RU" sz="2900" b="1" i="1" dirty="0" smtClean="0"/>
              <a:t> сельского поселения.</a:t>
            </a:r>
            <a:endParaRPr lang="ru-RU" sz="2900" b="1" i="1" dirty="0"/>
          </a:p>
          <a:p>
            <a:pPr marL="273050" indent="88900"/>
            <a:endParaRPr lang="ru-RU" sz="2000" b="1" i="1" dirty="0" smtClean="0"/>
          </a:p>
          <a:p>
            <a:pPr marL="273050" indent="0">
              <a:buNone/>
            </a:pPr>
            <a:r>
              <a:rPr lang="ru-RU" sz="1400" b="1" i="1" dirty="0" smtClean="0"/>
              <a:t> </a:t>
            </a:r>
            <a:endParaRPr lang="ru-RU" sz="1400" b="1" i="1" dirty="0"/>
          </a:p>
        </p:txBody>
      </p:sp>
      <p:pic>
        <p:nvPicPr>
          <p:cNvPr id="1026" name="Picture 2" descr="C:\Users\ПК\Desktop\Documents\ФОТОГРАФИИ\библ.фото\Фото для альбома\НОВЫЙ СЕЛЬСОВЕТ\SAM_4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45" y="2884300"/>
            <a:ext cx="54006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4380786"/>
            <a:ext cx="2736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88900"/>
            <a:r>
              <a:rPr lang="ru-RU" sz="1400" b="1" dirty="0"/>
              <a:t>Администрация </a:t>
            </a:r>
            <a:r>
              <a:rPr lang="ru-RU" sz="1400" b="1" dirty="0" err="1"/>
              <a:t>Завражского</a:t>
            </a:r>
            <a:r>
              <a:rPr lang="ru-RU" sz="1400" b="1" dirty="0"/>
              <a:t> </a:t>
            </a:r>
            <a:r>
              <a:rPr lang="ru-RU" sz="1400" b="1" dirty="0" smtClean="0"/>
              <a:t>сельского поселения. В </a:t>
            </a:r>
            <a:r>
              <a:rPr lang="ru-RU" sz="1400" b="1" dirty="0"/>
              <a:t>2009 году </a:t>
            </a:r>
            <a:r>
              <a:rPr lang="ru-RU" sz="1400" b="1" dirty="0" smtClean="0"/>
              <a:t>«переехала» </a:t>
            </a:r>
            <a:r>
              <a:rPr lang="ru-RU" sz="1400" b="1" dirty="0"/>
              <a:t>в новое здание, ранее с 1934 года </a:t>
            </a:r>
            <a:r>
              <a:rPr lang="ru-RU" sz="1400" b="1" dirty="0" smtClean="0"/>
              <a:t>она располагалась </a:t>
            </a:r>
            <a:r>
              <a:rPr lang="ru-RU" sz="1400" b="1" dirty="0"/>
              <a:t>в бывшем доме священника. </a:t>
            </a:r>
          </a:p>
        </p:txBody>
      </p:sp>
    </p:spTree>
    <p:extLst>
      <p:ext uri="{BB962C8B-B14F-4D97-AF65-F5344CB8AC3E}">
        <p14:creationId xmlns:p14="http://schemas.microsoft.com/office/powerpoint/2010/main" val="23080455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К\Desktop\Documents\Фото для альбома\Магазины\SAM_49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1" y="4005064"/>
            <a:ext cx="458152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C:\Users\ПК\Desktop\Documents\ФОТОГРАФИИ\библ.фото\SAM_5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64704"/>
            <a:ext cx="46085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1088" y="2513522"/>
            <a:ext cx="2437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err="1" smtClean="0"/>
              <a:t>Завражский</a:t>
            </a:r>
            <a:r>
              <a:rPr lang="ru-RU" sz="1400" b="1" i="1" dirty="0" smtClean="0"/>
              <a:t> детский сад</a:t>
            </a:r>
          </a:p>
          <a:p>
            <a:r>
              <a:rPr lang="ru-RU" sz="1400" b="1" i="1" dirty="0" smtClean="0"/>
              <a:t>«Рябинка»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5245685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/>
              <a:t>Магазин Никольского </a:t>
            </a:r>
            <a:r>
              <a:rPr lang="ru-RU" sz="1400" b="1" i="1" dirty="0" smtClean="0"/>
              <a:t>РАЙПО</a:t>
            </a:r>
          </a:p>
          <a:p>
            <a:r>
              <a:rPr lang="ru-RU" sz="1400" b="1" i="1" dirty="0" smtClean="0"/>
              <a:t> </a:t>
            </a:r>
            <a:r>
              <a:rPr lang="ru-RU" sz="1400" b="1" i="1" dirty="0"/>
              <a:t>в д. Завражье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058930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404664"/>
            <a:ext cx="7704856" cy="467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9572" y="522920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Памятник « Павшим за Родину» в д. Завражье</a:t>
            </a:r>
            <a:r>
              <a:rPr lang="ru-RU" sz="2000" b="1" i="1" dirty="0"/>
              <a:t>.  </a:t>
            </a:r>
            <a:endParaRPr lang="ru-RU" sz="2000" b="1" i="1" dirty="0" smtClean="0"/>
          </a:p>
          <a:p>
            <a:r>
              <a:rPr lang="ru-RU" sz="2000" b="1" i="1" dirty="0" smtClean="0"/>
              <a:t>Открыт </a:t>
            </a:r>
            <a:r>
              <a:rPr lang="ru-RU" sz="2000" b="1" i="1" dirty="0"/>
              <a:t>в 1983 году, установлен  на площади около церкви в </a:t>
            </a:r>
            <a:r>
              <a:rPr lang="ru-RU" sz="2000" b="1" i="1" dirty="0" smtClean="0"/>
              <a:t>2005 году</a:t>
            </a:r>
            <a:r>
              <a:rPr lang="ru-RU" sz="2000" b="1" i="1" dirty="0"/>
              <a:t>. В 2010 году памятник дополнен списками погибших в </a:t>
            </a:r>
            <a:r>
              <a:rPr lang="ru-RU" sz="2000" b="1" i="1" dirty="0" smtClean="0"/>
              <a:t>Великую Отечественную </a:t>
            </a:r>
            <a:r>
              <a:rPr lang="ru-RU" sz="2000" b="1" i="1" dirty="0"/>
              <a:t>войну.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736465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76672"/>
            <a:ext cx="784887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6225"/>
            <a:r>
              <a:rPr lang="ru-RU" sz="2000" b="1" i="1" dirty="0"/>
              <a:t>Построены новые современные коровники на </a:t>
            </a:r>
            <a:r>
              <a:rPr lang="ru-RU" sz="2000" b="1" i="1" dirty="0">
                <a:solidFill>
                  <a:srgbClr val="FF0000"/>
                </a:solidFill>
              </a:rPr>
              <a:t>200</a:t>
            </a:r>
            <a:r>
              <a:rPr lang="ru-RU" sz="2000" b="1" i="1" dirty="0"/>
              <a:t> голов в д. Ермаково, </a:t>
            </a:r>
            <a:r>
              <a:rPr lang="ru-RU" sz="2000" b="1" i="1" dirty="0" err="1"/>
              <a:t>Завариха</a:t>
            </a:r>
            <a:r>
              <a:rPr lang="ru-RU" sz="2000" b="1" i="1" dirty="0"/>
              <a:t>, Сорокино. </a:t>
            </a:r>
          </a:p>
          <a:p>
            <a:pPr indent="276225"/>
            <a:r>
              <a:rPr lang="ru-RU" sz="2000" b="1" i="1" dirty="0"/>
              <a:t>Телятники на</a:t>
            </a:r>
            <a:r>
              <a:rPr lang="ru-RU" sz="2000" b="1" i="1" dirty="0">
                <a:solidFill>
                  <a:srgbClr val="FF0000"/>
                </a:solidFill>
              </a:rPr>
              <a:t> 100 </a:t>
            </a:r>
            <a:r>
              <a:rPr lang="ru-RU" sz="2000" b="1" i="1" dirty="0"/>
              <a:t>голов в д. </a:t>
            </a:r>
            <a:r>
              <a:rPr lang="ru-RU" sz="2000" b="1" i="1" dirty="0" err="1" smtClean="0"/>
              <a:t>Чегодаевский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починоке</a:t>
            </a:r>
            <a:r>
              <a:rPr lang="ru-RU" sz="2000" b="1" i="1" dirty="0"/>
              <a:t>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в д</a:t>
            </a:r>
            <a:r>
              <a:rPr lang="ru-RU" sz="2000" b="1" i="1" dirty="0" smtClean="0"/>
              <a:t>. </a:t>
            </a:r>
            <a:r>
              <a:rPr lang="ru-RU" sz="2000" b="1" i="1" dirty="0" err="1" smtClean="0"/>
              <a:t>Куревино</a:t>
            </a:r>
            <a:r>
              <a:rPr lang="ru-RU" sz="2000" b="1" i="1" dirty="0"/>
              <a:t>.</a:t>
            </a:r>
          </a:p>
          <a:p>
            <a:pPr indent="276225"/>
            <a:r>
              <a:rPr lang="ru-RU" sz="2000" b="1" i="1" dirty="0"/>
              <a:t> Был пущен в эксплуатацию </a:t>
            </a:r>
            <a:r>
              <a:rPr lang="ru-RU" sz="2000" b="1" i="1" dirty="0" err="1"/>
              <a:t>зерноток</a:t>
            </a:r>
            <a:r>
              <a:rPr lang="ru-RU" sz="2000" b="1" i="1" dirty="0"/>
              <a:t> на</a:t>
            </a:r>
            <a:r>
              <a:rPr lang="ru-RU" sz="2000" b="1" i="1" dirty="0">
                <a:solidFill>
                  <a:srgbClr val="FF0000"/>
                </a:solidFill>
              </a:rPr>
              <a:t> 500 тонн </a:t>
            </a:r>
            <a:r>
              <a:rPr lang="ru-RU" sz="2000" b="1" i="1" dirty="0"/>
              <a:t>с зерносушилкой СЭС – 8, склад для хранения минеральных удобрений.</a:t>
            </a:r>
            <a:endParaRPr lang="ru-RU" sz="2000" dirty="0"/>
          </a:p>
          <a:p>
            <a:r>
              <a:rPr lang="ru-RU" sz="2000" b="1" i="1" dirty="0"/>
              <a:t> </a:t>
            </a:r>
            <a:r>
              <a:rPr lang="ru-RU" sz="2000" dirty="0"/>
              <a:t>    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20 марта 1981 года колхоз «Искра Ленина» отмечал свой полувековой </a:t>
            </a:r>
            <a:r>
              <a:rPr lang="ru-RU" sz="2000" b="1" i="1" dirty="0" smtClean="0">
                <a:solidFill>
                  <a:srgbClr val="FF0000"/>
                </a:solidFill>
              </a:rPr>
              <a:t>юбилей</a:t>
            </a:r>
            <a:r>
              <a:rPr lang="ru-RU" sz="2000" b="1" i="1" dirty="0">
                <a:solidFill>
                  <a:srgbClr val="FF0000"/>
                </a:solidFill>
              </a:rPr>
              <a:t>.</a:t>
            </a:r>
          </a:p>
          <a:p>
            <a:pPr indent="276225"/>
            <a:r>
              <a:rPr lang="ru-RU" sz="2000" b="1" i="1" dirty="0"/>
              <a:t> К этому времени колхоз имел </a:t>
            </a:r>
            <a:r>
              <a:rPr lang="ru-RU" sz="2000" b="1" i="1" dirty="0">
                <a:solidFill>
                  <a:srgbClr val="FF0000"/>
                </a:solidFill>
              </a:rPr>
              <a:t>35</a:t>
            </a:r>
            <a:r>
              <a:rPr lang="ru-RU" sz="2000" b="1" i="1" dirty="0"/>
              <a:t> тракторов различных марок,</a:t>
            </a:r>
            <a:r>
              <a:rPr lang="ru-RU" sz="2000" b="1" i="1" dirty="0">
                <a:solidFill>
                  <a:srgbClr val="FF0000"/>
                </a:solidFill>
              </a:rPr>
              <a:t> 12 </a:t>
            </a:r>
            <a:r>
              <a:rPr lang="ru-RU" sz="2000" b="1" i="1" dirty="0"/>
              <a:t>грузовых автомобилей,</a:t>
            </a:r>
            <a:r>
              <a:rPr lang="ru-RU" sz="2000" b="1" i="1" dirty="0">
                <a:solidFill>
                  <a:srgbClr val="FF0000"/>
                </a:solidFill>
              </a:rPr>
              <a:t> 6 </a:t>
            </a:r>
            <a:r>
              <a:rPr lang="ru-RU" sz="2000" b="1" i="1" dirty="0"/>
              <a:t>зерноуборочных комбайнов,</a:t>
            </a:r>
            <a:r>
              <a:rPr lang="ru-RU" sz="2000" b="1" i="1" dirty="0">
                <a:solidFill>
                  <a:srgbClr val="FF0000"/>
                </a:solidFill>
              </a:rPr>
              <a:t> 5 </a:t>
            </a:r>
            <a:r>
              <a:rPr lang="ru-RU" sz="2000" b="1" i="1" dirty="0"/>
              <a:t>льноуборочных комбайнов и множество другой почво-обрабатывающей и кормозаготовительной техники. </a:t>
            </a:r>
          </a:p>
          <a:p>
            <a:pPr indent="276225"/>
            <a:r>
              <a:rPr lang="ru-RU" sz="2000" b="1" i="1" dirty="0"/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1980</a:t>
            </a:r>
            <a:r>
              <a:rPr lang="ru-RU" sz="2000" b="1" i="1" dirty="0"/>
              <a:t> году денежный доход колхоза составил </a:t>
            </a:r>
            <a:r>
              <a:rPr lang="ru-RU" sz="2000" b="1" i="1" dirty="0">
                <a:solidFill>
                  <a:srgbClr val="FF0000"/>
                </a:solidFill>
              </a:rPr>
              <a:t>854300</a:t>
            </a:r>
            <a:r>
              <a:rPr lang="ru-RU" sz="2000" b="1" i="1" dirty="0"/>
              <a:t> рублей. </a:t>
            </a:r>
          </a:p>
          <a:p>
            <a:pPr indent="276225"/>
            <a:r>
              <a:rPr lang="ru-RU" sz="2000" b="1" i="1" dirty="0"/>
              <a:t>На фермах колхоза содержалось </a:t>
            </a:r>
            <a:r>
              <a:rPr lang="ru-RU" sz="2000" b="1" i="1" dirty="0">
                <a:solidFill>
                  <a:srgbClr val="FF0000"/>
                </a:solidFill>
              </a:rPr>
              <a:t>634</a:t>
            </a:r>
            <a:r>
              <a:rPr lang="ru-RU" sz="2000" b="1" i="1" dirty="0"/>
              <a:t> головы КРС. </a:t>
            </a:r>
          </a:p>
          <a:p>
            <a:pPr indent="276225"/>
            <a:r>
              <a:rPr lang="ru-RU" sz="2000" b="1" i="1" dirty="0"/>
              <a:t>Надой на корову составил</a:t>
            </a:r>
            <a:r>
              <a:rPr lang="ru-RU" sz="2000" b="1" i="1" dirty="0">
                <a:solidFill>
                  <a:srgbClr val="FF0000"/>
                </a:solidFill>
              </a:rPr>
              <a:t> 1820 </a:t>
            </a:r>
            <a:r>
              <a:rPr lang="ru-RU" sz="2000" b="1" i="1" dirty="0"/>
              <a:t>кг.</a:t>
            </a:r>
          </a:p>
          <a:p>
            <a:pPr indent="276225"/>
            <a:r>
              <a:rPr lang="ru-RU" sz="2000" b="1" i="1" dirty="0"/>
              <a:t> Государству продано свыше </a:t>
            </a:r>
            <a:r>
              <a:rPr lang="ru-RU" sz="2000" b="1" i="1" dirty="0">
                <a:solidFill>
                  <a:srgbClr val="FF0000"/>
                </a:solidFill>
              </a:rPr>
              <a:t>тысячи тонн молока</a:t>
            </a:r>
            <a:r>
              <a:rPr lang="ru-RU" sz="2000" b="1" i="1" dirty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156097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128" y="908720"/>
            <a:ext cx="792088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6225"/>
            <a:r>
              <a:rPr lang="ru-RU" sz="2400" b="1" i="1" dirty="0">
                <a:solidFill>
                  <a:srgbClr val="FF0000"/>
                </a:solidFill>
              </a:rPr>
              <a:t>В разное время председателями в колхозе работали</a:t>
            </a:r>
            <a:r>
              <a:rPr lang="ru-RU" sz="2000" b="1" i="1" dirty="0">
                <a:solidFill>
                  <a:srgbClr val="FF0000"/>
                </a:solidFill>
              </a:rPr>
              <a:t>:</a:t>
            </a:r>
          </a:p>
          <a:p>
            <a:pPr indent="276225"/>
            <a:endParaRPr lang="ru-RU" b="1" i="1" dirty="0"/>
          </a:p>
          <a:p>
            <a:pPr indent="276225"/>
            <a:r>
              <a:rPr lang="ru-RU" sz="2000" b="1" i="1" dirty="0"/>
              <a:t> </a:t>
            </a:r>
            <a:r>
              <a:rPr lang="ru-RU" sz="2000" b="1" i="1" dirty="0" err="1"/>
              <a:t>Пахолков</a:t>
            </a:r>
            <a:r>
              <a:rPr lang="ru-RU" sz="2000" b="1" i="1" dirty="0"/>
              <a:t> Семен Владимирович, </a:t>
            </a:r>
          </a:p>
          <a:p>
            <a:pPr indent="276225"/>
            <a:r>
              <a:rPr lang="ru-RU" sz="2000" b="1" i="1" dirty="0" err="1"/>
              <a:t>Еремеева</a:t>
            </a:r>
            <a:r>
              <a:rPr lang="ru-RU" sz="2000" b="1" i="1" dirty="0"/>
              <a:t> Ульяна Григорьевна, </a:t>
            </a:r>
          </a:p>
          <a:p>
            <a:pPr indent="276225"/>
            <a:r>
              <a:rPr lang="ru-RU" sz="2000" b="1" i="1" dirty="0"/>
              <a:t>Плотников Иван Николаевич, </a:t>
            </a:r>
          </a:p>
          <a:p>
            <a:pPr indent="276225"/>
            <a:r>
              <a:rPr lang="ru-RU" sz="2000" b="1" i="1" dirty="0" err="1"/>
              <a:t>Карандашев</a:t>
            </a:r>
            <a:r>
              <a:rPr lang="ru-RU" sz="2000" b="1" i="1" dirty="0"/>
              <a:t> Николай Васильевич, </a:t>
            </a:r>
          </a:p>
          <a:p>
            <a:pPr indent="276225"/>
            <a:r>
              <a:rPr lang="ru-RU" sz="2000" b="1" i="1" dirty="0"/>
              <a:t>Плотников Анатолий Васильевич, </a:t>
            </a:r>
          </a:p>
          <a:p>
            <a:pPr indent="276225"/>
            <a:r>
              <a:rPr lang="ru-RU" sz="2000" b="1" i="1" dirty="0"/>
              <a:t>Плотников Андрей Федорович, </a:t>
            </a:r>
          </a:p>
          <a:p>
            <a:pPr indent="276225"/>
            <a:r>
              <a:rPr lang="ru-RU" sz="2000" b="1" i="1" dirty="0" err="1"/>
              <a:t>Пахолков</a:t>
            </a:r>
            <a:r>
              <a:rPr lang="ru-RU" sz="2000" b="1" i="1" dirty="0"/>
              <a:t> Александр Никифорович, </a:t>
            </a:r>
          </a:p>
          <a:p>
            <a:pPr indent="276225"/>
            <a:r>
              <a:rPr lang="ru-RU" sz="2000" b="1" i="1" dirty="0"/>
              <a:t>Подольский Василий Петрович, </a:t>
            </a:r>
          </a:p>
          <a:p>
            <a:pPr indent="276225"/>
            <a:r>
              <a:rPr lang="ru-RU" sz="2000" b="1" i="1" dirty="0"/>
              <a:t>Чегодаев Василий Александрович, </a:t>
            </a:r>
          </a:p>
          <a:p>
            <a:pPr indent="276225"/>
            <a:r>
              <a:rPr lang="ru-RU" sz="2000" b="1" i="1" dirty="0"/>
              <a:t>Плотников Анатолий Павлович, </a:t>
            </a:r>
          </a:p>
          <a:p>
            <a:pPr indent="276225"/>
            <a:r>
              <a:rPr lang="ru-RU" sz="2000" b="1" i="1" dirty="0"/>
              <a:t>Плотников Михаил Павлович, </a:t>
            </a:r>
          </a:p>
          <a:p>
            <a:pPr indent="276225"/>
            <a:r>
              <a:rPr lang="ru-RU" sz="2000" b="1" i="1" dirty="0" err="1"/>
              <a:t>Пахолков</a:t>
            </a:r>
            <a:r>
              <a:rPr lang="ru-RU" sz="2000" b="1" i="1" dirty="0"/>
              <a:t> Владимир Сергеевич, </a:t>
            </a:r>
          </a:p>
          <a:p>
            <a:pPr indent="276225"/>
            <a:r>
              <a:rPr lang="ru-RU" sz="2000" b="1" i="1" dirty="0"/>
              <a:t>Волков Василий Алексеевич, </a:t>
            </a:r>
          </a:p>
          <a:p>
            <a:pPr indent="276225"/>
            <a:r>
              <a:rPr lang="ru-RU" sz="2000" b="1" i="1" dirty="0"/>
              <a:t>Чегодаев Александр Васильевич.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725485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186" y="620688"/>
            <a:ext cx="79208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400" b="1" i="1" dirty="0" smtClean="0">
                <a:solidFill>
                  <a:srgbClr val="FF0000"/>
                </a:solidFill>
              </a:rPr>
              <a:t>              Список </a:t>
            </a:r>
            <a:r>
              <a:rPr lang="ru-RU" sz="2400" b="1" i="1" dirty="0">
                <a:solidFill>
                  <a:srgbClr val="FF0000"/>
                </a:solidFill>
              </a:rPr>
              <a:t>колхозников, получивших </a:t>
            </a:r>
            <a:r>
              <a:rPr lang="ru-RU" sz="2400" b="1" i="1" dirty="0" smtClean="0">
                <a:solidFill>
                  <a:srgbClr val="FF0000"/>
                </a:solidFill>
              </a:rPr>
              <a:t>         правительственные </a:t>
            </a:r>
            <a:r>
              <a:rPr lang="ru-RU" sz="2400" b="1" i="1" dirty="0">
                <a:solidFill>
                  <a:srgbClr val="FF0000"/>
                </a:solidFill>
              </a:rPr>
              <a:t>награды:</a:t>
            </a:r>
          </a:p>
          <a:p>
            <a:pPr indent="276225"/>
            <a:r>
              <a:rPr lang="ru-RU" sz="2000" b="1" i="1" dirty="0" smtClean="0">
                <a:solidFill>
                  <a:srgbClr val="FF0000"/>
                </a:solidFill>
              </a:rPr>
              <a:t>              Орденом </a:t>
            </a:r>
            <a:r>
              <a:rPr lang="ru-RU" sz="2000" b="1" i="1" dirty="0">
                <a:solidFill>
                  <a:srgbClr val="FF0000"/>
                </a:solidFill>
              </a:rPr>
              <a:t>Трудового Красного Знамени </a:t>
            </a:r>
          </a:p>
          <a:p>
            <a:pPr indent="276225"/>
            <a:r>
              <a:rPr lang="ru-RU" sz="2000" b="1" i="1" dirty="0"/>
              <a:t>награждены:</a:t>
            </a:r>
            <a:endParaRPr lang="ru-RU" sz="2000" dirty="0"/>
          </a:p>
          <a:p>
            <a:r>
              <a:rPr lang="ru-RU" sz="2000" b="1" i="1" dirty="0" err="1"/>
              <a:t>Пахолков</a:t>
            </a:r>
            <a:r>
              <a:rPr lang="ru-RU" sz="2000" b="1" i="1" dirty="0"/>
              <a:t> Пётр Андреевич (дважды), </a:t>
            </a:r>
          </a:p>
          <a:p>
            <a:r>
              <a:rPr lang="ru-RU" sz="2000" b="1" i="1" dirty="0"/>
              <a:t>Воронина Анастасия Петровна, </a:t>
            </a:r>
          </a:p>
          <a:p>
            <a:r>
              <a:rPr lang="ru-RU" sz="2000" b="1" i="1" dirty="0"/>
              <a:t>Воронин Михаил Васильевич.</a:t>
            </a:r>
          </a:p>
          <a:p>
            <a:pPr indent="276225"/>
            <a:r>
              <a:rPr lang="ru-RU" sz="2000" b="1" i="1" dirty="0" smtClean="0">
                <a:solidFill>
                  <a:srgbClr val="FF0000"/>
                </a:solidFill>
              </a:rPr>
              <a:t>              Орденом </a:t>
            </a:r>
            <a:r>
              <a:rPr lang="ru-RU" sz="2000" b="1" i="1" dirty="0">
                <a:solidFill>
                  <a:srgbClr val="FF0000"/>
                </a:solidFill>
              </a:rPr>
              <a:t>«Знак Почёта» </a:t>
            </a:r>
            <a:r>
              <a:rPr lang="ru-RU" sz="2000" b="1" i="1" dirty="0"/>
              <a:t>награждена </a:t>
            </a:r>
            <a:endParaRPr lang="ru-RU" sz="2000" b="1" i="1" dirty="0" smtClean="0"/>
          </a:p>
          <a:p>
            <a:pPr indent="276225"/>
            <a:r>
              <a:rPr lang="ru-RU" sz="2000" b="1" i="1" dirty="0" smtClean="0"/>
              <a:t>Теплякова </a:t>
            </a:r>
            <a:r>
              <a:rPr lang="ru-RU" sz="2000" b="1" i="1" dirty="0"/>
              <a:t>Валентина Александровна.</a:t>
            </a:r>
          </a:p>
          <a:p>
            <a:pPr indent="276225"/>
            <a:r>
              <a:rPr lang="ru-RU" sz="2000" b="1" i="1" dirty="0" smtClean="0">
                <a:solidFill>
                  <a:srgbClr val="FF0000"/>
                </a:solidFill>
              </a:rPr>
              <a:t>              Медалью </a:t>
            </a:r>
            <a:r>
              <a:rPr lang="ru-RU" sz="2000" b="1" i="1" dirty="0">
                <a:solidFill>
                  <a:srgbClr val="FF0000"/>
                </a:solidFill>
              </a:rPr>
              <a:t>«За трудовое отличие» </a:t>
            </a:r>
            <a:r>
              <a:rPr lang="ru-RU" sz="2000" b="1" i="1" dirty="0"/>
              <a:t>награждены : </a:t>
            </a:r>
          </a:p>
          <a:p>
            <a:pPr indent="276225"/>
            <a:r>
              <a:rPr lang="ru-RU" sz="2000" b="1" i="1" dirty="0"/>
              <a:t>Чегодаев Василий Александрович ,</a:t>
            </a:r>
          </a:p>
          <a:p>
            <a:pPr indent="276225"/>
            <a:r>
              <a:rPr lang="ru-RU" sz="2000" b="1" i="1" dirty="0" smtClean="0"/>
              <a:t>Воронин </a:t>
            </a:r>
            <a:r>
              <a:rPr lang="ru-RU" sz="2000" b="1" i="1" dirty="0"/>
              <a:t>Михаил Васильевич.</a:t>
            </a:r>
          </a:p>
          <a:p>
            <a:pPr indent="276225"/>
            <a:r>
              <a:rPr lang="ru-RU" sz="2000" b="1" i="1" dirty="0" smtClean="0">
                <a:solidFill>
                  <a:srgbClr val="FF0000"/>
                </a:solidFill>
              </a:rPr>
              <a:t>              Медалью </a:t>
            </a:r>
            <a:r>
              <a:rPr lang="ru-RU" sz="2000" b="1" i="1" dirty="0">
                <a:solidFill>
                  <a:srgbClr val="FF0000"/>
                </a:solidFill>
              </a:rPr>
              <a:t>«За трудовую доблесть» </a:t>
            </a:r>
          </a:p>
          <a:p>
            <a:pPr indent="276225"/>
            <a:r>
              <a:rPr lang="ru-RU" sz="2000" b="1" i="1" dirty="0"/>
              <a:t>награжден Плотников Анатолий Павлович.</a:t>
            </a:r>
          </a:p>
          <a:p>
            <a:pPr indent="276225"/>
            <a:r>
              <a:rPr lang="ru-RU" sz="2000" b="1" i="1" dirty="0" smtClean="0">
                <a:solidFill>
                  <a:srgbClr val="FF0000"/>
                </a:solidFill>
              </a:rPr>
              <a:t>Медалью </a:t>
            </a:r>
            <a:r>
              <a:rPr lang="ru-RU" sz="2000" b="1" i="1" dirty="0">
                <a:solidFill>
                  <a:srgbClr val="FF0000"/>
                </a:solidFill>
              </a:rPr>
              <a:t>«За доблестный труд в ознаменование 100- </a:t>
            </a:r>
            <a:r>
              <a:rPr lang="ru-RU" sz="2000" b="1" i="1" dirty="0" err="1">
                <a:solidFill>
                  <a:srgbClr val="FF0000"/>
                </a:solidFill>
              </a:rPr>
              <a:t>летия</a:t>
            </a:r>
            <a:r>
              <a:rPr lang="ru-RU" sz="2000" b="1" i="1" dirty="0">
                <a:solidFill>
                  <a:srgbClr val="FF0000"/>
                </a:solidFill>
              </a:rPr>
              <a:t> со дня рождения В. И. Ленина» </a:t>
            </a:r>
            <a:r>
              <a:rPr lang="ru-RU" sz="2000" b="1" i="1" dirty="0"/>
              <a:t>награждены </a:t>
            </a:r>
            <a:r>
              <a:rPr lang="ru-RU" sz="2000" b="1" i="1" dirty="0">
                <a:solidFill>
                  <a:srgbClr val="FF0000"/>
                </a:solidFill>
              </a:rPr>
              <a:t>41</a:t>
            </a:r>
            <a:r>
              <a:rPr lang="ru-RU" sz="2000" b="1" i="1" dirty="0"/>
              <a:t> человек.</a:t>
            </a:r>
          </a:p>
          <a:p>
            <a:pPr indent="276225"/>
            <a:r>
              <a:rPr lang="ru-RU" sz="2000" b="1" i="1" dirty="0" smtClean="0">
                <a:solidFill>
                  <a:srgbClr val="FF0000"/>
                </a:solidFill>
              </a:rPr>
              <a:t>Медалью </a:t>
            </a:r>
            <a:r>
              <a:rPr lang="ru-RU" sz="2000" b="1" i="1" dirty="0">
                <a:solidFill>
                  <a:srgbClr val="FF0000"/>
                </a:solidFill>
              </a:rPr>
              <a:t>« Ветеран труда» </a:t>
            </a:r>
            <a:r>
              <a:rPr lang="ru-RU" sz="2000" b="1" i="1" dirty="0"/>
              <a:t>награждены </a:t>
            </a:r>
            <a:r>
              <a:rPr lang="ru-RU" sz="2000" b="1" i="1" dirty="0">
                <a:solidFill>
                  <a:srgbClr val="FF0000"/>
                </a:solidFill>
              </a:rPr>
              <a:t>113 </a:t>
            </a:r>
            <a:r>
              <a:rPr lang="ru-RU" sz="2000" b="1" i="1" dirty="0"/>
              <a:t>человек.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96724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692696"/>
            <a:ext cx="7200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6225"/>
            <a:r>
              <a:rPr lang="ru-RU" sz="2800" b="1" i="1" dirty="0"/>
              <a:t>В 90 –х годах колхоз «Искра Ленина» был реорганизован в ТОО «Искра Ленина».</a:t>
            </a:r>
          </a:p>
          <a:p>
            <a:pPr indent="276225"/>
            <a:r>
              <a:rPr lang="ru-RU" sz="2800" b="1" i="1" dirty="0"/>
              <a:t> Потом  в СПК «Искра Ленина», а затем решением общего собрания учредителей </a:t>
            </a:r>
            <a:r>
              <a:rPr lang="ru-RU" sz="2800" b="1" i="1" dirty="0" smtClean="0"/>
              <a:t>от 12.04.2002 </a:t>
            </a:r>
            <a:r>
              <a:rPr lang="ru-RU" sz="2800" b="1" i="1" dirty="0"/>
              <a:t>года </a:t>
            </a:r>
            <a:endParaRPr lang="ru-RU" sz="2800" b="1" i="1" dirty="0" smtClean="0"/>
          </a:p>
          <a:p>
            <a:pPr indent="276225"/>
            <a:r>
              <a:rPr lang="ru-RU" sz="2800" b="1" i="1" dirty="0" smtClean="0"/>
              <a:t>СПК </a:t>
            </a:r>
            <a:r>
              <a:rPr lang="ru-RU" sz="2800" b="1" i="1" dirty="0"/>
              <a:t>« Искра Ленина» ликвидируется.</a:t>
            </a:r>
          </a:p>
          <a:p>
            <a:pPr indent="276225"/>
            <a:r>
              <a:rPr lang="ru-RU" sz="2800" b="1" i="1" dirty="0"/>
              <a:t> В настоящее время образовано новое хозяйство ООО «Вестник», которым руководит </a:t>
            </a:r>
            <a:r>
              <a:rPr lang="ru-RU" sz="2800" b="1" i="1" dirty="0" smtClean="0"/>
              <a:t> </a:t>
            </a:r>
          </a:p>
          <a:p>
            <a:pPr indent="276225"/>
            <a:r>
              <a:rPr lang="ru-RU" sz="2800" b="1" i="1" dirty="0" smtClean="0"/>
              <a:t>Чегодаев </a:t>
            </a:r>
            <a:r>
              <a:rPr lang="ru-RU" sz="2800" b="1" i="1" dirty="0"/>
              <a:t>Александр Васильевич</a:t>
            </a:r>
            <a:r>
              <a:rPr lang="ru-RU" sz="28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58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23566"/>
            <a:ext cx="7560840" cy="98488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276225"/>
            <a:endParaRPr lang="ru-RU" b="1" i="1" dirty="0"/>
          </a:p>
          <a:p>
            <a:pPr indent="276225"/>
            <a:r>
              <a:rPr lang="ru-RU" sz="4000" b="1" i="1" dirty="0"/>
              <a:t>СПАСИБО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996952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6225"/>
            <a:r>
              <a:rPr lang="ru-RU" b="1" i="1" dirty="0" smtClean="0"/>
              <a:t>Презентацию подготовила: Чегодаева Галина Николаевна – </a:t>
            </a:r>
            <a:r>
              <a:rPr lang="ru-RU" b="1" i="1" dirty="0" smtClean="0"/>
              <a:t>заведующий </a:t>
            </a:r>
            <a:r>
              <a:rPr lang="ru-RU" b="1" i="1" dirty="0" err="1" smtClean="0"/>
              <a:t>Завражской</a:t>
            </a:r>
            <a:r>
              <a:rPr lang="ru-RU" b="1" i="1" dirty="0" smtClean="0"/>
              <a:t> сельской </a:t>
            </a:r>
            <a:r>
              <a:rPr lang="ru-RU" b="1" i="1" dirty="0" smtClean="0"/>
              <a:t>библиотекой-филиалом </a:t>
            </a:r>
            <a:r>
              <a:rPr lang="ru-RU" b="1" i="1" dirty="0" smtClean="0"/>
              <a:t>МКУК « МЦБС Никольского района» Вологодской области</a:t>
            </a:r>
          </a:p>
          <a:p>
            <a:pPr indent="276225"/>
            <a:endParaRPr lang="ru-RU" b="1" i="1" dirty="0" smtClean="0"/>
          </a:p>
          <a:p>
            <a:pPr indent="276225"/>
            <a:r>
              <a:rPr lang="ru-RU" b="1" i="1" dirty="0" smtClean="0"/>
              <a:t>Использовалась литература: </a:t>
            </a:r>
          </a:p>
          <a:p>
            <a:pPr indent="276225"/>
            <a:r>
              <a:rPr lang="ru-RU" b="1" i="1" dirty="0" smtClean="0"/>
              <a:t>Никольская старина . – Вологда, 2000</a:t>
            </a:r>
          </a:p>
          <a:p>
            <a:pPr indent="276225"/>
            <a:r>
              <a:rPr lang="ru-RU" b="1" i="1" dirty="0" smtClean="0"/>
              <a:t>Книга Памяти Вологодской области: В 30 т. Никольский район. – Вологда, 1993</a:t>
            </a:r>
          </a:p>
          <a:p>
            <a:pPr indent="276225"/>
            <a:r>
              <a:rPr lang="ru-RU" b="1" i="1" dirty="0" smtClean="0"/>
              <a:t>Газета «Авангард» №53 от 25.04.2002 года.</a:t>
            </a:r>
          </a:p>
          <a:p>
            <a:pPr indent="276225"/>
            <a:r>
              <a:rPr lang="ru-RU" b="1" i="1" dirty="0" smtClean="0"/>
              <a:t>Фотографии автора Чегодаевой Г.Н.</a:t>
            </a:r>
          </a:p>
          <a:p>
            <a:pPr indent="276225"/>
            <a:endParaRPr lang="ru-RU" b="1" i="1" dirty="0"/>
          </a:p>
          <a:p>
            <a:pPr indent="276225"/>
            <a:r>
              <a:rPr lang="ru-RU" b="1" i="1" dirty="0" smtClean="0"/>
              <a:t>                                                  2015 год.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6033234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3112</TotalTime>
  <Words>6766</Words>
  <Application>Microsoft Office PowerPoint</Application>
  <PresentationFormat>Экран (4:3)</PresentationFormat>
  <Paragraphs>479</Paragraphs>
  <Slides>96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User</cp:lastModifiedBy>
  <cp:revision>441</cp:revision>
  <dcterms:created xsi:type="dcterms:W3CDTF">2014-06-30T10:31:12Z</dcterms:created>
  <dcterms:modified xsi:type="dcterms:W3CDTF">2019-02-20T08:50:09Z</dcterms:modified>
</cp:coreProperties>
</file>