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69"/>
  </p:notesMasterIdLst>
  <p:sldIdLst>
    <p:sldId id="256" r:id="rId2"/>
    <p:sldId id="291" r:id="rId3"/>
    <p:sldId id="323" r:id="rId4"/>
    <p:sldId id="259" r:id="rId5"/>
    <p:sldId id="277" r:id="rId6"/>
    <p:sldId id="260" r:id="rId7"/>
    <p:sldId id="286" r:id="rId8"/>
    <p:sldId id="285" r:id="rId9"/>
    <p:sldId id="282" r:id="rId10"/>
    <p:sldId id="292" r:id="rId11"/>
    <p:sldId id="293" r:id="rId12"/>
    <p:sldId id="283" r:id="rId13"/>
    <p:sldId id="284" r:id="rId14"/>
    <p:sldId id="263" r:id="rId15"/>
    <p:sldId id="265" r:id="rId16"/>
    <p:sldId id="264" r:id="rId17"/>
    <p:sldId id="278" r:id="rId18"/>
    <p:sldId id="257" r:id="rId19"/>
    <p:sldId id="274" r:id="rId20"/>
    <p:sldId id="262" r:id="rId21"/>
    <p:sldId id="279" r:id="rId22"/>
    <p:sldId id="289" r:id="rId23"/>
    <p:sldId id="287" r:id="rId24"/>
    <p:sldId id="319" r:id="rId25"/>
    <p:sldId id="314" r:id="rId26"/>
    <p:sldId id="302" r:id="rId27"/>
    <p:sldId id="321" r:id="rId28"/>
    <p:sldId id="303" r:id="rId29"/>
    <p:sldId id="288" r:id="rId30"/>
    <p:sldId id="298" r:id="rId31"/>
    <p:sldId id="320" r:id="rId32"/>
    <p:sldId id="307" r:id="rId33"/>
    <p:sldId id="318" r:id="rId34"/>
    <p:sldId id="300" r:id="rId35"/>
    <p:sldId id="315" r:id="rId36"/>
    <p:sldId id="273" r:id="rId37"/>
    <p:sldId id="281" r:id="rId38"/>
    <p:sldId id="294" r:id="rId39"/>
    <p:sldId id="311" r:id="rId40"/>
    <p:sldId id="310" r:id="rId41"/>
    <p:sldId id="272" r:id="rId42"/>
    <p:sldId id="308" r:id="rId43"/>
    <p:sldId id="304" r:id="rId44"/>
    <p:sldId id="296" r:id="rId45"/>
    <p:sldId id="275" r:id="rId46"/>
    <p:sldId id="312" r:id="rId47"/>
    <p:sldId id="271" r:id="rId48"/>
    <p:sldId id="301" r:id="rId49"/>
    <p:sldId id="268" r:id="rId50"/>
    <p:sldId id="322" r:id="rId51"/>
    <p:sldId id="269" r:id="rId52"/>
    <p:sldId id="261" r:id="rId53"/>
    <p:sldId id="305" r:id="rId54"/>
    <p:sldId id="306" r:id="rId55"/>
    <p:sldId id="276" r:id="rId56"/>
    <p:sldId id="295" r:id="rId57"/>
    <p:sldId id="299" r:id="rId58"/>
    <p:sldId id="266" r:id="rId59"/>
    <p:sldId id="290" r:id="rId60"/>
    <p:sldId id="267" r:id="rId61"/>
    <p:sldId id="316" r:id="rId62"/>
    <p:sldId id="313" r:id="rId63"/>
    <p:sldId id="297" r:id="rId64"/>
    <p:sldId id="270" r:id="rId65"/>
    <p:sldId id="280" r:id="rId66"/>
    <p:sldId id="309" r:id="rId67"/>
    <p:sldId id="317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85370" autoAdjust="0"/>
  </p:normalViewPr>
  <p:slideViewPr>
    <p:cSldViewPr>
      <p:cViewPr varScale="1">
        <p:scale>
          <a:sx n="57" d="100"/>
          <a:sy n="57" d="100"/>
        </p:scale>
        <p:origin x="-136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9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94B00-B772-404C-8C82-BC6BB8FD08DB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20F5F-682E-43FE-881C-87D0F4F6FB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252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20F5F-682E-43FE-881C-87D0F4F6FB5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42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20F5F-682E-43FE-881C-87D0F4F6FB5A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826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20F5F-682E-43FE-881C-87D0F4F6FB5A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878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20F5F-682E-43FE-881C-87D0F4F6FB5A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679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20F5F-682E-43FE-881C-87D0F4F6FB5A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824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20F5F-682E-43FE-881C-87D0F4F6FB5A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76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20F5F-682E-43FE-881C-87D0F4F6FB5A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377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20F5F-682E-43FE-881C-87D0F4F6FB5A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088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920F5F-682E-43FE-881C-87D0F4F6FB5A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140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0286-EA8D-4F22-B2DC-A86EF642D443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12E03-E3BA-45AB-81A6-48810A4EC6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0286-EA8D-4F22-B2DC-A86EF642D443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12E03-E3BA-45AB-81A6-48810A4EC6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0286-EA8D-4F22-B2DC-A86EF642D443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12E03-E3BA-45AB-81A6-48810A4EC66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0286-EA8D-4F22-B2DC-A86EF642D443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12E03-E3BA-45AB-81A6-48810A4EC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0286-EA8D-4F22-B2DC-A86EF642D443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12E03-E3BA-45AB-81A6-48810A4EC6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0286-EA8D-4F22-B2DC-A86EF642D443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12E03-E3BA-45AB-81A6-48810A4EC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0286-EA8D-4F22-B2DC-A86EF642D443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12E03-E3BA-45AB-81A6-48810A4EC6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0286-EA8D-4F22-B2DC-A86EF642D443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12E03-E3BA-45AB-81A6-48810A4EC6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0286-EA8D-4F22-B2DC-A86EF642D443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12E03-E3BA-45AB-81A6-48810A4EC6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0286-EA8D-4F22-B2DC-A86EF642D443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12E03-E3BA-45AB-81A6-48810A4EC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0286-EA8D-4F22-B2DC-A86EF642D443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12E03-E3BA-45AB-81A6-48810A4EC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2880286-EA8D-4F22-B2DC-A86EF642D443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BB12E03-E3BA-45AB-81A6-48810A4EC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2.jpeg"/><Relationship Id="rId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71.jpeg"/><Relationship Id="rId7" Type="http://schemas.openxmlformats.org/officeDocument/2006/relationships/image" Target="../media/image73.jpeg"/><Relationship Id="rId12" Type="http://schemas.microsoft.com/office/2007/relationships/hdphoto" Target="../media/hdphoto10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75.jpeg"/><Relationship Id="rId5" Type="http://schemas.openxmlformats.org/officeDocument/2006/relationships/image" Target="../media/image72.jpe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7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microsoft.com/office/2007/relationships/hdphoto" Target="../media/hdphoto1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microsoft.com/office/2007/relationships/hdphoto" Target="../media/hdphoto13.wdp"/><Relationship Id="rId4" Type="http://schemas.openxmlformats.org/officeDocument/2006/relationships/image" Target="../media/image84.jpe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8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чень красивая музыка без слов! Сильная придающая сил музыка. Современная инструментальная музы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Picture 2" descr="C:\Users\ПК\Desktop\Documents\ФОТОГРАФИИ\библ.фото\Фото для альбома\SAM_49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5" t="6481" b="23071"/>
          <a:stretch/>
        </p:blipFill>
        <p:spPr bwMode="auto">
          <a:xfrm>
            <a:off x="255647" y="127606"/>
            <a:ext cx="8724145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2211040" y="296019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</a:rPr>
              <a:t>История  </a:t>
            </a:r>
            <a:r>
              <a:rPr lang="ru-RU" sz="3600" b="1" i="1" dirty="0" err="1">
                <a:solidFill>
                  <a:srgbClr val="FF0000"/>
                </a:solidFill>
              </a:rPr>
              <a:t>Завражской</a:t>
            </a:r>
            <a:r>
              <a:rPr lang="ru-RU" sz="3600" b="1" i="1" dirty="0">
                <a:solidFill>
                  <a:srgbClr val="FF0000"/>
                </a:solidFill>
              </a:rPr>
              <a:t> </a:t>
            </a:r>
          </a:p>
          <a:p>
            <a:r>
              <a:rPr lang="ru-RU" sz="3600" b="1" i="1" dirty="0">
                <a:solidFill>
                  <a:srgbClr val="FF0000"/>
                </a:solidFill>
              </a:rPr>
              <a:t>участковой больницы</a:t>
            </a:r>
            <a:r>
              <a:rPr lang="ru-RU" sz="12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15816" y="4869160"/>
            <a:ext cx="60761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Презентацию подготовили:</a:t>
            </a:r>
          </a:p>
          <a:p>
            <a:pPr algn="just"/>
            <a:r>
              <a:rPr lang="ru-RU" b="1" i="1" dirty="0" smtClean="0"/>
              <a:t>Оформление презентации - заведующая </a:t>
            </a:r>
            <a:r>
              <a:rPr lang="ru-RU" b="1" i="1" dirty="0" err="1"/>
              <a:t>Завражской</a:t>
            </a:r>
            <a:r>
              <a:rPr lang="ru-RU" b="1" i="1" dirty="0"/>
              <a:t> библиотекой-филиалом   Чегодаева Галина Николаевна .</a:t>
            </a:r>
          </a:p>
          <a:p>
            <a:r>
              <a:rPr lang="ru-RU" b="1" i="1" dirty="0"/>
              <a:t>Предоставление документов - </a:t>
            </a:r>
            <a:r>
              <a:rPr lang="ru-RU" b="1" i="1" dirty="0" smtClean="0"/>
              <a:t>заведующая </a:t>
            </a:r>
            <a:r>
              <a:rPr lang="ru-RU" b="1" i="1" dirty="0" err="1"/>
              <a:t>Завражским</a:t>
            </a:r>
            <a:r>
              <a:rPr lang="ru-RU" b="1" i="1" dirty="0"/>
              <a:t> ФАП  </a:t>
            </a:r>
            <a:r>
              <a:rPr lang="ru-RU" b="1" i="1" dirty="0" err="1"/>
              <a:t>Пахолкова</a:t>
            </a:r>
            <a:r>
              <a:rPr lang="ru-RU" b="1" i="1" dirty="0"/>
              <a:t> Татьяна Петровна .</a:t>
            </a:r>
          </a:p>
          <a:p>
            <a:r>
              <a:rPr lang="ru-RU" sz="2000" b="1" i="1" dirty="0"/>
              <a:t>2019    год</a:t>
            </a:r>
            <a:r>
              <a:rPr lang="ru-RU" sz="20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526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84">
        <p:fade/>
      </p:transition>
    </mc:Choice>
    <mc:Fallback xmlns="">
      <p:transition spd="med" advTm="59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К\Desktop\Documents\ФАП\SAM_7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6" y="233148"/>
            <a:ext cx="8696342" cy="6020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971600" y="6253405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b="1" i="1" dirty="0" smtClean="0">
                <a:solidFill>
                  <a:schemeClr val="tx2"/>
                </a:solidFill>
              </a:rPr>
              <a:t>Амбулатория </a:t>
            </a:r>
            <a:r>
              <a:rPr lang="ru-RU" b="1" i="1" dirty="0" err="1">
                <a:solidFill>
                  <a:schemeClr val="tx2"/>
                </a:solidFill>
              </a:rPr>
              <a:t>Завражской</a:t>
            </a:r>
            <a:r>
              <a:rPr lang="ru-RU" b="1" i="1" dirty="0">
                <a:solidFill>
                  <a:schemeClr val="tx2"/>
                </a:solidFill>
              </a:rPr>
              <a:t> участковой больницы.  1969 год.</a:t>
            </a:r>
          </a:p>
        </p:txBody>
      </p:sp>
    </p:spTree>
    <p:extLst>
      <p:ext uri="{BB962C8B-B14F-4D97-AF65-F5344CB8AC3E}">
        <p14:creationId xmlns:p14="http://schemas.microsoft.com/office/powerpoint/2010/main" val="1161360055"/>
      </p:ext>
    </p:extLst>
  </p:cSld>
  <p:clrMapOvr>
    <a:masterClrMapping/>
  </p:clrMapOvr>
  <p:transition spd="slow" advTm="1130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К\Desktop\Documents\ФАП\SAM_76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28" y="404664"/>
            <a:ext cx="8663760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899592" y="5949280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/>
            <a:r>
              <a:rPr lang="ru-RU" b="1" i="1" dirty="0">
                <a:solidFill>
                  <a:schemeClr val="tx2"/>
                </a:solidFill>
              </a:rPr>
              <a:t>Стационар  </a:t>
            </a:r>
            <a:r>
              <a:rPr lang="ru-RU" b="1" i="1" dirty="0" err="1">
                <a:solidFill>
                  <a:schemeClr val="tx2"/>
                </a:solidFill>
              </a:rPr>
              <a:t>Завражской</a:t>
            </a:r>
            <a:r>
              <a:rPr lang="ru-RU" b="1" i="1" dirty="0">
                <a:solidFill>
                  <a:schemeClr val="tx2"/>
                </a:solidFill>
              </a:rPr>
              <a:t> участковой больницы.  1969 год.</a:t>
            </a:r>
          </a:p>
        </p:txBody>
      </p:sp>
    </p:spTree>
    <p:extLst>
      <p:ext uri="{BB962C8B-B14F-4D97-AF65-F5344CB8AC3E}">
        <p14:creationId xmlns:p14="http://schemas.microsoft.com/office/powerpoint/2010/main" val="1911012822"/>
      </p:ext>
    </p:extLst>
  </p:cSld>
  <p:clrMapOvr>
    <a:masterClrMapping/>
  </p:clrMapOvr>
  <p:transition spd="slow" advTm="1084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36920" y="548680"/>
            <a:ext cx="5227568" cy="5904656"/>
          </a:xfrm>
        </p:spPr>
        <p:txBody>
          <a:bodyPr>
            <a:normAutofit lnSpcReduction="10000"/>
          </a:bodyPr>
          <a:lstStyle/>
          <a:p>
            <a:r>
              <a:rPr lang="ru-RU" sz="2200" b="1" i="1" dirty="0">
                <a:solidFill>
                  <a:srgbClr val="FF0000"/>
                </a:solidFill>
              </a:rPr>
              <a:t>Подольская Валентина Александровна </a:t>
            </a:r>
            <a:endParaRPr lang="ru-RU" sz="2200" b="1" i="1" dirty="0" smtClean="0">
              <a:solidFill>
                <a:srgbClr val="FF0000"/>
              </a:solidFill>
            </a:endParaRPr>
          </a:p>
          <a:p>
            <a:r>
              <a:rPr lang="ru-RU" sz="1700" b="1" i="1" dirty="0" smtClean="0">
                <a:solidFill>
                  <a:schemeClr val="tx2"/>
                </a:solidFill>
              </a:rPr>
              <a:t>01.01</a:t>
            </a:r>
            <a:r>
              <a:rPr lang="ru-RU" sz="1700" b="1" i="1" dirty="0">
                <a:solidFill>
                  <a:schemeClr val="tx2"/>
                </a:solidFill>
              </a:rPr>
              <a:t>. 1936 года рождения.</a:t>
            </a:r>
          </a:p>
          <a:p>
            <a:r>
              <a:rPr lang="ru-RU" sz="1700" b="1" i="1" dirty="0" smtClean="0">
                <a:solidFill>
                  <a:schemeClr val="tx2"/>
                </a:solidFill>
              </a:rPr>
              <a:t> После </a:t>
            </a:r>
            <a:r>
              <a:rPr lang="ru-RU" sz="1700" b="1" i="1" dirty="0">
                <a:solidFill>
                  <a:schemeClr val="tx2"/>
                </a:solidFill>
              </a:rPr>
              <a:t>окончания Вологодского медицинского училища </a:t>
            </a:r>
            <a:r>
              <a:rPr lang="ru-RU" sz="1700" b="1" i="1" dirty="0" smtClean="0">
                <a:solidFill>
                  <a:schemeClr val="tx2"/>
                </a:solidFill>
              </a:rPr>
              <a:t>в </a:t>
            </a:r>
            <a:r>
              <a:rPr lang="ru-RU" sz="1700" b="1" i="1" dirty="0">
                <a:solidFill>
                  <a:schemeClr val="tx2"/>
                </a:solidFill>
              </a:rPr>
              <a:t>1957 </a:t>
            </a:r>
            <a:r>
              <a:rPr lang="ru-RU" sz="1700" b="1" i="1" dirty="0" smtClean="0">
                <a:solidFill>
                  <a:schemeClr val="tx2"/>
                </a:solidFill>
              </a:rPr>
              <a:t>году  начала  </a:t>
            </a:r>
            <a:r>
              <a:rPr lang="ru-RU" sz="1700" b="1" i="1" dirty="0">
                <a:solidFill>
                  <a:schemeClr val="tx2"/>
                </a:solidFill>
              </a:rPr>
              <a:t>работать акушеркой </a:t>
            </a:r>
            <a:r>
              <a:rPr lang="ru-RU" sz="1700" b="1" i="1" dirty="0" err="1">
                <a:solidFill>
                  <a:schemeClr val="tx2"/>
                </a:solidFill>
              </a:rPr>
              <a:t>Завражского</a:t>
            </a:r>
            <a:r>
              <a:rPr lang="ru-RU" sz="1700" b="1" i="1" dirty="0">
                <a:solidFill>
                  <a:schemeClr val="tx2"/>
                </a:solidFill>
              </a:rPr>
              <a:t> </a:t>
            </a:r>
            <a:r>
              <a:rPr lang="ru-RU" sz="1700" b="1" i="1" dirty="0" smtClean="0">
                <a:solidFill>
                  <a:schemeClr val="tx2"/>
                </a:solidFill>
              </a:rPr>
              <a:t>медпункта. Ей </a:t>
            </a:r>
            <a:r>
              <a:rPr lang="ru-RU" sz="1700" b="1" i="1" dirty="0">
                <a:solidFill>
                  <a:schemeClr val="tx2"/>
                </a:solidFill>
              </a:rPr>
              <a:t>доверили </a:t>
            </a:r>
            <a:r>
              <a:rPr lang="ru-RU" sz="1700" b="1" i="1" dirty="0" smtClean="0">
                <a:solidFill>
                  <a:schemeClr val="tx2"/>
                </a:solidFill>
              </a:rPr>
              <a:t>обслуживание населения </a:t>
            </a:r>
            <a:r>
              <a:rPr lang="ru-RU" sz="1700" b="1" i="1" dirty="0">
                <a:solidFill>
                  <a:srgbClr val="FF0000"/>
                </a:solidFill>
              </a:rPr>
              <a:t>11</a:t>
            </a:r>
            <a:r>
              <a:rPr lang="ru-RU" sz="1700" b="1" i="1" dirty="0">
                <a:solidFill>
                  <a:schemeClr val="tx2"/>
                </a:solidFill>
              </a:rPr>
              <a:t> деревень. В то время в деревнях было много жителей, одних рожениц в год было по 60-70  </a:t>
            </a:r>
            <a:r>
              <a:rPr lang="ru-RU" sz="1700" b="1" i="1" dirty="0" smtClean="0">
                <a:solidFill>
                  <a:schemeClr val="tx2"/>
                </a:solidFill>
              </a:rPr>
              <a:t>женщин. </a:t>
            </a:r>
            <a:r>
              <a:rPr lang="ru-RU" sz="1700" b="1" i="1" dirty="0">
                <a:solidFill>
                  <a:schemeClr val="tx2"/>
                </a:solidFill>
              </a:rPr>
              <a:t>Транспорта не было совсем, на все вызова приходилось ходить пешком, по </a:t>
            </a:r>
            <a:r>
              <a:rPr lang="ru-RU" sz="1700" b="1" i="1" dirty="0" smtClean="0">
                <a:solidFill>
                  <a:schemeClr val="tx2"/>
                </a:solidFill>
              </a:rPr>
              <a:t>бездорожью. Но не считаясь с усталостью  и личным временем Валентина Александровна спешила на помощь заболевшим, в любое время суток.</a:t>
            </a:r>
            <a:endParaRPr lang="ru-RU" sz="1700" b="1" i="1" dirty="0">
              <a:solidFill>
                <a:schemeClr val="tx2"/>
              </a:solidFill>
            </a:endParaRPr>
          </a:p>
          <a:p>
            <a:r>
              <a:rPr lang="ru-RU" sz="1700" b="1" i="1" dirty="0" smtClean="0">
                <a:solidFill>
                  <a:schemeClr val="tx2"/>
                </a:solidFill>
              </a:rPr>
              <a:t>Более </a:t>
            </a:r>
            <a:r>
              <a:rPr lang="ru-RU" sz="1700" b="1" i="1" dirty="0">
                <a:solidFill>
                  <a:schemeClr val="tx2"/>
                </a:solidFill>
              </a:rPr>
              <a:t>37 лет Валентина Александровна отработала </a:t>
            </a:r>
            <a:r>
              <a:rPr lang="ru-RU" sz="1700" b="1" i="1" dirty="0" smtClean="0">
                <a:solidFill>
                  <a:schemeClr val="tx2"/>
                </a:solidFill>
              </a:rPr>
              <a:t>фельдшером-акушером </a:t>
            </a:r>
            <a:r>
              <a:rPr lang="ru-RU" sz="1700" b="1" i="1" dirty="0">
                <a:solidFill>
                  <a:schemeClr val="tx2"/>
                </a:solidFill>
              </a:rPr>
              <a:t>в Завражье. Была профессионалом своего дела, всегда вежлива и приветлива со всеми, тактична и доброжелательна</a:t>
            </a:r>
            <a:r>
              <a:rPr lang="ru-RU" sz="1700" b="1" i="1" dirty="0" smtClean="0">
                <a:solidFill>
                  <a:schemeClr val="tx2"/>
                </a:solidFill>
              </a:rPr>
              <a:t>. За долгосрочную и безупречную работу по медицинскому обслуживанию населения и в связи с 55-летием со Дня рождения, Валентина Александровна награждена  Грамотой  Никольской районной больницы.</a:t>
            </a:r>
            <a:endParaRPr lang="ru-RU" sz="1700" b="1" i="1" dirty="0">
              <a:solidFill>
                <a:schemeClr val="tx2"/>
              </a:solidFill>
            </a:endParaRPr>
          </a:p>
          <a:p>
            <a:endParaRPr lang="ru-RU" dirty="0"/>
          </a:p>
        </p:txBody>
      </p:sp>
      <p:pic>
        <p:nvPicPr>
          <p:cNvPr id="2050" name="Picture 2" descr="C:\Users\ПК\Desktop\Documents\ФАП\SAM_75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0" y="1052736"/>
            <a:ext cx="3240360" cy="4273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0" y="5589240"/>
            <a:ext cx="37369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chemeClr val="tx2"/>
                </a:solidFill>
              </a:rPr>
              <a:t>Подольская Валентина Александровна </a:t>
            </a:r>
          </a:p>
        </p:txBody>
      </p:sp>
    </p:spTree>
    <p:extLst>
      <p:ext uri="{BB962C8B-B14F-4D97-AF65-F5344CB8AC3E}">
        <p14:creationId xmlns:p14="http://schemas.microsoft.com/office/powerpoint/2010/main" val="1361733216"/>
      </p:ext>
    </p:extLst>
  </p:cSld>
  <p:clrMapOvr>
    <a:masterClrMapping/>
  </p:clrMapOvr>
  <p:transition spd="slow" advTm="2650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4820" y="765281"/>
            <a:ext cx="417646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rgbClr val="FF0000"/>
                </a:solidFill>
              </a:rPr>
              <a:t>Жужгина</a:t>
            </a:r>
            <a:r>
              <a:rPr lang="ru-RU" sz="2000" b="1" i="1" dirty="0">
                <a:solidFill>
                  <a:srgbClr val="FF0000"/>
                </a:solidFill>
              </a:rPr>
              <a:t> Валентина Васильевна </a:t>
            </a:r>
            <a:r>
              <a:rPr lang="ru-RU" b="1" i="1" dirty="0">
                <a:solidFill>
                  <a:schemeClr val="tx2"/>
                </a:solidFill>
              </a:rPr>
              <a:t>13.12.1948 года рождения.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С </a:t>
            </a:r>
            <a:r>
              <a:rPr lang="ru-RU" b="1" i="1" dirty="0">
                <a:solidFill>
                  <a:srgbClr val="FF0000"/>
                </a:solidFill>
              </a:rPr>
              <a:t>1 </a:t>
            </a:r>
            <a:r>
              <a:rPr lang="ru-RU" b="1" i="1" dirty="0" smtClean="0">
                <a:solidFill>
                  <a:srgbClr val="FF0000"/>
                </a:solidFill>
              </a:rPr>
              <a:t>апреля 1968 </a:t>
            </a:r>
            <a:r>
              <a:rPr lang="ru-RU" b="1" i="1" dirty="0" smtClean="0">
                <a:solidFill>
                  <a:schemeClr val="tx2"/>
                </a:solidFill>
              </a:rPr>
              <a:t>года, после окончания Великоустюгского медицинского училища начала работать  </a:t>
            </a:r>
            <a:r>
              <a:rPr lang="ru-RU" b="1" i="1" dirty="0">
                <a:solidFill>
                  <a:schemeClr val="tx2"/>
                </a:solidFill>
              </a:rPr>
              <a:t>заведующей </a:t>
            </a:r>
            <a:r>
              <a:rPr lang="ru-RU" b="1" i="1" dirty="0" err="1">
                <a:solidFill>
                  <a:schemeClr val="tx2"/>
                </a:solidFill>
              </a:rPr>
              <a:t>Завражским</a:t>
            </a:r>
            <a:r>
              <a:rPr lang="ru-RU" b="1" i="1" dirty="0">
                <a:solidFill>
                  <a:schemeClr val="tx2"/>
                </a:solidFill>
              </a:rPr>
              <a:t> </a:t>
            </a:r>
            <a:r>
              <a:rPr lang="ru-RU" b="1" i="1" dirty="0" smtClean="0">
                <a:solidFill>
                  <a:schemeClr val="tx2"/>
                </a:solidFill>
              </a:rPr>
              <a:t>медпунктом. Затем  </a:t>
            </a:r>
            <a:r>
              <a:rPr lang="ru-RU" b="1" i="1" dirty="0">
                <a:solidFill>
                  <a:schemeClr val="tx2"/>
                </a:solidFill>
              </a:rPr>
              <a:t>с </a:t>
            </a:r>
            <a:r>
              <a:rPr lang="ru-RU" b="1" i="1" dirty="0">
                <a:solidFill>
                  <a:srgbClr val="FF0000"/>
                </a:solidFill>
              </a:rPr>
              <a:t>04.1970</a:t>
            </a:r>
            <a:r>
              <a:rPr lang="ru-RU" b="1" i="1" dirty="0">
                <a:solidFill>
                  <a:schemeClr val="tx2"/>
                </a:solidFill>
              </a:rPr>
              <a:t> </a:t>
            </a:r>
            <a:r>
              <a:rPr lang="ru-RU" b="1" i="1" dirty="0" smtClean="0">
                <a:solidFill>
                  <a:schemeClr val="tx2"/>
                </a:solidFill>
              </a:rPr>
              <a:t>года  </a:t>
            </a:r>
            <a:r>
              <a:rPr lang="ru-RU" b="1" i="1" dirty="0">
                <a:solidFill>
                  <a:schemeClr val="tx2"/>
                </a:solidFill>
              </a:rPr>
              <a:t>по </a:t>
            </a:r>
            <a:r>
              <a:rPr lang="ru-RU" b="1" i="1" dirty="0">
                <a:solidFill>
                  <a:srgbClr val="FF0000"/>
                </a:solidFill>
              </a:rPr>
              <a:t>1973</a:t>
            </a:r>
            <a:r>
              <a:rPr lang="ru-RU" b="1" i="1" dirty="0">
                <a:solidFill>
                  <a:schemeClr val="tx2"/>
                </a:solidFill>
              </a:rPr>
              <a:t> </a:t>
            </a:r>
            <a:r>
              <a:rPr lang="ru-RU" b="1" i="1" dirty="0" smtClean="0">
                <a:solidFill>
                  <a:schemeClr val="tx2"/>
                </a:solidFill>
              </a:rPr>
              <a:t>года </a:t>
            </a:r>
            <a:r>
              <a:rPr lang="ru-RU" b="1" i="1" dirty="0">
                <a:solidFill>
                  <a:schemeClr val="tx2"/>
                </a:solidFill>
              </a:rPr>
              <a:t>Валентина Васильевна р</a:t>
            </a:r>
            <a:r>
              <a:rPr lang="ru-RU" b="1" i="1" dirty="0" smtClean="0">
                <a:solidFill>
                  <a:schemeClr val="tx2"/>
                </a:solidFill>
              </a:rPr>
              <a:t>аботала фельдшером.</a:t>
            </a:r>
            <a:r>
              <a:rPr lang="ru-RU" b="1" i="1" dirty="0">
                <a:solidFill>
                  <a:schemeClr val="tx2"/>
                </a:solidFill>
              </a:rPr>
              <a:t> </a:t>
            </a:r>
            <a:r>
              <a:rPr lang="ru-RU" b="1" i="1" dirty="0" smtClean="0">
                <a:solidFill>
                  <a:schemeClr val="tx2"/>
                </a:solidFill>
              </a:rPr>
              <a:t>С </a:t>
            </a:r>
            <a:r>
              <a:rPr lang="ru-RU" b="1" i="1" dirty="0" smtClean="0">
                <a:solidFill>
                  <a:srgbClr val="FF0000"/>
                </a:solidFill>
              </a:rPr>
              <a:t>1974</a:t>
            </a:r>
            <a:r>
              <a:rPr lang="ru-RU" b="1" i="1" dirty="0" smtClean="0">
                <a:solidFill>
                  <a:schemeClr val="tx2"/>
                </a:solidFill>
              </a:rPr>
              <a:t> года </a:t>
            </a:r>
            <a:r>
              <a:rPr lang="ru-RU" b="1" i="1" dirty="0">
                <a:solidFill>
                  <a:schemeClr val="tx2"/>
                </a:solidFill>
              </a:rPr>
              <a:t>по </a:t>
            </a:r>
            <a:r>
              <a:rPr lang="ru-RU" b="1" i="1" dirty="0">
                <a:solidFill>
                  <a:srgbClr val="FF0000"/>
                </a:solidFill>
              </a:rPr>
              <a:t>2007</a:t>
            </a:r>
            <a:r>
              <a:rPr lang="ru-RU" b="1" i="1" dirty="0">
                <a:solidFill>
                  <a:schemeClr val="tx2"/>
                </a:solidFill>
              </a:rPr>
              <a:t> год –</a:t>
            </a:r>
            <a:r>
              <a:rPr lang="ru-RU" b="1" i="1" dirty="0" smtClean="0">
                <a:solidFill>
                  <a:schemeClr val="tx2"/>
                </a:solidFill>
              </a:rPr>
              <a:t>клиническим  лаборантом. </a:t>
            </a:r>
          </a:p>
          <a:p>
            <a:r>
              <a:rPr lang="ru-RU" b="1" i="1" dirty="0" err="1" smtClean="0">
                <a:solidFill>
                  <a:schemeClr val="tx2"/>
                </a:solidFill>
              </a:rPr>
              <a:t>Жужгина</a:t>
            </a:r>
            <a:r>
              <a:rPr lang="ru-RU" b="1" i="1" dirty="0" smtClean="0">
                <a:solidFill>
                  <a:schemeClr val="tx2"/>
                </a:solidFill>
              </a:rPr>
              <a:t> В.В. была отличным специалистом, ответственным и внимательным человеком.</a:t>
            </a:r>
            <a:endParaRPr lang="ru-RU" b="1" i="1" dirty="0">
              <a:solidFill>
                <a:schemeClr val="tx2"/>
              </a:solidFill>
            </a:endParaRPr>
          </a:p>
          <a:p>
            <a:endParaRPr lang="ru-RU" b="1" i="1" dirty="0">
              <a:solidFill>
                <a:schemeClr val="tx2"/>
              </a:solidFill>
            </a:endParaRPr>
          </a:p>
        </p:txBody>
      </p:sp>
      <p:pic>
        <p:nvPicPr>
          <p:cNvPr id="3074" name="Picture 2" descr="C:\Users\ПК\Desktop\Documents\ФАП\P10004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620688"/>
            <a:ext cx="3960440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285841" y="6026120"/>
            <a:ext cx="31822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err="1">
                <a:solidFill>
                  <a:schemeClr val="tx2"/>
                </a:solidFill>
              </a:rPr>
              <a:t>Жужгина</a:t>
            </a:r>
            <a:r>
              <a:rPr lang="ru-RU" sz="1600" b="1" i="1" dirty="0">
                <a:solidFill>
                  <a:schemeClr val="tx2"/>
                </a:solidFill>
              </a:rPr>
              <a:t> Валентина Васильевна 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70331"/>
      </p:ext>
    </p:extLst>
  </p:cSld>
  <p:clrMapOvr>
    <a:masterClrMapping/>
  </p:clrMapOvr>
  <p:transition spd="slow" advTm="162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3928" y="188640"/>
            <a:ext cx="5040560" cy="5904656"/>
          </a:xfrm>
        </p:spPr>
        <p:txBody>
          <a:bodyPr>
            <a:normAutofit/>
          </a:bodyPr>
          <a:lstStyle/>
          <a:p>
            <a:r>
              <a:rPr lang="ru-RU" sz="1600" b="1" i="1" dirty="0" smtClean="0">
                <a:solidFill>
                  <a:schemeClr val="tx2"/>
                </a:solidFill>
              </a:rPr>
              <a:t> 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11960" y="649676"/>
            <a:ext cx="475252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 smtClean="0">
                <a:solidFill>
                  <a:srgbClr val="FF0000"/>
                </a:solidFill>
              </a:rPr>
              <a:t>Пахолкова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>
                <a:solidFill>
                  <a:srgbClr val="FF0000"/>
                </a:solidFill>
              </a:rPr>
              <a:t>Любовь Андреевна </a:t>
            </a:r>
            <a:r>
              <a:rPr lang="ru-RU" b="1" i="1" dirty="0">
                <a:solidFill>
                  <a:schemeClr val="tx2"/>
                </a:solidFill>
              </a:rPr>
              <a:t>13.03.1948 года </a:t>
            </a:r>
            <a:r>
              <a:rPr lang="ru-RU" b="1" i="1" dirty="0" smtClean="0">
                <a:solidFill>
                  <a:schemeClr val="tx2"/>
                </a:solidFill>
              </a:rPr>
              <a:t>рождения, начала работать  патронажной медсестрой в </a:t>
            </a:r>
            <a:r>
              <a:rPr lang="ru-RU" b="1" i="1" dirty="0" err="1" smtClean="0">
                <a:solidFill>
                  <a:schemeClr val="tx2"/>
                </a:solidFill>
              </a:rPr>
              <a:t>Завражском</a:t>
            </a:r>
            <a:r>
              <a:rPr lang="ru-RU" b="1" i="1" dirty="0" smtClean="0">
                <a:solidFill>
                  <a:schemeClr val="tx2"/>
                </a:solidFill>
              </a:rPr>
              <a:t> медпункте в </a:t>
            </a:r>
            <a:r>
              <a:rPr lang="ru-RU" b="1" i="1" dirty="0" smtClean="0">
                <a:solidFill>
                  <a:srgbClr val="FF0000"/>
                </a:solidFill>
              </a:rPr>
              <a:t>1969</a:t>
            </a:r>
            <a:r>
              <a:rPr lang="ru-RU" b="1" i="1" dirty="0" smtClean="0">
                <a:solidFill>
                  <a:schemeClr val="tx2"/>
                </a:solidFill>
              </a:rPr>
              <a:t> году, после обучения на курсах в г. Никольске.</a:t>
            </a:r>
            <a:endParaRPr lang="ru-RU" b="1" i="1" dirty="0">
              <a:solidFill>
                <a:schemeClr val="tx2"/>
              </a:solidFill>
            </a:endParaRPr>
          </a:p>
          <a:p>
            <a:r>
              <a:rPr lang="ru-RU" b="1" i="1" dirty="0" smtClean="0">
                <a:solidFill>
                  <a:schemeClr val="tx2"/>
                </a:solidFill>
              </a:rPr>
              <a:t>В </a:t>
            </a:r>
            <a:r>
              <a:rPr lang="ru-RU" b="1" i="1" dirty="0" smtClean="0">
                <a:solidFill>
                  <a:srgbClr val="FF0000"/>
                </a:solidFill>
              </a:rPr>
              <a:t>1973</a:t>
            </a:r>
            <a:r>
              <a:rPr lang="ru-RU" b="1" i="1" dirty="0" smtClean="0">
                <a:solidFill>
                  <a:schemeClr val="tx2"/>
                </a:solidFill>
              </a:rPr>
              <a:t> году стала работать медсестрой, а  затем прошла специализацию на курсах и начала работать медсестрой </a:t>
            </a:r>
            <a:r>
              <a:rPr lang="ru-RU" b="1" i="1" dirty="0" err="1" smtClean="0">
                <a:solidFill>
                  <a:schemeClr val="tx2"/>
                </a:solidFill>
              </a:rPr>
              <a:t>физио</a:t>
            </a:r>
            <a:r>
              <a:rPr lang="ru-RU" b="1" i="1" dirty="0" smtClean="0">
                <a:solidFill>
                  <a:schemeClr val="tx2"/>
                </a:solidFill>
              </a:rPr>
              <a:t> кабинета.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 Любовь Андреевна всегда вежливо и внимательно относилась к пациентам. 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«За работу по улучшению медицинского обслуживания и в связи со 100- </a:t>
            </a:r>
            <a:r>
              <a:rPr lang="ru-RU" b="1" i="1" dirty="0" err="1" smtClean="0">
                <a:solidFill>
                  <a:schemeClr val="tx2"/>
                </a:solidFill>
              </a:rPr>
              <a:t>летием</a:t>
            </a:r>
            <a:r>
              <a:rPr lang="ru-RU" b="1" i="1" dirty="0" smtClean="0">
                <a:solidFill>
                  <a:schemeClr val="tx2"/>
                </a:solidFill>
              </a:rPr>
              <a:t> со дня рождения В. И. Ленина» Любовь Андреевна награждена Почетной грамотой больницы.</a:t>
            </a:r>
            <a:endParaRPr lang="ru-RU" b="1" i="1" dirty="0">
              <a:solidFill>
                <a:schemeClr val="tx2"/>
              </a:solidFill>
            </a:endParaRPr>
          </a:p>
        </p:txBody>
      </p:sp>
      <p:pic>
        <p:nvPicPr>
          <p:cNvPr id="4098" name="Picture 2" descr="C:\Users\ПК\Desktop\Documents\ФАП\P10004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600400" cy="5184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346161" y="6246604"/>
            <a:ext cx="2920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err="1">
                <a:solidFill>
                  <a:schemeClr val="tx2"/>
                </a:solidFill>
              </a:rPr>
              <a:t>Пахолкова</a:t>
            </a:r>
            <a:r>
              <a:rPr lang="ru-RU" sz="1600" b="1" i="1" dirty="0">
                <a:solidFill>
                  <a:schemeClr val="tx2"/>
                </a:solidFill>
              </a:rPr>
              <a:t> Любовь Андреевна 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86220"/>
      </p:ext>
    </p:extLst>
  </p:cSld>
  <p:clrMapOvr>
    <a:masterClrMapping/>
  </p:clrMapOvr>
  <p:transition spd="slow" advTm="1897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476672"/>
            <a:ext cx="8204448" cy="525658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        </a:t>
            </a:r>
          </a:p>
          <a:p>
            <a:endParaRPr lang="ru-RU" b="1" i="1" dirty="0">
              <a:solidFill>
                <a:schemeClr val="tx2"/>
              </a:solidFill>
            </a:endParaRPr>
          </a:p>
          <a:p>
            <a:endParaRPr lang="ru-RU" b="1" i="1" dirty="0" smtClean="0">
              <a:solidFill>
                <a:schemeClr val="tx2"/>
              </a:solidFill>
            </a:endParaRPr>
          </a:p>
          <a:p>
            <a:endParaRPr lang="ru-RU" b="1" i="1" dirty="0">
              <a:solidFill>
                <a:schemeClr val="tx2"/>
              </a:solidFill>
            </a:endParaRPr>
          </a:p>
          <a:p>
            <a:endParaRPr lang="ru-RU" b="1" i="1" dirty="0" smtClean="0">
              <a:solidFill>
                <a:schemeClr val="tx2"/>
              </a:solidFill>
            </a:endParaRPr>
          </a:p>
          <a:p>
            <a:endParaRPr lang="ru-RU" b="1" i="1" dirty="0" smtClean="0">
              <a:solidFill>
                <a:schemeClr val="tx2"/>
              </a:solidFill>
            </a:endParaRPr>
          </a:p>
          <a:p>
            <a:endParaRPr lang="ru-RU" b="1" i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211960" y="2341914"/>
            <a:ext cx="4572000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tx2"/>
                </a:solidFill>
              </a:rPr>
              <a:t> </a:t>
            </a:r>
            <a:r>
              <a:rPr lang="ru-RU" b="1" i="1" dirty="0" smtClean="0">
                <a:solidFill>
                  <a:schemeClr val="tx2"/>
                </a:solidFill>
              </a:rPr>
              <a:t> </a:t>
            </a:r>
            <a:r>
              <a:rPr lang="ru-RU" b="1" i="1" dirty="0">
                <a:solidFill>
                  <a:schemeClr val="tx2"/>
                </a:solidFill>
              </a:rPr>
              <a:t>(</a:t>
            </a:r>
            <a:r>
              <a:rPr lang="ru-RU" b="1" i="1" dirty="0" err="1">
                <a:solidFill>
                  <a:schemeClr val="tx2"/>
                </a:solidFill>
              </a:rPr>
              <a:t>Боридько</a:t>
            </a:r>
            <a:r>
              <a:rPr lang="ru-RU" b="1" i="1" dirty="0">
                <a:solidFill>
                  <a:schemeClr val="tx2"/>
                </a:solidFill>
              </a:rPr>
              <a:t>) </a:t>
            </a:r>
            <a:r>
              <a:rPr lang="ru-RU" sz="2000" b="1" i="1" dirty="0" err="1">
                <a:solidFill>
                  <a:srgbClr val="FF0000"/>
                </a:solidFill>
              </a:rPr>
              <a:t>Шамаева</a:t>
            </a:r>
            <a:r>
              <a:rPr lang="ru-RU" sz="2000" b="1" i="1" dirty="0">
                <a:solidFill>
                  <a:srgbClr val="FF0000"/>
                </a:solidFill>
              </a:rPr>
              <a:t> Валентина Ивановна 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  Закончила Пермский государственный  медицинский институт. Работала главным врачом </a:t>
            </a:r>
            <a:r>
              <a:rPr lang="ru-RU" b="1" i="1" dirty="0" err="1" smtClean="0">
                <a:solidFill>
                  <a:schemeClr val="tx2"/>
                </a:solidFill>
              </a:rPr>
              <a:t>Завражской</a:t>
            </a:r>
            <a:r>
              <a:rPr lang="ru-RU" b="1" i="1" dirty="0" smtClean="0">
                <a:solidFill>
                  <a:schemeClr val="tx2"/>
                </a:solidFill>
              </a:rPr>
              <a:t> участковой больницы с </a:t>
            </a:r>
            <a:r>
              <a:rPr lang="ru-RU" b="1" i="1" dirty="0" smtClean="0">
                <a:solidFill>
                  <a:srgbClr val="FF0000"/>
                </a:solidFill>
              </a:rPr>
              <a:t>08</a:t>
            </a:r>
            <a:r>
              <a:rPr lang="ru-RU" b="1" i="1" dirty="0">
                <a:solidFill>
                  <a:srgbClr val="FF0000"/>
                </a:solidFill>
              </a:rPr>
              <a:t>. 1970 </a:t>
            </a:r>
            <a:r>
              <a:rPr lang="ru-RU" b="1" i="1" dirty="0">
                <a:solidFill>
                  <a:schemeClr val="tx2"/>
                </a:solidFill>
              </a:rPr>
              <a:t>года по </a:t>
            </a:r>
            <a:r>
              <a:rPr lang="ru-RU" b="1" i="1" dirty="0">
                <a:solidFill>
                  <a:srgbClr val="FF0000"/>
                </a:solidFill>
              </a:rPr>
              <a:t>12.1971</a:t>
            </a:r>
            <a:r>
              <a:rPr lang="ru-RU" b="1" i="1" dirty="0">
                <a:solidFill>
                  <a:schemeClr val="tx2"/>
                </a:solidFill>
              </a:rPr>
              <a:t> </a:t>
            </a:r>
            <a:r>
              <a:rPr lang="ru-RU" b="1" i="1" dirty="0" smtClean="0">
                <a:solidFill>
                  <a:schemeClr val="tx2"/>
                </a:solidFill>
              </a:rPr>
              <a:t>года. Затем Валентина Ивановна  была переведена на работу в Никольскую районную  больницу, где работала всю  свою трудовую жизнь. Многие люди   обращались к ней за помощью. Валентина Ивановна относилась ко всем очень тактично, уважительно и внимательно.</a:t>
            </a:r>
            <a:endParaRPr lang="ru-RU" b="1" i="1" dirty="0">
              <a:solidFill>
                <a:schemeClr val="tx2"/>
              </a:solidFill>
            </a:endParaRPr>
          </a:p>
        </p:txBody>
      </p:sp>
      <p:pic>
        <p:nvPicPr>
          <p:cNvPr id="6146" name="Picture 2" descr="C:\Users\ПК\Desktop\Documents\ФАП\SAM_76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40" y="837551"/>
            <a:ext cx="3467784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07504" y="5949280"/>
            <a:ext cx="42963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err="1">
                <a:solidFill>
                  <a:schemeClr val="tx2"/>
                </a:solidFill>
              </a:rPr>
              <a:t>Шамаева</a:t>
            </a:r>
            <a:r>
              <a:rPr lang="ru-RU" sz="1600" b="1" i="1" dirty="0">
                <a:solidFill>
                  <a:schemeClr val="tx2"/>
                </a:solidFill>
              </a:rPr>
              <a:t> Валентина Ивановна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99992" y="404664"/>
            <a:ext cx="4283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i="1" dirty="0">
                <a:solidFill>
                  <a:srgbClr val="FF0000"/>
                </a:solidFill>
              </a:rPr>
              <a:t>В медицине главным лекарством является сам врач. 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</a:rPr>
              <a:t>Антоний </a:t>
            </a:r>
            <a:r>
              <a:rPr lang="ru-RU" sz="2400" b="1" i="1" dirty="0" err="1">
                <a:solidFill>
                  <a:srgbClr val="FF0000"/>
                </a:solidFill>
              </a:rPr>
              <a:t>Кэмпиньский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31096"/>
      </p:ext>
    </p:extLst>
  </p:cSld>
  <p:clrMapOvr>
    <a:masterClrMapping/>
  </p:clrMapOvr>
  <p:transition spd="slow" advTm="2098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95936" y="476672"/>
            <a:ext cx="4752528" cy="5976664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Затем  1970 </a:t>
            </a:r>
            <a:r>
              <a:rPr lang="ru-RU" b="1" i="1" dirty="0"/>
              <a:t>года по 12.1971 года.</a:t>
            </a: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828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>
              <a:solidFill>
                <a:schemeClr val="tx2"/>
              </a:solidFill>
            </a:endParaRPr>
          </a:p>
          <a:p>
            <a:r>
              <a:rPr lang="ru-RU" dirty="0">
                <a:solidFill>
                  <a:schemeClr val="tx2"/>
                </a:solidFill>
              </a:rPr>
              <a:t> </a:t>
            </a:r>
            <a:endParaRPr lang="ru-RU" b="1" i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646391"/>
            <a:ext cx="471033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 </a:t>
            </a:r>
            <a:r>
              <a:rPr lang="ru-RU" sz="2000" b="1" i="1" dirty="0">
                <a:solidFill>
                  <a:srgbClr val="FF0000"/>
                </a:solidFill>
              </a:rPr>
              <a:t>Чегодаев Прокопий Алексеевич </a:t>
            </a:r>
            <a:r>
              <a:rPr lang="ru-RU" b="1" i="1" dirty="0">
                <a:solidFill>
                  <a:schemeClr val="tx2"/>
                </a:solidFill>
              </a:rPr>
              <a:t>-  18.07.1950 г.р. </a:t>
            </a:r>
            <a:r>
              <a:rPr lang="ru-RU" b="1" i="1" dirty="0" smtClean="0">
                <a:solidFill>
                  <a:schemeClr val="tx2"/>
                </a:solidFill>
              </a:rPr>
              <a:t>Закончив  </a:t>
            </a:r>
            <a:r>
              <a:rPr lang="ru-RU" b="1" i="1" dirty="0">
                <a:solidFill>
                  <a:schemeClr val="tx2"/>
                </a:solidFill>
              </a:rPr>
              <a:t>Вологодское медицинское </a:t>
            </a:r>
            <a:r>
              <a:rPr lang="ru-RU" b="1" i="1" dirty="0" smtClean="0">
                <a:solidFill>
                  <a:schemeClr val="tx2"/>
                </a:solidFill>
              </a:rPr>
              <a:t>училище</a:t>
            </a:r>
            <a:r>
              <a:rPr lang="ru-RU" b="1" i="1" dirty="0">
                <a:solidFill>
                  <a:schemeClr val="tx2"/>
                </a:solidFill>
              </a:rPr>
              <a:t> </a:t>
            </a:r>
            <a:r>
              <a:rPr lang="ru-RU" b="1" i="1" dirty="0" smtClean="0">
                <a:solidFill>
                  <a:schemeClr val="tx2"/>
                </a:solidFill>
              </a:rPr>
              <a:t>работал  </a:t>
            </a:r>
            <a:r>
              <a:rPr lang="ru-RU" b="1" i="1" dirty="0">
                <a:solidFill>
                  <a:schemeClr val="tx2"/>
                </a:solidFill>
              </a:rPr>
              <a:t>фельдшером </a:t>
            </a:r>
            <a:r>
              <a:rPr lang="ru-RU" b="1" i="1" dirty="0" err="1">
                <a:solidFill>
                  <a:schemeClr val="tx2"/>
                </a:solidFill>
              </a:rPr>
              <a:t>Завражской</a:t>
            </a:r>
            <a:r>
              <a:rPr lang="ru-RU" b="1" i="1" dirty="0">
                <a:solidFill>
                  <a:schemeClr val="tx2"/>
                </a:solidFill>
              </a:rPr>
              <a:t> </a:t>
            </a:r>
            <a:r>
              <a:rPr lang="ru-RU" b="1" i="1">
                <a:solidFill>
                  <a:schemeClr val="tx2"/>
                </a:solidFill>
              </a:rPr>
              <a:t>участковой </a:t>
            </a:r>
            <a:r>
              <a:rPr lang="ru-RU" b="1" i="1" smtClean="0">
                <a:solidFill>
                  <a:schemeClr val="tx2"/>
                </a:solidFill>
              </a:rPr>
              <a:t>больницы  </a:t>
            </a:r>
            <a:r>
              <a:rPr lang="ru-RU" b="1" i="1" dirty="0" smtClean="0">
                <a:solidFill>
                  <a:srgbClr val="FF0000"/>
                </a:solidFill>
              </a:rPr>
              <a:t>с16.07. 1972 по 1974 </a:t>
            </a:r>
            <a:r>
              <a:rPr lang="ru-RU" b="1" i="1" dirty="0" smtClean="0">
                <a:solidFill>
                  <a:schemeClr val="tx2"/>
                </a:solidFill>
              </a:rPr>
              <a:t>г. Затем один год работал  помощником эпидемиолога</a:t>
            </a:r>
            <a:r>
              <a:rPr lang="ru-RU" b="1" i="1" dirty="0">
                <a:solidFill>
                  <a:schemeClr val="tx2"/>
                </a:solidFill>
              </a:rPr>
              <a:t>.  </a:t>
            </a:r>
            <a:r>
              <a:rPr lang="ru-RU" b="1" i="1" dirty="0" smtClean="0">
                <a:solidFill>
                  <a:schemeClr val="tx2"/>
                </a:solidFill>
              </a:rPr>
              <a:t> С </a:t>
            </a:r>
            <a:r>
              <a:rPr lang="ru-RU" b="1" i="1" dirty="0" smtClean="0">
                <a:solidFill>
                  <a:srgbClr val="FF0000"/>
                </a:solidFill>
              </a:rPr>
              <a:t>1977</a:t>
            </a:r>
            <a:r>
              <a:rPr lang="ru-RU" b="1" i="1" dirty="0" smtClean="0">
                <a:solidFill>
                  <a:schemeClr val="tx2"/>
                </a:solidFill>
              </a:rPr>
              <a:t> по  </a:t>
            </a:r>
            <a:r>
              <a:rPr lang="ru-RU" b="1" i="1" dirty="0" smtClean="0">
                <a:solidFill>
                  <a:srgbClr val="FF0000"/>
                </a:solidFill>
              </a:rPr>
              <a:t>1982</a:t>
            </a:r>
            <a:r>
              <a:rPr lang="ru-RU" b="1" i="1" dirty="0" smtClean="0">
                <a:solidFill>
                  <a:schemeClr val="tx2"/>
                </a:solidFill>
              </a:rPr>
              <a:t> года и  с</a:t>
            </a:r>
            <a:r>
              <a:rPr lang="ru-RU" b="1" i="1" dirty="0" smtClean="0">
                <a:solidFill>
                  <a:srgbClr val="FF0000"/>
                </a:solidFill>
              </a:rPr>
              <a:t>05.01.1988 </a:t>
            </a:r>
            <a:r>
              <a:rPr lang="ru-RU" b="1" i="1" dirty="0" smtClean="0">
                <a:solidFill>
                  <a:schemeClr val="tx2"/>
                </a:solidFill>
              </a:rPr>
              <a:t>по </a:t>
            </a:r>
            <a:r>
              <a:rPr lang="ru-RU" b="1" i="1" dirty="0" smtClean="0">
                <a:solidFill>
                  <a:srgbClr val="FF0000"/>
                </a:solidFill>
              </a:rPr>
              <a:t>19.01.1998</a:t>
            </a:r>
            <a:r>
              <a:rPr lang="ru-RU" b="1" i="1" dirty="0" smtClean="0">
                <a:solidFill>
                  <a:schemeClr val="tx2"/>
                </a:solidFill>
              </a:rPr>
              <a:t>  </a:t>
            </a:r>
            <a:r>
              <a:rPr lang="ru-RU" b="1" i="1" dirty="0">
                <a:solidFill>
                  <a:schemeClr val="tx2"/>
                </a:solidFill>
              </a:rPr>
              <a:t>года - работал </a:t>
            </a:r>
            <a:r>
              <a:rPr lang="ru-RU" b="1" i="1" dirty="0" smtClean="0">
                <a:solidFill>
                  <a:schemeClr val="tx2"/>
                </a:solidFill>
              </a:rPr>
              <a:t>фельдшером,  и исполнял обязанности главного врача. 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Всегда был спокойный, вежливый  и внимательный.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Чегодаев П.А. являлся Почетным донором.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Прокопий Алексеевич неоднократно  награждался Почетными грамотами  Никольской больницы, за высокие показатели по медицинскому обслуживанию населения и в связи с празднованием Дня медицинского работника.</a:t>
            </a:r>
            <a:endParaRPr lang="ru-RU" b="1" i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ПК\Desktop\Documents\ФАП\SAM_7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13398"/>
            <a:ext cx="3475954" cy="464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106760" y="5589240"/>
            <a:ext cx="30332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chemeClr val="tx2"/>
                </a:solidFill>
              </a:rPr>
              <a:t>Чегодаев Прокопий Алексеевич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0429718"/>
      </p:ext>
    </p:extLst>
  </p:cSld>
  <p:clrMapOvr>
    <a:masterClrMapping/>
  </p:clrMapOvr>
  <p:transition spd="slow" advTm="2060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16016" y="764704"/>
            <a:ext cx="4104456" cy="4209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b="1" i="1" dirty="0"/>
              <a:t> </a:t>
            </a:r>
            <a:r>
              <a:rPr lang="ru-RU" sz="1900" b="1" i="1" dirty="0" smtClean="0"/>
              <a:t> </a:t>
            </a:r>
            <a:r>
              <a:rPr lang="ru-RU" b="1" i="1" dirty="0">
                <a:solidFill>
                  <a:srgbClr val="FF0000"/>
                </a:solidFill>
              </a:rPr>
              <a:t>Чегодаева Татьяна Михайловна </a:t>
            </a:r>
            <a:r>
              <a:rPr lang="ru-RU" sz="1900" b="1" i="1" dirty="0" smtClean="0"/>
              <a:t>-</a:t>
            </a:r>
            <a:r>
              <a:rPr lang="ru-RU" sz="2000" b="1" i="1" dirty="0" smtClean="0"/>
              <a:t>27.09.1946 г.р. </a:t>
            </a:r>
          </a:p>
          <a:p>
            <a:pPr marL="0" indent="0">
              <a:buNone/>
            </a:pPr>
            <a:r>
              <a:rPr lang="ru-RU" sz="2000" b="1" i="1" dirty="0" smtClean="0"/>
              <a:t>Закончила Вологодское медицинское училище, получив квалификацию зубной врач,  работала по специальности в  </a:t>
            </a:r>
            <a:r>
              <a:rPr lang="ru-RU" sz="2000" b="1" i="1" dirty="0" err="1" smtClean="0"/>
              <a:t>Завражской</a:t>
            </a:r>
            <a:r>
              <a:rPr lang="ru-RU" sz="2000" b="1" i="1" dirty="0" smtClean="0"/>
              <a:t> участковой больнице  </a:t>
            </a:r>
            <a:r>
              <a:rPr lang="ru-RU" sz="2000" b="1" i="1" dirty="0"/>
              <a:t>с</a:t>
            </a:r>
            <a:r>
              <a:rPr lang="ru-RU" sz="2000" b="1" i="1" dirty="0" smtClean="0"/>
              <a:t> </a:t>
            </a:r>
            <a:r>
              <a:rPr lang="ru-RU" sz="2000" b="1" i="1" dirty="0">
                <a:solidFill>
                  <a:srgbClr val="FF0000"/>
                </a:solidFill>
              </a:rPr>
              <a:t>08.1972</a:t>
            </a:r>
            <a:r>
              <a:rPr lang="ru-RU" sz="2000" b="1" i="1" dirty="0"/>
              <a:t> </a:t>
            </a:r>
            <a:r>
              <a:rPr lang="ru-RU" sz="2000" b="1" i="1" dirty="0" smtClean="0"/>
              <a:t>году.-по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>
                <a:solidFill>
                  <a:srgbClr val="FF0000"/>
                </a:solidFill>
              </a:rPr>
              <a:t>12.1988 </a:t>
            </a:r>
            <a:r>
              <a:rPr lang="ru-RU" sz="2000" b="1" i="1" dirty="0"/>
              <a:t>года</a:t>
            </a:r>
            <a:r>
              <a:rPr lang="ru-RU" sz="2000" b="1" i="1" dirty="0" smtClean="0"/>
              <a:t>.  Ответственная, внимательная, уважительная, профессионал своего дела.</a:t>
            </a:r>
            <a:endParaRPr lang="ru-RU" sz="2000" b="1" i="1" dirty="0"/>
          </a:p>
          <a:p>
            <a:endParaRPr lang="ru-RU" dirty="0"/>
          </a:p>
        </p:txBody>
      </p:sp>
      <p:pic>
        <p:nvPicPr>
          <p:cNvPr id="10242" name="Picture 2" descr="C:\Users\ПК\Desktop\Documents\ФАП\SAM_76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888432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323528" y="5572015"/>
            <a:ext cx="31140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chemeClr val="tx2"/>
                </a:solidFill>
              </a:rPr>
              <a:t>Чегодаева Татьяна Михайловна 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5630"/>
      </p:ext>
    </p:extLst>
  </p:cSld>
  <p:clrMapOvr>
    <a:masterClrMapping/>
  </p:clrMapOvr>
  <p:transition spd="slow" advTm="1631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4409212" y="2935689"/>
            <a:ext cx="4339252" cy="216591"/>
          </a:xfrm>
        </p:spPr>
        <p:txBody>
          <a:bodyPr>
            <a:normAutofit fontScale="40000" lnSpcReduction="20000"/>
          </a:bodyPr>
          <a:lstStyle/>
          <a:p>
            <a:endParaRPr lang="ru-RU" b="1" i="1" dirty="0"/>
          </a:p>
          <a:p>
            <a:endParaRPr lang="ru-RU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70203" y="1054629"/>
            <a:ext cx="36004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(Калина</a:t>
            </a:r>
            <a:r>
              <a:rPr lang="ru-RU" sz="2400" b="1" i="1" dirty="0">
                <a:solidFill>
                  <a:srgbClr val="FF0000"/>
                </a:solidFill>
              </a:rPr>
              <a:t>) </a:t>
            </a:r>
            <a:r>
              <a:rPr lang="ru-RU" sz="2400" b="1" i="1" dirty="0" err="1">
                <a:solidFill>
                  <a:srgbClr val="FF0000"/>
                </a:solidFill>
              </a:rPr>
              <a:t>Коряковская</a:t>
            </a:r>
            <a:r>
              <a:rPr lang="ru-RU" sz="2400" b="1" i="1" dirty="0">
                <a:solidFill>
                  <a:srgbClr val="FF0000"/>
                </a:solidFill>
              </a:rPr>
              <a:t>  Антонина </a:t>
            </a:r>
            <a:r>
              <a:rPr lang="ru-RU" sz="2400" b="1" i="1" dirty="0" smtClean="0">
                <a:solidFill>
                  <a:srgbClr val="FF0000"/>
                </a:solidFill>
              </a:rPr>
              <a:t>Ивановна </a:t>
            </a:r>
          </a:p>
          <a:p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chemeClr val="tx2"/>
                </a:solidFill>
              </a:rPr>
              <a:t>после окончания медицинского училища </a:t>
            </a:r>
            <a:r>
              <a:rPr lang="ru-RU" b="1" i="1" dirty="0">
                <a:solidFill>
                  <a:schemeClr val="tx2"/>
                </a:solidFill>
              </a:rPr>
              <a:t>в</a:t>
            </a:r>
            <a:r>
              <a:rPr lang="ru-RU" b="1" i="1" dirty="0">
                <a:solidFill>
                  <a:srgbClr val="FF0000"/>
                </a:solidFill>
              </a:rPr>
              <a:t> 1973 </a:t>
            </a:r>
            <a:r>
              <a:rPr lang="ru-RU" b="1" i="1" dirty="0">
                <a:solidFill>
                  <a:schemeClr val="tx2"/>
                </a:solidFill>
              </a:rPr>
              <a:t>году начала работать в </a:t>
            </a:r>
            <a:r>
              <a:rPr lang="ru-RU" b="1" i="1" dirty="0" err="1">
                <a:solidFill>
                  <a:schemeClr val="tx2"/>
                </a:solidFill>
              </a:rPr>
              <a:t>Завражской</a:t>
            </a:r>
            <a:r>
              <a:rPr lang="ru-RU" b="1" i="1" dirty="0">
                <a:solidFill>
                  <a:schemeClr val="tx2"/>
                </a:solidFill>
              </a:rPr>
              <a:t> </a:t>
            </a:r>
            <a:r>
              <a:rPr lang="ru-RU" b="1" i="1" dirty="0" smtClean="0">
                <a:solidFill>
                  <a:schemeClr val="tx2"/>
                </a:solidFill>
              </a:rPr>
              <a:t> участковой больнице  </a:t>
            </a:r>
            <a:r>
              <a:rPr lang="ru-RU" b="1" i="1" dirty="0">
                <a:solidFill>
                  <a:schemeClr val="tx2"/>
                </a:solidFill>
              </a:rPr>
              <a:t>в качестве санпросвет - организатора, в </a:t>
            </a:r>
            <a:r>
              <a:rPr lang="ru-RU" b="1" i="1" dirty="0">
                <a:solidFill>
                  <a:srgbClr val="FF0000"/>
                </a:solidFill>
              </a:rPr>
              <a:t>1974</a:t>
            </a:r>
            <a:r>
              <a:rPr lang="ru-RU" b="1" i="1" dirty="0">
                <a:solidFill>
                  <a:schemeClr val="tx2"/>
                </a:solidFill>
              </a:rPr>
              <a:t> году работала фельдшером, а с</a:t>
            </a:r>
            <a:r>
              <a:rPr lang="ru-RU" b="1" i="1" dirty="0">
                <a:solidFill>
                  <a:srgbClr val="FF0000"/>
                </a:solidFill>
              </a:rPr>
              <a:t> 1975 </a:t>
            </a:r>
            <a:r>
              <a:rPr lang="ru-RU" b="1" i="1" dirty="0">
                <a:solidFill>
                  <a:schemeClr val="tx2"/>
                </a:solidFill>
              </a:rPr>
              <a:t>по</a:t>
            </a:r>
            <a:r>
              <a:rPr lang="ru-RU" b="1" i="1" dirty="0">
                <a:solidFill>
                  <a:srgbClr val="FF0000"/>
                </a:solidFill>
              </a:rPr>
              <a:t> 03.1978 </a:t>
            </a:r>
            <a:r>
              <a:rPr lang="ru-RU" b="1" i="1" dirty="0">
                <a:solidFill>
                  <a:schemeClr val="tx2"/>
                </a:solidFill>
              </a:rPr>
              <a:t>года  работала </a:t>
            </a:r>
            <a:r>
              <a:rPr lang="ru-RU" b="1" i="1" dirty="0" smtClean="0">
                <a:solidFill>
                  <a:schemeClr val="tx2"/>
                </a:solidFill>
              </a:rPr>
              <a:t>исполняющей обязанности  </a:t>
            </a:r>
            <a:r>
              <a:rPr lang="ru-RU" b="1" i="1" dirty="0">
                <a:solidFill>
                  <a:schemeClr val="tx2"/>
                </a:solidFill>
              </a:rPr>
              <a:t>главного врача </a:t>
            </a:r>
            <a:r>
              <a:rPr lang="ru-RU" b="1" i="1" dirty="0" smtClean="0">
                <a:solidFill>
                  <a:schemeClr val="tx2"/>
                </a:solidFill>
              </a:rPr>
              <a:t> </a:t>
            </a:r>
            <a:r>
              <a:rPr lang="ru-RU" b="1" i="1" dirty="0" err="1">
                <a:solidFill>
                  <a:schemeClr val="tx2"/>
                </a:solidFill>
              </a:rPr>
              <a:t>Завражской</a:t>
            </a:r>
            <a:r>
              <a:rPr lang="ru-RU" b="1" i="1" dirty="0">
                <a:solidFill>
                  <a:schemeClr val="tx2"/>
                </a:solidFill>
              </a:rPr>
              <a:t> участковой больницей.</a:t>
            </a:r>
          </a:p>
        </p:txBody>
      </p:sp>
      <p:pic>
        <p:nvPicPr>
          <p:cNvPr id="8194" name="Picture 2" descr="C:\Users\ПК\Desktop\Documents\ФАП\SAM_76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074989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48606" y="6105633"/>
            <a:ext cx="32928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err="1">
                <a:solidFill>
                  <a:schemeClr val="tx2"/>
                </a:solidFill>
              </a:rPr>
              <a:t>Коряковская</a:t>
            </a:r>
            <a:r>
              <a:rPr lang="ru-RU" sz="1600" b="1" i="1" dirty="0">
                <a:solidFill>
                  <a:schemeClr val="tx2"/>
                </a:solidFill>
              </a:rPr>
              <a:t>  Антонина Ивановна 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8380"/>
      </p:ext>
    </p:extLst>
  </p:cSld>
  <p:clrMapOvr>
    <a:masterClrMapping/>
  </p:clrMapOvr>
  <p:transition spd="slow" advTm="1537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548680"/>
            <a:ext cx="8020413" cy="5577483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Санитарными фельдшерами </a:t>
            </a:r>
            <a:r>
              <a:rPr lang="ru-RU" sz="2000" b="1" i="1" dirty="0" err="1">
                <a:solidFill>
                  <a:srgbClr val="FF0000"/>
                </a:solidFill>
              </a:rPr>
              <a:t>Завражской</a:t>
            </a:r>
            <a:r>
              <a:rPr lang="ru-RU" sz="2000" b="1" i="1" dirty="0">
                <a:solidFill>
                  <a:srgbClr val="FF0000"/>
                </a:solidFill>
              </a:rPr>
              <a:t> участковой больницы работали: </a:t>
            </a:r>
          </a:p>
          <a:p>
            <a:endParaRPr lang="ru-RU" sz="2000" b="1" i="1" dirty="0"/>
          </a:p>
          <a:p>
            <a:r>
              <a:rPr lang="ru-RU" sz="2000" b="1" i="1" dirty="0" err="1"/>
              <a:t>Пахолков</a:t>
            </a:r>
            <a:r>
              <a:rPr lang="ru-RU" sz="2000" b="1" i="1" dirty="0"/>
              <a:t> Александр </a:t>
            </a:r>
            <a:r>
              <a:rPr lang="ru-RU" sz="2000" b="1" i="1" dirty="0" smtClean="0"/>
              <a:t>Александрович</a:t>
            </a:r>
          </a:p>
          <a:p>
            <a:r>
              <a:rPr lang="ru-RU" sz="2000" b="1" i="1" dirty="0" smtClean="0"/>
              <a:t> </a:t>
            </a:r>
            <a:r>
              <a:rPr lang="ru-RU" sz="2000" b="1" i="1" dirty="0"/>
              <a:t>по </a:t>
            </a:r>
            <a:r>
              <a:rPr lang="ru-RU" sz="2000" b="1" i="1" dirty="0" smtClean="0"/>
              <a:t>06.1970 год. </a:t>
            </a:r>
            <a:endParaRPr lang="ru-RU" sz="2000" b="1" i="1" dirty="0"/>
          </a:p>
          <a:p>
            <a:pPr marL="0" indent="0">
              <a:buNone/>
            </a:pPr>
            <a:r>
              <a:rPr lang="ru-RU" sz="2000" b="1" i="1" dirty="0" smtClean="0"/>
              <a:t>      </a:t>
            </a:r>
            <a:r>
              <a:rPr lang="ru-RU" sz="2000" b="1" i="1" dirty="0" err="1" smtClean="0"/>
              <a:t>Дербина</a:t>
            </a:r>
            <a:r>
              <a:rPr lang="ru-RU" sz="2000" b="1" i="1" dirty="0" smtClean="0"/>
              <a:t>   </a:t>
            </a:r>
            <a:r>
              <a:rPr lang="ru-RU" sz="2000" b="1" i="1" dirty="0"/>
              <a:t>Валентина  Николаевна- </a:t>
            </a:r>
            <a:endParaRPr lang="ru-RU" sz="2000" b="1" i="1" dirty="0" smtClean="0"/>
          </a:p>
          <a:p>
            <a:r>
              <a:rPr lang="ru-RU" sz="2000" b="1" i="1" dirty="0" smtClean="0"/>
              <a:t>с </a:t>
            </a:r>
            <a:r>
              <a:rPr lang="ru-RU" sz="2000" b="1" i="1" dirty="0"/>
              <a:t>августа 1970 года- 1971 год.</a:t>
            </a:r>
          </a:p>
          <a:p>
            <a:pPr marL="0" indent="0">
              <a:buNone/>
            </a:pPr>
            <a:r>
              <a:rPr lang="ru-RU" sz="2000" b="1" i="1" dirty="0" smtClean="0"/>
              <a:t>     Павлинов </a:t>
            </a:r>
            <a:r>
              <a:rPr lang="ru-RU" sz="2000" b="1" i="1" dirty="0"/>
              <a:t>Владимир Николаевич – 1971 год.</a:t>
            </a:r>
          </a:p>
          <a:p>
            <a:endParaRPr lang="ru-RU" sz="2000" b="1" i="1" dirty="0"/>
          </a:p>
          <a:p>
            <a:r>
              <a:rPr lang="ru-RU" sz="2000" b="1" i="1" dirty="0">
                <a:solidFill>
                  <a:srgbClr val="FF0000"/>
                </a:solidFill>
              </a:rPr>
              <a:t>Помощник эпидемиолога :</a:t>
            </a:r>
          </a:p>
          <a:p>
            <a:pPr marL="0" indent="0">
              <a:buNone/>
            </a:pPr>
            <a:r>
              <a:rPr lang="ru-RU" sz="2000" b="1" i="1" dirty="0" smtClean="0"/>
              <a:t>     Горбунов </a:t>
            </a:r>
            <a:r>
              <a:rPr lang="ru-RU" sz="2000" b="1" i="1" dirty="0"/>
              <a:t>Анатолий Филиппович  - с 03.1972 год.</a:t>
            </a:r>
          </a:p>
          <a:p>
            <a:pPr marL="0" indent="0">
              <a:buNone/>
            </a:pPr>
            <a:r>
              <a:rPr lang="ru-RU" sz="2000" b="1" i="1" dirty="0" smtClean="0"/>
              <a:t>     </a:t>
            </a:r>
            <a:r>
              <a:rPr lang="ru-RU" sz="2000" b="1" i="1" dirty="0" err="1" smtClean="0"/>
              <a:t>Осиев</a:t>
            </a:r>
            <a:r>
              <a:rPr lang="ru-RU" sz="2000" b="1" i="1" dirty="0" smtClean="0"/>
              <a:t> </a:t>
            </a:r>
            <a:r>
              <a:rPr lang="ru-RU" sz="2000" b="1" i="1" dirty="0"/>
              <a:t>Николай Симонович с 07.1977 года по 1978 год работал </a:t>
            </a:r>
            <a:r>
              <a:rPr lang="ru-RU" sz="2000" b="1" i="1" dirty="0" smtClean="0"/>
              <a:t>фельдшером, а </a:t>
            </a:r>
            <a:r>
              <a:rPr lang="ru-RU" sz="2000" b="1" i="1" dirty="0"/>
              <a:t>в 1978 года –помощник эпидемиолога.</a:t>
            </a:r>
          </a:p>
          <a:p>
            <a:endParaRPr lang="ru-RU" sz="2000" b="1" i="1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27" y="935142"/>
            <a:ext cx="1944216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6876255" y="3455422"/>
            <a:ext cx="1835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err="1">
                <a:solidFill>
                  <a:schemeClr val="tx2"/>
                </a:solidFill>
              </a:rPr>
              <a:t>Пахолков</a:t>
            </a:r>
            <a:r>
              <a:rPr lang="ru-RU" sz="1400" b="1" i="1" dirty="0">
                <a:solidFill>
                  <a:schemeClr val="tx2"/>
                </a:solidFill>
              </a:rPr>
              <a:t> Александр </a:t>
            </a:r>
            <a:endParaRPr lang="ru-RU" sz="1400" b="1" i="1" dirty="0" smtClean="0">
              <a:solidFill>
                <a:schemeClr val="tx2"/>
              </a:solidFill>
            </a:endParaRPr>
          </a:p>
          <a:p>
            <a:r>
              <a:rPr lang="ru-RU" sz="1400" b="1" i="1" dirty="0" smtClean="0">
                <a:solidFill>
                  <a:schemeClr val="tx2"/>
                </a:solidFill>
              </a:rPr>
              <a:t>Александрович</a:t>
            </a:r>
            <a:endParaRPr lang="ru-RU" sz="14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7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451">
        <p:fade/>
      </p:transition>
    </mc:Choice>
    <mc:Fallback xmlns="">
      <p:transition spd="med" advTm="174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Documents\ФАП\SAM_76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3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212976"/>
            <a:ext cx="4032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«Человек не имеет права быть плохим врачом, ибо врачу доверяют самое ценное - жизнь и здоровье» </a:t>
            </a:r>
            <a:endParaRPr lang="ru-RU" sz="2400" b="1" i="1" dirty="0" smtClean="0">
              <a:solidFill>
                <a:srgbClr val="FF0000"/>
              </a:solidFill>
            </a:endParaRPr>
          </a:p>
          <a:p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</a:rPr>
              <a:t>                              Гиппократ.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9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892">
        <p:fade/>
      </p:transition>
    </mc:Choice>
    <mc:Fallback xmlns="">
      <p:transition spd="med" advTm="148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8496944" cy="6048672"/>
          </a:xfrm>
        </p:spPr>
        <p:txBody>
          <a:bodyPr>
            <a:normAutofit fontScale="32500" lnSpcReduction="20000"/>
          </a:bodyPr>
          <a:lstStyle/>
          <a:p>
            <a:endParaRPr lang="ru-RU" sz="2000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6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Новожилова Валентина Валентиновна </a:t>
            </a:r>
            <a:r>
              <a:rPr lang="ru-RU" sz="6200" b="1" i="1" dirty="0" smtClean="0">
                <a:latin typeface="Times New Roman" pitchFamily="18" charset="0"/>
                <a:cs typeface="Times New Roman" pitchFamily="18" charset="0"/>
              </a:rPr>
              <a:t>– заведовала </a:t>
            </a:r>
            <a:r>
              <a:rPr lang="ru-RU" sz="6200" b="1" i="1" dirty="0" err="1" smtClean="0">
                <a:latin typeface="Times New Roman" pitchFamily="18" charset="0"/>
                <a:cs typeface="Times New Roman" pitchFamily="18" charset="0"/>
              </a:rPr>
              <a:t>Завражской</a:t>
            </a:r>
            <a:r>
              <a:rPr lang="ru-RU" sz="6200" b="1" i="1" dirty="0" smtClean="0">
                <a:latin typeface="Times New Roman" pitchFamily="18" charset="0"/>
                <a:cs typeface="Times New Roman" pitchFamily="18" charset="0"/>
              </a:rPr>
              <a:t>  больницей в </a:t>
            </a:r>
            <a:r>
              <a:rPr lang="ru-RU" sz="6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1974</a:t>
            </a:r>
            <a:r>
              <a:rPr lang="ru-RU" sz="6200" b="1" i="1" dirty="0" smtClean="0">
                <a:latin typeface="Times New Roman" pitchFamily="18" charset="0"/>
                <a:cs typeface="Times New Roman" pitchFamily="18" charset="0"/>
              </a:rPr>
              <a:t> г.</a:t>
            </a:r>
          </a:p>
          <a:p>
            <a:endParaRPr lang="ru-RU" sz="6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Костоусова Галина Ивановна  </a:t>
            </a:r>
            <a:r>
              <a:rPr lang="ru-RU" sz="6200" b="1" i="1" dirty="0">
                <a:latin typeface="Times New Roman" pitchFamily="18" charset="0"/>
                <a:cs typeface="Times New Roman" pitchFamily="18" charset="0"/>
              </a:rPr>
              <a:t>- с </a:t>
            </a:r>
            <a:r>
              <a:rPr lang="ru-RU" sz="6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03.1975г.- 1976 </a:t>
            </a:r>
            <a:r>
              <a:rPr lang="ru-RU" sz="6200" b="1" i="1" dirty="0" smtClean="0">
                <a:latin typeface="Times New Roman" pitchFamily="18" charset="0"/>
                <a:cs typeface="Times New Roman" pitchFamily="18" charset="0"/>
              </a:rPr>
              <a:t>г. работала акушеркой больницы.</a:t>
            </a:r>
            <a:endParaRPr lang="ru-RU" sz="62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6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6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Обрядина</a:t>
            </a:r>
            <a:r>
              <a:rPr lang="ru-RU" sz="6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6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Пахолкова</a:t>
            </a:r>
            <a:r>
              <a:rPr lang="ru-RU" sz="6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Анна Николаевна  </a:t>
            </a:r>
            <a:r>
              <a:rPr lang="ru-RU" sz="6200" b="1" i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6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04.1978</a:t>
            </a:r>
            <a:r>
              <a:rPr lang="ru-RU" sz="6200" b="1" i="1" dirty="0" smtClean="0">
                <a:latin typeface="Times New Roman" pitchFamily="18" charset="0"/>
                <a:cs typeface="Times New Roman" pitchFamily="18" charset="0"/>
              </a:rPr>
              <a:t> г. по </a:t>
            </a:r>
            <a:r>
              <a:rPr lang="ru-RU" sz="6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06.1979</a:t>
            </a:r>
            <a:r>
              <a:rPr lang="ru-RU" sz="6200" b="1" i="1" dirty="0" smtClean="0">
                <a:latin typeface="Times New Roman" pitchFamily="18" charset="0"/>
                <a:cs typeface="Times New Roman" pitchFamily="18" charset="0"/>
              </a:rPr>
              <a:t> г. и. о. главного врача </a:t>
            </a:r>
            <a:r>
              <a:rPr lang="ru-RU" sz="6200" b="1" i="1" dirty="0" err="1" smtClean="0">
                <a:latin typeface="Times New Roman" pitchFamily="18" charset="0"/>
                <a:cs typeface="Times New Roman" pitchFamily="18" charset="0"/>
              </a:rPr>
              <a:t>Завражской</a:t>
            </a:r>
            <a:r>
              <a:rPr lang="ru-RU" sz="6200" b="1" i="1" dirty="0" smtClean="0">
                <a:latin typeface="Times New Roman" pitchFamily="18" charset="0"/>
                <a:cs typeface="Times New Roman" pitchFamily="18" charset="0"/>
              </a:rPr>
              <a:t> участковой больницы.</a:t>
            </a:r>
          </a:p>
          <a:p>
            <a:pPr marL="0" indent="0">
              <a:buNone/>
            </a:pPr>
            <a:endParaRPr lang="ru-RU" sz="6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Кемаев</a:t>
            </a:r>
            <a:r>
              <a:rPr lang="ru-RU" sz="6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Анатолий С</a:t>
            </a:r>
            <a:r>
              <a:rPr lang="ru-RU" sz="6200" b="1" i="1" dirty="0">
                <a:latin typeface="Times New Roman" pitchFamily="18" charset="0"/>
                <a:cs typeface="Times New Roman" pitchFamily="18" charset="0"/>
              </a:rPr>
              <a:t>. –главный врач больницы с </a:t>
            </a:r>
            <a:r>
              <a:rPr lang="ru-RU" sz="6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10.1981</a:t>
            </a:r>
            <a:r>
              <a:rPr lang="ru-RU" sz="6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i="1" dirty="0" smtClean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6200" b="1" i="1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6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07.1982</a:t>
            </a:r>
            <a:r>
              <a:rPr lang="ru-RU" sz="6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i="1" dirty="0" smtClean="0"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marL="0" indent="0">
              <a:buNone/>
            </a:pPr>
            <a:endParaRPr lang="ru-RU" sz="6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Чегодаева </a:t>
            </a:r>
            <a:r>
              <a:rPr lang="ru-RU" sz="6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Надежда Ивановна   </a:t>
            </a:r>
            <a:r>
              <a:rPr lang="ru-RU" sz="6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6200" b="1" i="1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6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04.1977</a:t>
            </a:r>
            <a:r>
              <a:rPr lang="ru-RU" sz="6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i="1" dirty="0" smtClean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6200" b="1" i="1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6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08.1977</a:t>
            </a:r>
            <a:r>
              <a:rPr lang="ru-RU" sz="6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i="1" dirty="0" smtClean="0">
                <a:latin typeface="Times New Roman" pitchFamily="18" charset="0"/>
                <a:cs typeface="Times New Roman" pitchFamily="18" charset="0"/>
              </a:rPr>
              <a:t>г. работала фельдшером.</a:t>
            </a:r>
            <a:endParaRPr lang="ru-RU" sz="62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62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Баева </a:t>
            </a:r>
            <a:r>
              <a:rPr lang="ru-RU" sz="6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Анна Петровна  </a:t>
            </a:r>
            <a:r>
              <a:rPr lang="ru-RU" sz="6200" b="1" i="1" dirty="0">
                <a:latin typeface="Times New Roman" pitchFamily="18" charset="0"/>
                <a:cs typeface="Times New Roman" pitchFamily="18" charset="0"/>
              </a:rPr>
              <a:t>работала </a:t>
            </a:r>
            <a:r>
              <a:rPr lang="ru-RU" sz="6200" b="1" i="1" dirty="0" smtClean="0">
                <a:latin typeface="Times New Roman" pitchFamily="18" charset="0"/>
                <a:cs typeface="Times New Roman" pitchFamily="18" charset="0"/>
              </a:rPr>
              <a:t> фельдшером в </a:t>
            </a:r>
            <a:r>
              <a:rPr lang="ru-RU" sz="6200" b="1" i="1" dirty="0" err="1" smtClean="0">
                <a:latin typeface="Times New Roman" pitchFamily="18" charset="0"/>
                <a:cs typeface="Times New Roman" pitchFamily="18" charset="0"/>
              </a:rPr>
              <a:t>Завражской</a:t>
            </a:r>
            <a:r>
              <a:rPr lang="ru-RU" sz="6200" b="1" i="1" dirty="0" smtClean="0">
                <a:latin typeface="Times New Roman" pitchFamily="18" charset="0"/>
                <a:cs typeface="Times New Roman" pitchFamily="18" charset="0"/>
              </a:rPr>
              <a:t> участковой  </a:t>
            </a:r>
            <a:r>
              <a:rPr lang="ru-RU" sz="6200" b="1" i="1" dirty="0">
                <a:latin typeface="Times New Roman" pitchFamily="18" charset="0"/>
                <a:cs typeface="Times New Roman" pitchFamily="18" charset="0"/>
              </a:rPr>
              <a:t>больнице  с  </a:t>
            </a:r>
            <a:r>
              <a:rPr lang="ru-RU" sz="6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мая 1980 </a:t>
            </a:r>
            <a:r>
              <a:rPr lang="ru-RU" sz="6200" b="1" i="1" dirty="0" smtClean="0">
                <a:latin typeface="Times New Roman" pitchFamily="18" charset="0"/>
                <a:cs typeface="Times New Roman" pitchFamily="18" charset="0"/>
              </a:rPr>
              <a:t>г.  </a:t>
            </a:r>
            <a:r>
              <a:rPr lang="ru-RU" sz="6200" b="1" i="1" dirty="0"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sz="6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1981</a:t>
            </a:r>
            <a:r>
              <a:rPr lang="ru-RU" sz="6200" b="1" i="1" dirty="0">
                <a:latin typeface="Times New Roman" pitchFamily="18" charset="0"/>
                <a:cs typeface="Times New Roman" pitchFamily="18" charset="0"/>
              </a:rPr>
              <a:t> году – была заведующая больницей</a:t>
            </a:r>
            <a:r>
              <a:rPr lang="ru-RU" sz="62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62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Пономарев Сергей Евгеньевич </a:t>
            </a:r>
            <a:r>
              <a:rPr lang="ru-RU" sz="6200" b="1" i="1" dirty="0">
                <a:latin typeface="Times New Roman" pitchFamily="18" charset="0"/>
                <a:cs typeface="Times New Roman" pitchFamily="18" charset="0"/>
              </a:rPr>
              <a:t>– работал  врачом </a:t>
            </a:r>
            <a:r>
              <a:rPr lang="ru-RU" sz="6200" b="1" i="1" dirty="0" smtClean="0">
                <a:latin typeface="Times New Roman" pitchFamily="18" charset="0"/>
                <a:cs typeface="Times New Roman" pitchFamily="18" charset="0"/>
              </a:rPr>
              <a:t>стоматологом  </a:t>
            </a:r>
            <a:r>
              <a:rPr lang="ru-RU" sz="6200" b="1" i="1" dirty="0" err="1">
                <a:latin typeface="Times New Roman" pitchFamily="18" charset="0"/>
                <a:cs typeface="Times New Roman" pitchFamily="18" charset="0"/>
              </a:rPr>
              <a:t>Завражской</a:t>
            </a:r>
            <a:r>
              <a:rPr lang="ru-RU" sz="6200" b="1" i="1" dirty="0">
                <a:latin typeface="Times New Roman" pitchFamily="18" charset="0"/>
                <a:cs typeface="Times New Roman" pitchFamily="18" charset="0"/>
              </a:rPr>
              <a:t> участковой больницы  </a:t>
            </a:r>
            <a:r>
              <a:rPr lang="ru-RU" sz="6200" b="1" i="1" dirty="0" smtClean="0">
                <a:latin typeface="Times New Roman" pitchFamily="18" charset="0"/>
                <a:cs typeface="Times New Roman" pitchFamily="18" charset="0"/>
              </a:rPr>
              <a:t>с  </a:t>
            </a:r>
            <a:r>
              <a:rPr lang="ru-RU" sz="6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08. 1989 </a:t>
            </a:r>
            <a:r>
              <a:rPr lang="ru-RU" sz="6200" b="1" i="1" dirty="0" smtClean="0">
                <a:latin typeface="Times New Roman" pitchFamily="18" charset="0"/>
                <a:cs typeface="Times New Roman" pitchFamily="18" charset="0"/>
              </a:rPr>
              <a:t>г.  </a:t>
            </a:r>
            <a:r>
              <a:rPr lang="ru-RU" sz="6200" b="1" i="1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6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1992</a:t>
            </a:r>
            <a:r>
              <a:rPr lang="ru-RU" sz="6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200" b="1" i="1" dirty="0" smtClean="0">
                <a:latin typeface="Times New Roman" pitchFamily="18" charset="0"/>
                <a:cs typeface="Times New Roman" pitchFamily="18" charset="0"/>
              </a:rPr>
              <a:t>г. </a:t>
            </a:r>
            <a:endParaRPr lang="ru-RU" sz="62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b="1" i="1" dirty="0"/>
          </a:p>
          <a:p>
            <a:endParaRPr lang="ru-RU" sz="2000" b="1" i="1" dirty="0"/>
          </a:p>
          <a:p>
            <a:pPr marL="0" indent="0">
              <a:buNone/>
            </a:pPr>
            <a:endParaRPr lang="ru-RU" sz="1800" b="1" i="1" dirty="0" smtClean="0"/>
          </a:p>
          <a:p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18535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985">
        <p:fade/>
      </p:transition>
    </mc:Choice>
    <mc:Fallback xmlns="">
      <p:transition spd="med" advTm="319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80702" y="228787"/>
            <a:ext cx="8424935" cy="33442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i="1" dirty="0" err="1" smtClean="0">
                <a:solidFill>
                  <a:srgbClr val="FF0000"/>
                </a:solidFill>
              </a:rPr>
              <a:t>Пахолков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>
                <a:solidFill>
                  <a:srgbClr val="FF0000"/>
                </a:solidFill>
              </a:rPr>
              <a:t>Виталий </a:t>
            </a:r>
            <a:r>
              <a:rPr lang="ru-RU" sz="2000" b="1" i="1" dirty="0" smtClean="0">
                <a:solidFill>
                  <a:srgbClr val="FF0000"/>
                </a:solidFill>
              </a:rPr>
              <a:t>Андреевич </a:t>
            </a:r>
            <a:r>
              <a:rPr lang="ru-RU" sz="2000" b="1" i="1" dirty="0" smtClean="0"/>
              <a:t>-11.10.1958 года рождения,  закончив медицинский институт и получив диплом терапевта, работал главным  врачом  </a:t>
            </a:r>
            <a:r>
              <a:rPr lang="ru-RU" sz="2000" b="1" i="1" dirty="0" err="1"/>
              <a:t>Завражской</a:t>
            </a:r>
            <a:r>
              <a:rPr lang="ru-RU" sz="2000" b="1" i="1" dirty="0"/>
              <a:t> участковой больницы с </a:t>
            </a:r>
            <a:r>
              <a:rPr lang="ru-RU" sz="2000" b="1" i="1" dirty="0" smtClean="0">
                <a:solidFill>
                  <a:srgbClr val="FF0000"/>
                </a:solidFill>
              </a:rPr>
              <a:t>08.1982 </a:t>
            </a:r>
            <a:r>
              <a:rPr lang="ru-RU" sz="2000" b="1" i="1" dirty="0" smtClean="0"/>
              <a:t>года по  </a:t>
            </a:r>
            <a:r>
              <a:rPr lang="ru-RU" sz="2000" b="1" i="1" dirty="0" smtClean="0">
                <a:solidFill>
                  <a:srgbClr val="FF0000"/>
                </a:solidFill>
              </a:rPr>
              <a:t>26.11.1987 </a:t>
            </a:r>
            <a:r>
              <a:rPr lang="ru-RU" sz="2000" b="1" i="1" dirty="0"/>
              <a:t>года</a:t>
            </a:r>
            <a:r>
              <a:rPr lang="ru-RU" sz="2000" b="1" i="1" dirty="0" smtClean="0"/>
              <a:t>. Виталий Андреевич был профессионалом своего дела. Очень внимательный, добросовестный, уважающий своих пациентов. </a:t>
            </a:r>
          </a:p>
          <a:p>
            <a:pPr marL="0" indent="0">
              <a:buNone/>
            </a:pPr>
            <a:r>
              <a:rPr lang="ru-RU" sz="2000" b="1" i="1" dirty="0" smtClean="0"/>
              <a:t>К сожалению его жизнь рано  трагически оборвалась.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487859"/>
            <a:ext cx="18722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tx2"/>
                </a:solidFill>
              </a:rPr>
              <a:t>Для удобства населения в </a:t>
            </a:r>
            <a:r>
              <a:rPr lang="ru-RU" sz="2000" b="1" i="1" dirty="0">
                <a:solidFill>
                  <a:srgbClr val="FF0000"/>
                </a:solidFill>
              </a:rPr>
              <a:t>1984 </a:t>
            </a:r>
            <a:r>
              <a:rPr lang="ru-RU" sz="2000" b="1" i="1" dirty="0">
                <a:solidFill>
                  <a:schemeClr val="tx2"/>
                </a:solidFill>
              </a:rPr>
              <a:t>году  была построена новая амбулатория </a:t>
            </a:r>
            <a:r>
              <a:rPr lang="ru-RU" sz="2000" b="1" i="1" dirty="0" err="1">
                <a:solidFill>
                  <a:schemeClr val="tx2"/>
                </a:solidFill>
              </a:rPr>
              <a:t>Завражской</a:t>
            </a:r>
            <a:r>
              <a:rPr lang="ru-RU" sz="2000" b="1" i="1" dirty="0">
                <a:solidFill>
                  <a:schemeClr val="tx2"/>
                </a:solidFill>
              </a:rPr>
              <a:t> участковой больницы в д. Завражье. 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4" name="Picture 2" descr="C:\Users\ПК\Desktop\Documents\ФОТОГРАФИИ\библ.фото\Фото для альбома\SAM_49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5" t="6481" b="23071"/>
          <a:stretch/>
        </p:blipFill>
        <p:spPr bwMode="auto">
          <a:xfrm>
            <a:off x="2555776" y="2492896"/>
            <a:ext cx="5947817" cy="3736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13631727"/>
      </p:ext>
    </p:extLst>
  </p:cSld>
  <p:clrMapOvr>
    <a:masterClrMapping/>
  </p:clrMapOvr>
  <p:transition spd="slow" advTm="2121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95936" y="2636912"/>
            <a:ext cx="4968552" cy="30906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i="1" dirty="0">
                <a:solidFill>
                  <a:srgbClr val="FF0000"/>
                </a:solidFill>
              </a:rPr>
              <a:t>Овчинников Юрий Викторович 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1800" b="1" i="1" dirty="0" smtClean="0"/>
              <a:t>закончив Архангельский государственный  медицинский институт, получив специальность терапевта, работал  главным врачом </a:t>
            </a:r>
            <a:r>
              <a:rPr lang="ru-RU" sz="1800" b="1" i="1" dirty="0" err="1" smtClean="0"/>
              <a:t>Завражской</a:t>
            </a:r>
            <a:r>
              <a:rPr lang="ru-RU" sz="1800" b="1" i="1" dirty="0" smtClean="0"/>
              <a:t> участковой  </a:t>
            </a:r>
            <a:r>
              <a:rPr lang="ru-RU" sz="1800" b="1" i="1" dirty="0"/>
              <a:t>больницы с </a:t>
            </a:r>
            <a:r>
              <a:rPr lang="ru-RU" sz="1800" b="1" i="1" dirty="0">
                <a:solidFill>
                  <a:srgbClr val="FF0000"/>
                </a:solidFill>
              </a:rPr>
              <a:t>09.1988</a:t>
            </a:r>
            <a:r>
              <a:rPr lang="ru-RU" sz="1800" b="1" i="1" dirty="0"/>
              <a:t> </a:t>
            </a:r>
            <a:r>
              <a:rPr lang="ru-RU" sz="1800" b="1" i="1" dirty="0" smtClean="0"/>
              <a:t>года. </a:t>
            </a:r>
          </a:p>
          <a:p>
            <a:pPr marL="0" indent="0">
              <a:buNone/>
            </a:pPr>
            <a:r>
              <a:rPr lang="ru-RU" sz="1800" b="1" i="1" dirty="0" smtClean="0"/>
              <a:t>Вскоре  его перевели в районную больницу, где он был </a:t>
            </a:r>
            <a:r>
              <a:rPr lang="ru-RU" sz="1800" b="1" i="1" dirty="0"/>
              <a:t>заведующим терапевтическим </a:t>
            </a:r>
            <a:r>
              <a:rPr lang="ru-RU" sz="1800" b="1" i="1" dirty="0" smtClean="0"/>
              <a:t>отделением, затем  работал главным врачом Никольской ЦРБ,  в настоящее время работает заместителем главного врача по  экспертизе временной нетрудоспособности.</a:t>
            </a:r>
            <a:endParaRPr lang="ru-RU" sz="1800" dirty="0"/>
          </a:p>
        </p:txBody>
      </p:sp>
      <p:pic>
        <p:nvPicPr>
          <p:cNvPr id="9218" name="Picture 2" descr="C:\Users\ПК\Desktop\Documents\ФАП\IMG_20190123_1412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2519"/>
            <a:ext cx="3240360" cy="4918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211960" y="372519"/>
            <a:ext cx="457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"Профессия врача - это подвиг, она требует самоотвержения, чистоты души и чистоты помыслов. Надо быть ясным умственно, чистым нравственно и опрятным физически". А.П. Чехов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2771" y="5589240"/>
            <a:ext cx="30203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chemeClr val="tx2"/>
                </a:solidFill>
              </a:rPr>
              <a:t>Овчинников Юрий Викторович 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179183"/>
      </p:ext>
    </p:extLst>
  </p:cSld>
  <p:clrMapOvr>
    <a:masterClrMapping/>
  </p:clrMapOvr>
  <p:transition spd="slow" advTm="3106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67944" y="260648"/>
            <a:ext cx="4752528" cy="5577483"/>
          </a:xfrm>
        </p:spPr>
        <p:txBody>
          <a:bodyPr>
            <a:normAutofit/>
          </a:bodyPr>
          <a:lstStyle/>
          <a:p>
            <a:r>
              <a:rPr lang="ru-RU" b="1" i="1" dirty="0" err="1">
                <a:solidFill>
                  <a:srgbClr val="FF0000"/>
                </a:solidFill>
              </a:rPr>
              <a:t>Заварина</a:t>
            </a:r>
            <a:r>
              <a:rPr lang="ru-RU" b="1" i="1" dirty="0">
                <a:solidFill>
                  <a:srgbClr val="FF0000"/>
                </a:solidFill>
              </a:rPr>
              <a:t> Тамара Владимировна 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smtClean="0"/>
              <a:t>21.12.1960 года рождения,  закончила Великоустюгское медицинское училище. В </a:t>
            </a:r>
            <a:r>
              <a:rPr lang="ru-RU" sz="2000" b="1" i="1" dirty="0" err="1" smtClean="0"/>
              <a:t>Завражской</a:t>
            </a:r>
            <a:r>
              <a:rPr lang="ru-RU" sz="2000" b="1" i="1" dirty="0" smtClean="0"/>
              <a:t> участковой больнице начала работать медсестрой  </a:t>
            </a:r>
            <a:r>
              <a:rPr lang="ru-RU" sz="2000" b="1" i="1" dirty="0"/>
              <a:t>с </a:t>
            </a:r>
            <a:r>
              <a:rPr lang="ru-RU" sz="2000" b="1" i="1" dirty="0" smtClean="0">
                <a:solidFill>
                  <a:srgbClr val="FF0000"/>
                </a:solidFill>
              </a:rPr>
              <a:t>10.1983</a:t>
            </a:r>
            <a:r>
              <a:rPr lang="ru-RU" sz="2000" b="1" i="1" dirty="0" smtClean="0"/>
              <a:t> г. по </a:t>
            </a:r>
            <a:r>
              <a:rPr lang="ru-RU" sz="2000" b="1" i="1" dirty="0" smtClean="0">
                <a:solidFill>
                  <a:srgbClr val="FF0000"/>
                </a:solidFill>
              </a:rPr>
              <a:t>07.1988</a:t>
            </a:r>
            <a:r>
              <a:rPr lang="ru-RU" sz="2000" b="1" i="1" dirty="0" smtClean="0"/>
              <a:t>года, затем работала фельдшером, а  </a:t>
            </a:r>
            <a:r>
              <a:rPr lang="ru-RU" sz="2000" b="1" i="1" dirty="0"/>
              <a:t>с </a:t>
            </a:r>
            <a:r>
              <a:rPr lang="ru-RU" sz="2000" b="1" i="1" dirty="0">
                <a:solidFill>
                  <a:srgbClr val="FF0000"/>
                </a:solidFill>
              </a:rPr>
              <a:t>1998</a:t>
            </a:r>
            <a:r>
              <a:rPr lang="ru-RU" sz="2000" b="1" i="1" dirty="0"/>
              <a:t> года по </a:t>
            </a:r>
            <a:r>
              <a:rPr lang="ru-RU" sz="2000" b="1" i="1" dirty="0">
                <a:solidFill>
                  <a:srgbClr val="FF0000"/>
                </a:solidFill>
              </a:rPr>
              <a:t>08.2007</a:t>
            </a:r>
            <a:r>
              <a:rPr lang="ru-RU" sz="2000" b="1" i="1" dirty="0"/>
              <a:t> </a:t>
            </a:r>
            <a:r>
              <a:rPr lang="ru-RU" sz="2000" b="1" i="1" dirty="0" smtClean="0"/>
              <a:t>года</a:t>
            </a:r>
            <a:r>
              <a:rPr lang="ru-RU" sz="2000" b="1" i="1" dirty="0"/>
              <a:t> </a:t>
            </a:r>
            <a:r>
              <a:rPr lang="ru-RU" sz="2000" b="1" i="1" dirty="0" smtClean="0"/>
              <a:t> исполняла обязанности </a:t>
            </a:r>
            <a:r>
              <a:rPr lang="ru-RU" sz="2000" b="1" i="1" dirty="0"/>
              <a:t>главного врача </a:t>
            </a:r>
            <a:r>
              <a:rPr lang="ru-RU" sz="2000" b="1" i="1" dirty="0" err="1"/>
              <a:t>Завражской</a:t>
            </a:r>
            <a:r>
              <a:rPr lang="ru-RU" sz="2000" b="1" i="1" dirty="0"/>
              <a:t> участковой </a:t>
            </a:r>
            <a:r>
              <a:rPr lang="ru-RU" sz="2000" b="1" i="1" dirty="0" smtClean="0"/>
              <a:t>больницы. Затем до </a:t>
            </a:r>
            <a:r>
              <a:rPr lang="ru-RU" sz="2000" b="1" i="1" dirty="0">
                <a:solidFill>
                  <a:srgbClr val="FF0000"/>
                </a:solidFill>
              </a:rPr>
              <a:t>11.08.2009</a:t>
            </a:r>
            <a:r>
              <a:rPr lang="ru-RU" sz="2000" b="1" i="1" dirty="0"/>
              <a:t> года работала </a:t>
            </a:r>
            <a:r>
              <a:rPr lang="ru-RU" sz="2000" b="1" i="1" dirty="0" smtClean="0"/>
              <a:t>фельдшером стационара. </a:t>
            </a:r>
          </a:p>
          <a:p>
            <a:r>
              <a:rPr lang="ru-RU" sz="2000" b="1" i="1" dirty="0" smtClean="0"/>
              <a:t>Тамара Владимировна грамотный специалист, ответственный, трудолюбивый  человек.  </a:t>
            </a:r>
            <a:endParaRPr lang="ru-RU" sz="2000" b="1" i="1" dirty="0"/>
          </a:p>
        </p:txBody>
      </p:sp>
      <p:pic>
        <p:nvPicPr>
          <p:cNvPr id="3" name="Picture 2" descr="C:\Users\Lenovo\Desktop\e0mNze3BChQ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6" t="12114" r="63383" b="37606"/>
          <a:stretch/>
        </p:blipFill>
        <p:spPr bwMode="auto">
          <a:xfrm>
            <a:off x="251520" y="332656"/>
            <a:ext cx="3528392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284275" y="5733256"/>
            <a:ext cx="3495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>
                <a:solidFill>
                  <a:schemeClr val="tx2"/>
                </a:solidFill>
              </a:rPr>
              <a:t>Заварина</a:t>
            </a:r>
            <a:r>
              <a:rPr lang="ru-RU" b="1" i="1" dirty="0">
                <a:solidFill>
                  <a:schemeClr val="tx2"/>
                </a:solidFill>
              </a:rPr>
              <a:t> Тамара Владимировна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20219"/>
      </p:ext>
    </p:extLst>
  </p:cSld>
  <p:clrMapOvr>
    <a:masterClrMapping/>
  </p:clrMapOvr>
  <p:transition spd="slow" advTm="1781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91880" y="471439"/>
            <a:ext cx="5400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tx2"/>
                </a:solidFill>
              </a:rPr>
              <a:t> </a:t>
            </a:r>
            <a:r>
              <a:rPr lang="ru-RU" sz="2000" b="1" i="1" dirty="0" err="1" smtClean="0">
                <a:solidFill>
                  <a:schemeClr val="tx2"/>
                </a:solidFill>
              </a:rPr>
              <a:t>Заварина</a:t>
            </a:r>
            <a:r>
              <a:rPr lang="ru-RU" sz="2000" b="1" i="1" dirty="0" smtClean="0">
                <a:solidFill>
                  <a:schemeClr val="tx2"/>
                </a:solidFill>
              </a:rPr>
              <a:t> Т.В. неоднократно </a:t>
            </a:r>
            <a:r>
              <a:rPr lang="ru-RU" sz="2000" b="1" i="1" dirty="0">
                <a:solidFill>
                  <a:schemeClr val="tx2"/>
                </a:solidFill>
              </a:rPr>
              <a:t>награждалась почетными грамотами </a:t>
            </a:r>
            <a:r>
              <a:rPr lang="ru-RU" sz="2000" b="1" i="1" dirty="0" smtClean="0">
                <a:solidFill>
                  <a:schemeClr val="tx2"/>
                </a:solidFill>
              </a:rPr>
              <a:t>руководства Никольской больницы, </a:t>
            </a:r>
            <a:r>
              <a:rPr lang="ru-RU" sz="2000" b="1" i="1" dirty="0">
                <a:solidFill>
                  <a:schemeClr val="tx2"/>
                </a:solidFill>
              </a:rPr>
              <a:t>Главы Никольского </a:t>
            </a:r>
            <a:r>
              <a:rPr lang="ru-RU" sz="2000" b="1" i="1" dirty="0" smtClean="0">
                <a:solidFill>
                  <a:schemeClr val="tx2"/>
                </a:solidFill>
              </a:rPr>
              <a:t>района</a:t>
            </a:r>
            <a:r>
              <a:rPr lang="ru-RU" sz="2000" b="1" i="1" dirty="0">
                <a:solidFill>
                  <a:schemeClr val="tx2"/>
                </a:solidFill>
              </a:rPr>
              <a:t> </a:t>
            </a:r>
            <a:r>
              <a:rPr lang="ru-RU" sz="2000" b="1" i="1" dirty="0" smtClean="0">
                <a:solidFill>
                  <a:schemeClr val="tx2"/>
                </a:solidFill>
              </a:rPr>
              <a:t>и </a:t>
            </a:r>
            <a:r>
              <a:rPr lang="ru-RU" sz="2000" b="1" i="1" dirty="0">
                <a:solidFill>
                  <a:schemeClr val="tx2"/>
                </a:solidFill>
              </a:rPr>
              <a:t>Департамента  </a:t>
            </a:r>
            <a:r>
              <a:rPr lang="ru-RU" sz="2000" b="1" i="1" dirty="0" smtClean="0">
                <a:solidFill>
                  <a:schemeClr val="tx2"/>
                </a:solidFill>
              </a:rPr>
              <a:t>здравоохранения и социальной политики </a:t>
            </a:r>
            <a:r>
              <a:rPr lang="ru-RU" sz="2000" b="1" i="1" dirty="0">
                <a:solidFill>
                  <a:schemeClr val="tx2"/>
                </a:solidFill>
              </a:rPr>
              <a:t>Вологодской </a:t>
            </a:r>
            <a:r>
              <a:rPr lang="ru-RU" sz="2000" b="1" i="1" dirty="0" smtClean="0">
                <a:solidFill>
                  <a:schemeClr val="tx2"/>
                </a:solidFill>
              </a:rPr>
              <a:t>области.</a:t>
            </a:r>
          </a:p>
          <a:p>
            <a:r>
              <a:rPr lang="ru-RU" sz="2000" b="1" i="1" dirty="0" smtClean="0">
                <a:solidFill>
                  <a:schemeClr val="tx2"/>
                </a:solidFill>
              </a:rPr>
              <a:t> </a:t>
            </a:r>
            <a:r>
              <a:rPr lang="ru-RU" sz="2000" b="1" i="1" dirty="0">
                <a:solidFill>
                  <a:schemeClr val="tx2"/>
                </a:solidFill>
              </a:rPr>
              <a:t>После закрытия </a:t>
            </a:r>
            <a:r>
              <a:rPr lang="ru-RU" sz="2000" b="1" i="1" dirty="0" err="1">
                <a:solidFill>
                  <a:schemeClr val="tx2"/>
                </a:solidFill>
              </a:rPr>
              <a:t>Завражской</a:t>
            </a:r>
            <a:r>
              <a:rPr lang="ru-RU" sz="2000" b="1" i="1" dirty="0">
                <a:solidFill>
                  <a:schemeClr val="tx2"/>
                </a:solidFill>
              </a:rPr>
              <a:t> участковой больницы  </a:t>
            </a:r>
            <a:r>
              <a:rPr lang="ru-RU" sz="2000" b="1" i="1" dirty="0" smtClean="0">
                <a:solidFill>
                  <a:schemeClr val="tx2"/>
                </a:solidFill>
              </a:rPr>
              <a:t> более 6 лет работала заведующей отделением милосердия бюджетного учреждения социального обслуживания Вологодской области «Никольский психоневрологический интернат». </a:t>
            </a:r>
            <a:endParaRPr lang="ru-RU" sz="2000" b="1" i="1" dirty="0">
              <a:solidFill>
                <a:schemeClr val="tx2"/>
              </a:solidFill>
            </a:endParaRPr>
          </a:p>
        </p:txBody>
      </p:sp>
      <p:pic>
        <p:nvPicPr>
          <p:cNvPr id="5" name="Picture 9" descr="C:\Users\Lenovo\Documents\ФАП\SAM_76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828248"/>
            <a:ext cx="4355976" cy="1913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Lenovo\Documents\ФАП\SAM_76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7"/>
            <a:ext cx="1414571" cy="2031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5" descr="C:\Users\Lenovo\Documents\ФАП\SAM_76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8"/>
          <a:stretch/>
        </p:blipFill>
        <p:spPr bwMode="auto">
          <a:xfrm>
            <a:off x="1691680" y="332657"/>
            <a:ext cx="1440160" cy="2031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3" descr="C:\Users\Lenovo\Documents\ФАП\SAM_76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4903"/>
            <a:ext cx="1414571" cy="2006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4" descr="C:\Users\Lenovo\Documents\ФАП\SAM_76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58" y="2564903"/>
            <a:ext cx="1440382" cy="2006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8" descr="C:\Users\Lenovo\Documents\ФАП\SAM_76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28249"/>
            <a:ext cx="1414570" cy="1913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6" descr="C:\Users\Lenovo\Documents\ФАП\SAM_765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58" y="4828248"/>
            <a:ext cx="1456613" cy="1913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713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84"/>
    </mc:Choice>
    <mc:Fallback xmlns="">
      <p:transition spd="slow" advTm="20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068" y="1124744"/>
            <a:ext cx="23762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Чегодаева Людмила Леонидовна  </a:t>
            </a:r>
            <a:r>
              <a:rPr lang="ru-RU" b="1" i="1" dirty="0"/>
              <a:t>- </a:t>
            </a:r>
            <a:r>
              <a:rPr lang="ru-RU" b="1" i="1" dirty="0">
                <a:solidFill>
                  <a:schemeClr val="tx2"/>
                </a:solidFill>
              </a:rPr>
              <a:t>закончила Череповецкое медицинское училище, работала акушеркой </a:t>
            </a:r>
            <a:r>
              <a:rPr lang="ru-RU" b="1" i="1" dirty="0" err="1">
                <a:solidFill>
                  <a:schemeClr val="tx2"/>
                </a:solidFill>
              </a:rPr>
              <a:t>Завражской</a:t>
            </a:r>
            <a:r>
              <a:rPr lang="ru-RU" b="1" i="1" dirty="0">
                <a:solidFill>
                  <a:schemeClr val="tx2"/>
                </a:solidFill>
              </a:rPr>
              <a:t> участковой больницы </a:t>
            </a:r>
            <a:endParaRPr lang="ru-RU" b="1" i="1" dirty="0" smtClean="0">
              <a:solidFill>
                <a:schemeClr val="tx2"/>
              </a:solidFill>
            </a:endParaRPr>
          </a:p>
          <a:p>
            <a:r>
              <a:rPr lang="ru-RU" b="1" i="1" dirty="0" smtClean="0">
                <a:solidFill>
                  <a:schemeClr val="tx2"/>
                </a:solidFill>
              </a:rPr>
              <a:t>с </a:t>
            </a:r>
            <a:r>
              <a:rPr lang="ru-RU" b="1" i="1" dirty="0">
                <a:solidFill>
                  <a:srgbClr val="FF0000"/>
                </a:solidFill>
              </a:rPr>
              <a:t>01.04.1992</a:t>
            </a:r>
            <a:r>
              <a:rPr lang="ru-RU" b="1" i="1" dirty="0">
                <a:solidFill>
                  <a:schemeClr val="tx2"/>
                </a:solidFill>
              </a:rPr>
              <a:t> года по </a:t>
            </a:r>
            <a:r>
              <a:rPr lang="ru-RU" b="1" i="1" dirty="0">
                <a:solidFill>
                  <a:srgbClr val="FF0000"/>
                </a:solidFill>
              </a:rPr>
              <a:t>20.04. 1998 </a:t>
            </a:r>
            <a:r>
              <a:rPr lang="ru-RU" b="1" i="1" dirty="0">
                <a:solidFill>
                  <a:schemeClr val="tx2"/>
                </a:solidFill>
              </a:rPr>
              <a:t>года.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2656"/>
            <a:ext cx="6199699" cy="4703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2684341" y="5485874"/>
            <a:ext cx="65682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chemeClr val="tx2"/>
                </a:solidFill>
              </a:rPr>
              <a:t>На фото: </a:t>
            </a:r>
            <a:r>
              <a:rPr lang="ru-RU" sz="1600" b="1" i="1" dirty="0" err="1" smtClean="0">
                <a:solidFill>
                  <a:schemeClr val="tx2"/>
                </a:solidFill>
              </a:rPr>
              <a:t>Сошилов</a:t>
            </a:r>
            <a:r>
              <a:rPr lang="ru-RU" sz="1600" b="1" i="1" dirty="0" smtClean="0">
                <a:solidFill>
                  <a:schemeClr val="tx2"/>
                </a:solidFill>
              </a:rPr>
              <a:t> В.В. – водитель, Чегодаева Л.Л. –акушерка,</a:t>
            </a:r>
          </a:p>
          <a:p>
            <a:r>
              <a:rPr lang="ru-RU" sz="1600" b="1" i="1" dirty="0" err="1" smtClean="0">
                <a:solidFill>
                  <a:schemeClr val="tx2"/>
                </a:solidFill>
              </a:rPr>
              <a:t>Пахолкова</a:t>
            </a:r>
            <a:r>
              <a:rPr lang="ru-RU" sz="1600" b="1" i="1" dirty="0" smtClean="0">
                <a:solidFill>
                  <a:schemeClr val="tx2"/>
                </a:solidFill>
              </a:rPr>
              <a:t> Т.П.-фельдшер, </a:t>
            </a:r>
            <a:r>
              <a:rPr lang="ru-RU" sz="1600" b="1" i="1" dirty="0" err="1" smtClean="0">
                <a:solidFill>
                  <a:schemeClr val="tx2"/>
                </a:solidFill>
              </a:rPr>
              <a:t>Заварина</a:t>
            </a:r>
            <a:r>
              <a:rPr lang="ru-RU" sz="1600" b="1" i="1" dirty="0" smtClean="0">
                <a:solidFill>
                  <a:schemeClr val="tx2"/>
                </a:solidFill>
              </a:rPr>
              <a:t> Т.В. </a:t>
            </a:r>
            <a:r>
              <a:rPr lang="ru-RU" sz="1600" b="1" i="1" dirty="0">
                <a:solidFill>
                  <a:schemeClr val="tx2"/>
                </a:solidFill>
              </a:rPr>
              <a:t> </a:t>
            </a:r>
            <a:r>
              <a:rPr lang="ru-RU" sz="1600" b="1" i="1" dirty="0" err="1" smtClean="0">
                <a:solidFill>
                  <a:schemeClr val="tx2"/>
                </a:solidFill>
              </a:rPr>
              <a:t>и.о</a:t>
            </a:r>
            <a:r>
              <a:rPr lang="ru-RU" sz="1600" b="1" i="1" dirty="0" smtClean="0">
                <a:solidFill>
                  <a:schemeClr val="tx2"/>
                </a:solidFill>
              </a:rPr>
              <a:t>. главного врача больницы. 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7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2"/>
    </mc:Choice>
    <mc:Fallback xmlns="">
      <p:transition spd="slow" advTm="17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004048" y="1196752"/>
            <a:ext cx="3723878" cy="4680520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 </a:t>
            </a:r>
            <a:r>
              <a:rPr lang="ru-RU" sz="2600" b="1" i="1" dirty="0" err="1" smtClean="0">
                <a:solidFill>
                  <a:srgbClr val="FF0000"/>
                </a:solidFill>
              </a:rPr>
              <a:t>Пахолкова</a:t>
            </a:r>
            <a:r>
              <a:rPr lang="ru-RU" sz="2600" b="1" i="1" dirty="0" smtClean="0">
                <a:solidFill>
                  <a:srgbClr val="FF0000"/>
                </a:solidFill>
              </a:rPr>
              <a:t> Раиса Вениаминовна   </a:t>
            </a:r>
            <a:r>
              <a:rPr lang="ru-RU" sz="2000" b="1" i="1" dirty="0" smtClean="0"/>
              <a:t>16.04.1979 </a:t>
            </a:r>
            <a:r>
              <a:rPr lang="ru-RU" sz="2000" b="1" i="1" dirty="0"/>
              <a:t>года рождения, </a:t>
            </a:r>
            <a:r>
              <a:rPr lang="ru-RU" sz="2000" b="1" i="1" dirty="0" smtClean="0"/>
              <a:t>закончила </a:t>
            </a:r>
            <a:r>
              <a:rPr lang="ru-RU" sz="2000" b="1" i="1" dirty="0"/>
              <a:t>Вологодское медицинское училище, работала акушеркой </a:t>
            </a:r>
            <a:r>
              <a:rPr lang="ru-RU" sz="2000" b="1" i="1" dirty="0" err="1"/>
              <a:t>Завражской</a:t>
            </a:r>
            <a:r>
              <a:rPr lang="ru-RU" sz="2000" b="1" i="1" dirty="0"/>
              <a:t>  участковой больницы с </a:t>
            </a:r>
            <a:r>
              <a:rPr lang="ru-RU" sz="2000" b="1" i="1" dirty="0">
                <a:solidFill>
                  <a:srgbClr val="FF0000"/>
                </a:solidFill>
              </a:rPr>
              <a:t>22.05.1999 </a:t>
            </a:r>
            <a:r>
              <a:rPr lang="ru-RU" sz="2000" b="1" i="1" dirty="0"/>
              <a:t>года по </a:t>
            </a:r>
            <a:r>
              <a:rPr lang="ru-RU" sz="2000" b="1" i="1" dirty="0">
                <a:solidFill>
                  <a:srgbClr val="FF0000"/>
                </a:solidFill>
              </a:rPr>
              <a:t>2003</a:t>
            </a:r>
            <a:r>
              <a:rPr lang="ru-RU" sz="2000" b="1" i="1" dirty="0"/>
              <a:t> год</a:t>
            </a:r>
            <a:r>
              <a:rPr lang="ru-RU" sz="2000" b="1" i="1" dirty="0" smtClean="0"/>
              <a:t>. Потом была переведена  в </a:t>
            </a:r>
            <a:r>
              <a:rPr lang="ru-RU" sz="2000" b="1" i="1" dirty="0" err="1" smtClean="0"/>
              <a:t>Дуниловский</a:t>
            </a:r>
            <a:r>
              <a:rPr lang="ru-RU" sz="2000" b="1" i="1" dirty="0" smtClean="0"/>
              <a:t> ФАП.</a:t>
            </a:r>
            <a:endParaRPr lang="ru-RU" sz="2000" dirty="0"/>
          </a:p>
          <a:p>
            <a:endParaRPr lang="ru-RU" dirty="0"/>
          </a:p>
        </p:txBody>
      </p:sp>
      <p:pic>
        <p:nvPicPr>
          <p:cNvPr id="1026" name="Picture 2" descr="C:\Users\Lenovo\Desktop\-W1zgahOmO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888432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86708" y="5229200"/>
            <a:ext cx="3145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 </a:t>
            </a:r>
            <a:r>
              <a:rPr lang="ru-RU" sz="1600" b="1" i="1" dirty="0" err="1">
                <a:solidFill>
                  <a:schemeClr val="tx2"/>
                </a:solidFill>
              </a:rPr>
              <a:t>Пахолкова</a:t>
            </a:r>
            <a:r>
              <a:rPr lang="ru-RU" sz="1600" b="1" i="1" dirty="0">
                <a:solidFill>
                  <a:schemeClr val="tx2"/>
                </a:solidFill>
              </a:rPr>
              <a:t> Раиса Вениаминовна 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347980"/>
      </p:ext>
    </p:extLst>
  </p:cSld>
  <p:clrMapOvr>
    <a:masterClrMapping/>
  </p:clrMapOvr>
  <p:transition spd="slow" advTm="1524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ocuments\ФАП\SAM_76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5"/>
          <a:stretch/>
        </p:blipFill>
        <p:spPr bwMode="auto">
          <a:xfrm>
            <a:off x="5387832" y="404664"/>
            <a:ext cx="321661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908720"/>
            <a:ext cx="396044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rgbClr val="FF0000"/>
                </a:solidFill>
              </a:rPr>
              <a:t>Сошилов</a:t>
            </a:r>
            <a:r>
              <a:rPr lang="ru-RU" sz="2400" b="1" i="1" dirty="0">
                <a:solidFill>
                  <a:srgbClr val="FF0000"/>
                </a:solidFill>
              </a:rPr>
              <a:t> Вячеслав Васильевич </a:t>
            </a:r>
            <a:r>
              <a:rPr lang="ru-RU" b="1" i="1" dirty="0" smtClean="0">
                <a:solidFill>
                  <a:srgbClr val="FF0000"/>
                </a:solidFill>
              </a:rPr>
              <a:t>–</a:t>
            </a:r>
            <a:r>
              <a:rPr lang="ru-RU" b="1" i="1" dirty="0" smtClean="0">
                <a:solidFill>
                  <a:schemeClr val="tx2"/>
                </a:solidFill>
              </a:rPr>
              <a:t> работал водителем «Скорой помощи»  </a:t>
            </a:r>
            <a:r>
              <a:rPr lang="ru-RU" b="1" i="1" dirty="0" err="1" smtClean="0">
                <a:solidFill>
                  <a:schemeClr val="tx2"/>
                </a:solidFill>
              </a:rPr>
              <a:t>Завражской</a:t>
            </a:r>
            <a:r>
              <a:rPr lang="ru-RU" b="1" i="1" dirty="0" smtClean="0">
                <a:solidFill>
                  <a:schemeClr val="tx2"/>
                </a:solidFill>
              </a:rPr>
              <a:t> участковой больницы с 1995 года по октябрь 2007 года. 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С 06.07. 1998 года совмещал </a:t>
            </a:r>
            <a:r>
              <a:rPr lang="ru-RU" b="1" i="1" dirty="0">
                <a:solidFill>
                  <a:schemeClr val="tx2"/>
                </a:solidFill>
              </a:rPr>
              <a:t>должность водителя и завхоза.  </a:t>
            </a:r>
            <a:endParaRPr lang="ru-RU" b="1" i="1" dirty="0" smtClean="0">
              <a:solidFill>
                <a:schemeClr val="tx2"/>
              </a:solidFill>
            </a:endParaRPr>
          </a:p>
          <a:p>
            <a:r>
              <a:rPr lang="ru-RU" b="1" i="1" dirty="0" smtClean="0">
                <a:solidFill>
                  <a:schemeClr val="tx2"/>
                </a:solidFill>
              </a:rPr>
              <a:t>В </a:t>
            </a:r>
            <a:r>
              <a:rPr lang="ru-RU" b="1" i="1" dirty="0">
                <a:solidFill>
                  <a:schemeClr val="tx2"/>
                </a:solidFill>
              </a:rPr>
              <a:t>период его работы </a:t>
            </a:r>
            <a:r>
              <a:rPr lang="ru-RU" b="1" i="1" dirty="0" smtClean="0">
                <a:solidFill>
                  <a:schemeClr val="tx2"/>
                </a:solidFill>
              </a:rPr>
              <a:t> завхозом  больницы был построен гараж для машины </a:t>
            </a:r>
            <a:r>
              <a:rPr lang="ru-RU" b="1" i="1" dirty="0">
                <a:solidFill>
                  <a:schemeClr val="tx2"/>
                </a:solidFill>
              </a:rPr>
              <a:t>у амбулатории и  коридор соединяющий  стационар и  столовую.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87833" y="5668829"/>
            <a:ext cx="29322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err="1">
                <a:solidFill>
                  <a:schemeClr val="tx2"/>
                </a:solidFill>
              </a:rPr>
              <a:t>Сошилов</a:t>
            </a:r>
            <a:r>
              <a:rPr lang="ru-RU" sz="1600" b="1" i="1" dirty="0">
                <a:solidFill>
                  <a:schemeClr val="tx2"/>
                </a:solidFill>
              </a:rPr>
              <a:t> Вячеслав Васильевич 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8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95"/>
    </mc:Choice>
    <mc:Fallback xmlns="">
      <p:transition spd="slow" advTm="20895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АП\SAM_76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75" y="188640"/>
            <a:ext cx="7488832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741775" y="6098300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Медицинские работники </a:t>
            </a:r>
            <a:r>
              <a:rPr lang="ru-RU" b="1" dirty="0" err="1">
                <a:solidFill>
                  <a:srgbClr val="FF0000"/>
                </a:solidFill>
              </a:rPr>
              <a:t>Завражской</a:t>
            </a:r>
            <a:r>
              <a:rPr lang="ru-RU" b="1" dirty="0">
                <a:solidFill>
                  <a:srgbClr val="FF0000"/>
                </a:solidFill>
              </a:rPr>
              <a:t> больницы, </a:t>
            </a:r>
            <a:r>
              <a:rPr lang="ru-RU" b="1" dirty="0" err="1">
                <a:solidFill>
                  <a:srgbClr val="FF0000"/>
                </a:solidFill>
              </a:rPr>
              <a:t>Высокинского</a:t>
            </a:r>
            <a:r>
              <a:rPr lang="ru-RU" b="1" dirty="0">
                <a:solidFill>
                  <a:srgbClr val="FF0000"/>
                </a:solidFill>
              </a:rPr>
              <a:t> и </a:t>
            </a:r>
            <a:r>
              <a:rPr lang="ru-RU" b="1" dirty="0" err="1">
                <a:solidFill>
                  <a:srgbClr val="FF0000"/>
                </a:solidFill>
              </a:rPr>
              <a:t>Дуниловского</a:t>
            </a:r>
            <a:r>
              <a:rPr lang="ru-RU" b="1" dirty="0">
                <a:solidFill>
                  <a:srgbClr val="FF0000"/>
                </a:solidFill>
              </a:rPr>
              <a:t> ФАП  принимают участие в спортивных мероприятиях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7714966"/>
      </p:ext>
    </p:extLst>
  </p:cSld>
  <p:clrMapOvr>
    <a:masterClrMapping/>
  </p:clrMapOvr>
  <p:transition spd="slow" advTm="1145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0887" y="241176"/>
            <a:ext cx="5112568" cy="6264696"/>
          </a:xfrm>
        </p:spPr>
        <p:txBody>
          <a:bodyPr>
            <a:normAutofit lnSpcReduction="10000"/>
          </a:bodyPr>
          <a:lstStyle/>
          <a:p>
            <a:r>
              <a:rPr lang="ru-RU" sz="2200" b="1" i="1" dirty="0" err="1" smtClean="0">
                <a:solidFill>
                  <a:srgbClr val="FF0000"/>
                </a:solidFill>
              </a:rPr>
              <a:t>Пахолкова</a:t>
            </a:r>
            <a:r>
              <a:rPr lang="ru-RU" sz="2200" b="1" i="1" dirty="0" smtClean="0">
                <a:solidFill>
                  <a:srgbClr val="FF0000"/>
                </a:solidFill>
              </a:rPr>
              <a:t> </a:t>
            </a:r>
            <a:r>
              <a:rPr lang="ru-RU" sz="2200" b="1" i="1" dirty="0">
                <a:solidFill>
                  <a:srgbClr val="FF0000"/>
                </a:solidFill>
              </a:rPr>
              <a:t>Татьяна </a:t>
            </a:r>
            <a:r>
              <a:rPr lang="ru-RU" sz="2200" b="1" i="1" dirty="0" smtClean="0">
                <a:solidFill>
                  <a:srgbClr val="FF0000"/>
                </a:solidFill>
              </a:rPr>
              <a:t>Петровна -</a:t>
            </a:r>
            <a:r>
              <a:rPr lang="ru-RU" sz="2000" b="1" i="1" dirty="0" smtClean="0"/>
              <a:t>10.08.1963 года рождения. Закончив Великоустюгское медицинское училище   с </a:t>
            </a:r>
            <a:r>
              <a:rPr lang="ru-RU" sz="2000" b="1" i="1" dirty="0" smtClean="0">
                <a:solidFill>
                  <a:srgbClr val="FF0000"/>
                </a:solidFill>
              </a:rPr>
              <a:t>01. </a:t>
            </a:r>
            <a:r>
              <a:rPr lang="ru-RU" sz="2000" b="1" i="1" dirty="0">
                <a:solidFill>
                  <a:srgbClr val="FF0000"/>
                </a:solidFill>
              </a:rPr>
              <a:t>04.1983 </a:t>
            </a:r>
            <a:r>
              <a:rPr lang="ru-RU" sz="2000" b="1" i="1" dirty="0" smtClean="0"/>
              <a:t>года начала работать фельдшером  амбулатории, </a:t>
            </a:r>
            <a:r>
              <a:rPr lang="ru-RU" sz="2000" b="1" i="1" dirty="0"/>
              <a:t>а с  </a:t>
            </a:r>
            <a:r>
              <a:rPr lang="ru-RU" sz="2000" b="1" i="1" dirty="0">
                <a:solidFill>
                  <a:srgbClr val="FF0000"/>
                </a:solidFill>
              </a:rPr>
              <a:t>08.2007 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smtClean="0"/>
              <a:t>года </a:t>
            </a:r>
            <a:r>
              <a:rPr lang="ru-RU" sz="2000" b="1" i="1" dirty="0"/>
              <a:t>и</a:t>
            </a:r>
            <a:r>
              <a:rPr lang="ru-RU" sz="2000" b="1" i="1" dirty="0" smtClean="0"/>
              <a:t>. о</a:t>
            </a:r>
            <a:r>
              <a:rPr lang="ru-RU" sz="2000" b="1" i="1" dirty="0"/>
              <a:t>. главного врача </a:t>
            </a:r>
            <a:r>
              <a:rPr lang="ru-RU" sz="2000" b="1" i="1" dirty="0" err="1"/>
              <a:t>Завражской</a:t>
            </a:r>
            <a:r>
              <a:rPr lang="ru-RU" sz="2000" b="1" i="1" dirty="0"/>
              <a:t> участковой больницы</a:t>
            </a:r>
            <a:r>
              <a:rPr lang="ru-RU" sz="2000" b="1" i="1" dirty="0" smtClean="0"/>
              <a:t>. </a:t>
            </a:r>
          </a:p>
          <a:p>
            <a:r>
              <a:rPr lang="ru-RU" sz="2000" b="1" i="1" dirty="0" smtClean="0"/>
              <a:t>« За весь период работы Татьяна Петровна зарекомендовала себя грамотным, ответственным, добросовестным, исполнительным и дисциплинированным специалистом. Имеет </a:t>
            </a:r>
            <a:r>
              <a:rPr lang="ru-RU" sz="2000" b="1" i="1" dirty="0"/>
              <a:t> </a:t>
            </a:r>
            <a:r>
              <a:rPr lang="ru-RU" sz="2000" b="1" i="1" dirty="0" smtClean="0"/>
              <a:t>хорошую теоретическую подготовку и большой опыт практической работы» – так о ней отзывается администрация. Татьяна Петровна регулярно и своевременно проходит курсы повышения квалификации, имеет сертификат по специальности « Лечебное дело».</a:t>
            </a:r>
            <a:r>
              <a:rPr lang="ru-RU" sz="2000" b="1" i="1" dirty="0"/>
              <a:t> </a:t>
            </a:r>
            <a:r>
              <a:rPr lang="ru-RU" sz="2000" b="1" i="1" dirty="0" smtClean="0"/>
              <a:t>(Так писала газета </a:t>
            </a:r>
            <a:r>
              <a:rPr lang="ru-RU" sz="2000" b="1" i="1" dirty="0"/>
              <a:t>«Авангард» от 17.06.2010 года</a:t>
            </a:r>
            <a:r>
              <a:rPr lang="ru-RU" sz="2000" b="1" i="1" dirty="0" smtClean="0"/>
              <a:t>.)</a:t>
            </a:r>
          </a:p>
          <a:p>
            <a:endParaRPr lang="ru-RU" sz="1800" b="1" i="1" dirty="0" smtClean="0"/>
          </a:p>
          <a:p>
            <a:endParaRPr lang="ru-RU" sz="1800" b="1" i="1" dirty="0" smtClean="0"/>
          </a:p>
          <a:p>
            <a:endParaRPr lang="ru-RU" sz="1800" b="1" i="1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67240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013176"/>
            <a:ext cx="29505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err="1">
                <a:solidFill>
                  <a:schemeClr val="tx2"/>
                </a:solidFill>
              </a:rPr>
              <a:t>Пахолкова</a:t>
            </a:r>
            <a:r>
              <a:rPr lang="ru-RU" sz="1600" b="1" i="1" dirty="0">
                <a:solidFill>
                  <a:schemeClr val="tx2"/>
                </a:solidFill>
              </a:rPr>
              <a:t> Татьяна Петровна 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219101"/>
      </p:ext>
    </p:extLst>
  </p:cSld>
  <p:clrMapOvr>
    <a:masterClrMapping/>
  </p:clrMapOvr>
  <p:transition spd="slow" advTm="2895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1052736"/>
            <a:ext cx="75608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</a:rPr>
              <a:t>Врач – это призвание души, </a:t>
            </a:r>
            <a:endParaRPr lang="ru-RU" sz="2800" b="1" i="1" dirty="0" smtClean="0">
              <a:solidFill>
                <a:srgbClr val="FF0000"/>
              </a:solidFill>
            </a:endParaRPr>
          </a:p>
          <a:p>
            <a:r>
              <a:rPr lang="ru-RU" sz="2800" b="1" i="1" dirty="0" smtClean="0">
                <a:solidFill>
                  <a:srgbClr val="FF0000"/>
                </a:solidFill>
              </a:rPr>
              <a:t>Врач </a:t>
            </a:r>
            <a:r>
              <a:rPr lang="ru-RU" sz="2800" b="1" i="1" dirty="0">
                <a:solidFill>
                  <a:srgbClr val="FF0000"/>
                </a:solidFill>
              </a:rPr>
              <a:t>– это профессия такая, </a:t>
            </a:r>
          </a:p>
          <a:p>
            <a:r>
              <a:rPr lang="ru-RU" sz="2800" b="1" i="1" dirty="0">
                <a:solidFill>
                  <a:srgbClr val="FF0000"/>
                </a:solidFill>
              </a:rPr>
              <a:t>Вы каждый день должны спасать, лечить, </a:t>
            </a:r>
          </a:p>
          <a:p>
            <a:r>
              <a:rPr lang="ru-RU" sz="2800" b="1" i="1" dirty="0">
                <a:solidFill>
                  <a:srgbClr val="FF0000"/>
                </a:solidFill>
              </a:rPr>
              <a:t>Не отдыха, ни сна всегда не зная. </a:t>
            </a:r>
          </a:p>
          <a:p>
            <a:r>
              <a:rPr lang="ru-RU" sz="2800" b="1" i="1" dirty="0">
                <a:solidFill>
                  <a:srgbClr val="FF0000"/>
                </a:solidFill>
              </a:rPr>
              <a:t>Однажды </a:t>
            </a:r>
            <a:r>
              <a:rPr lang="ru-RU" sz="2800" b="1" i="1" dirty="0" smtClean="0">
                <a:solidFill>
                  <a:srgbClr val="FF0000"/>
                </a:solidFill>
              </a:rPr>
              <a:t>Гиппократу клятву </a:t>
            </a:r>
            <a:r>
              <a:rPr lang="ru-RU" sz="2800" b="1" i="1" dirty="0">
                <a:solidFill>
                  <a:srgbClr val="FF0000"/>
                </a:solidFill>
              </a:rPr>
              <a:t>дав, </a:t>
            </a:r>
          </a:p>
          <a:p>
            <a:r>
              <a:rPr lang="ru-RU" sz="2800" b="1" i="1" dirty="0">
                <a:solidFill>
                  <a:srgbClr val="FF0000"/>
                </a:solidFill>
              </a:rPr>
              <a:t>Себе избрали этот путь Вы сложный, </a:t>
            </a:r>
          </a:p>
          <a:p>
            <a:r>
              <a:rPr lang="ru-RU" sz="2800" b="1" i="1" dirty="0">
                <a:solidFill>
                  <a:srgbClr val="FF0000"/>
                </a:solidFill>
              </a:rPr>
              <a:t>Лечите нас с любовью, если можно! </a:t>
            </a:r>
          </a:p>
        </p:txBody>
      </p:sp>
    </p:spTree>
    <p:extLst>
      <p:ext uri="{BB962C8B-B14F-4D97-AF65-F5344CB8AC3E}">
        <p14:creationId xmlns:p14="http://schemas.microsoft.com/office/powerpoint/2010/main" val="86955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55976" y="260648"/>
            <a:ext cx="453650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tx2"/>
                </a:solidFill>
              </a:rPr>
              <a:t>Татьяна Петровна неоднократно награждалась Почетными грамотами различных ведомств, в том числе Почетной грамотой Министерства здравоохранения и социального развития Российской Федерации</a:t>
            </a:r>
            <a:r>
              <a:rPr lang="ru-RU" sz="2000" b="1" i="1" dirty="0" smtClean="0">
                <a:solidFill>
                  <a:schemeClr val="tx2"/>
                </a:solidFill>
              </a:rPr>
              <a:t>., Главы Никольского района, руководства Никольской ЦРБ. </a:t>
            </a:r>
            <a:endParaRPr lang="ru-RU" sz="2000" b="1" i="1" dirty="0">
              <a:solidFill>
                <a:schemeClr val="tx2"/>
              </a:solidFill>
            </a:endParaRPr>
          </a:p>
          <a:p>
            <a:r>
              <a:rPr lang="ru-RU" sz="2000" b="1" i="1" dirty="0">
                <a:solidFill>
                  <a:schemeClr val="tx2"/>
                </a:solidFill>
              </a:rPr>
              <a:t>Была депутатом  </a:t>
            </a:r>
            <a:r>
              <a:rPr lang="ru-RU" sz="2000" b="1" i="1" dirty="0" err="1">
                <a:solidFill>
                  <a:schemeClr val="tx2"/>
                </a:solidFill>
              </a:rPr>
              <a:t>Завражского</a:t>
            </a:r>
            <a:r>
              <a:rPr lang="ru-RU" sz="2000" b="1" i="1" dirty="0">
                <a:solidFill>
                  <a:schemeClr val="tx2"/>
                </a:solidFill>
              </a:rPr>
              <a:t> сельского поселения - 2 созыва.</a:t>
            </a:r>
          </a:p>
          <a:p>
            <a:endParaRPr lang="ru-RU" b="1" i="1" dirty="0" smtClean="0">
              <a:solidFill>
                <a:schemeClr val="tx2"/>
              </a:solidFill>
            </a:endParaRPr>
          </a:p>
          <a:p>
            <a:endParaRPr lang="ru-RU" b="1" i="1" dirty="0">
              <a:solidFill>
                <a:schemeClr val="tx2"/>
              </a:solidFill>
            </a:endParaRPr>
          </a:p>
          <a:p>
            <a:endParaRPr lang="ru-RU" b="1" i="1" dirty="0" smtClean="0">
              <a:solidFill>
                <a:schemeClr val="tx2"/>
              </a:solidFill>
            </a:endParaRPr>
          </a:p>
          <a:p>
            <a:endParaRPr lang="ru-RU" b="1" i="1" dirty="0"/>
          </a:p>
        </p:txBody>
      </p:sp>
      <p:pic>
        <p:nvPicPr>
          <p:cNvPr id="6" name="Picture 4" descr="C:\Users\ПК\Desktop\Documents\ФАП\SAM_76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88" y="2564905"/>
            <a:ext cx="1417376" cy="1973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3" descr="C:\Users\ПК\Desktop\Documents\ФАП\SAM_76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39930"/>
            <a:ext cx="1439432" cy="1973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6" descr="C:\Users\ПК\Desktop\Documents\ФАП\SAM_76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847210"/>
            <a:ext cx="1512167" cy="1894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5" descr="C:\Users\ПК\Desktop\Documents\ФАП\SAM_76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3" y="4797152"/>
            <a:ext cx="1455821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2" descr="C:\Users\ПК\Desktop\Documents\ФАП\SAM_76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1" y="260648"/>
            <a:ext cx="1490142" cy="2139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Users\Lenovo\Documents\ФАП\SAM_76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17032"/>
            <a:ext cx="460851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318213"/>
      </p:ext>
    </p:extLst>
  </p:cSld>
  <p:clrMapOvr>
    <a:masterClrMapping/>
  </p:clrMapOvr>
  <p:transition spd="slow" advTm="2118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975" y="620688"/>
            <a:ext cx="418601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tx2"/>
                </a:solidFill>
              </a:rPr>
              <a:t>В </a:t>
            </a:r>
            <a:r>
              <a:rPr lang="ru-RU" sz="2000" b="1" i="1" dirty="0">
                <a:solidFill>
                  <a:srgbClr val="FF0000"/>
                </a:solidFill>
              </a:rPr>
              <a:t>2009</a:t>
            </a:r>
            <a:r>
              <a:rPr lang="ru-RU" sz="2000" b="1" i="1" dirty="0">
                <a:solidFill>
                  <a:schemeClr val="tx2"/>
                </a:solidFill>
              </a:rPr>
              <a:t> году закрыли стационар </a:t>
            </a:r>
            <a:r>
              <a:rPr lang="ru-RU" sz="2000" b="1" i="1" dirty="0" smtClean="0">
                <a:solidFill>
                  <a:schemeClr val="tx2"/>
                </a:solidFill>
              </a:rPr>
              <a:t> </a:t>
            </a:r>
            <a:r>
              <a:rPr lang="ru-RU" sz="2000" b="1" i="1" dirty="0" err="1" smtClean="0">
                <a:solidFill>
                  <a:schemeClr val="tx2"/>
                </a:solidFill>
              </a:rPr>
              <a:t>Завражской</a:t>
            </a:r>
            <a:r>
              <a:rPr lang="ru-RU" sz="2000" b="1" i="1" dirty="0" smtClean="0">
                <a:solidFill>
                  <a:schemeClr val="tx2"/>
                </a:solidFill>
              </a:rPr>
              <a:t> участковой  </a:t>
            </a:r>
            <a:r>
              <a:rPr lang="ru-RU" sz="2000" b="1" i="1" dirty="0">
                <a:solidFill>
                  <a:schemeClr val="tx2"/>
                </a:solidFill>
              </a:rPr>
              <a:t>больницы, а в амбулатории открыли</a:t>
            </a:r>
            <a:r>
              <a:rPr lang="ru-RU" sz="2000" b="1" i="1" dirty="0">
                <a:solidFill>
                  <a:srgbClr val="FF0000"/>
                </a:solidFill>
              </a:rPr>
              <a:t> 5 </a:t>
            </a:r>
            <a:r>
              <a:rPr lang="ru-RU" sz="2000" b="1" i="1" dirty="0">
                <a:solidFill>
                  <a:schemeClr val="tx2"/>
                </a:solidFill>
              </a:rPr>
              <a:t>коек дневного стационара, который работал до </a:t>
            </a:r>
            <a:r>
              <a:rPr lang="ru-RU" sz="2000" b="1" i="1" dirty="0">
                <a:solidFill>
                  <a:srgbClr val="FF0000"/>
                </a:solidFill>
              </a:rPr>
              <a:t>01.01.2013</a:t>
            </a:r>
            <a:r>
              <a:rPr lang="ru-RU" sz="2000" b="1" i="1" dirty="0">
                <a:solidFill>
                  <a:schemeClr val="tx2"/>
                </a:solidFill>
              </a:rPr>
              <a:t> года</a:t>
            </a:r>
            <a:r>
              <a:rPr lang="ru-RU" sz="2000" b="1" i="1" dirty="0" smtClean="0">
                <a:solidFill>
                  <a:schemeClr val="tx2"/>
                </a:solidFill>
              </a:rPr>
              <a:t>.</a:t>
            </a:r>
          </a:p>
          <a:p>
            <a:endParaRPr lang="ru-RU" sz="2000" b="1" i="1" dirty="0" smtClean="0">
              <a:solidFill>
                <a:schemeClr val="tx2"/>
              </a:solidFill>
            </a:endParaRPr>
          </a:p>
          <a:p>
            <a:r>
              <a:rPr lang="ru-RU" sz="2000" b="1" i="1" dirty="0">
                <a:solidFill>
                  <a:schemeClr val="tx2"/>
                </a:solidFill>
              </a:rPr>
              <a:t>С </a:t>
            </a:r>
            <a:r>
              <a:rPr lang="ru-RU" sz="2000" b="1" i="1" dirty="0">
                <a:solidFill>
                  <a:srgbClr val="FF0000"/>
                </a:solidFill>
              </a:rPr>
              <a:t>01.01.2013 </a:t>
            </a:r>
            <a:r>
              <a:rPr lang="ru-RU" sz="2000" b="1" i="1" dirty="0">
                <a:solidFill>
                  <a:schemeClr val="tx2"/>
                </a:solidFill>
              </a:rPr>
              <a:t>года </a:t>
            </a:r>
            <a:r>
              <a:rPr lang="ru-RU" sz="2000" b="1" i="1" dirty="0" err="1">
                <a:solidFill>
                  <a:schemeClr val="tx2"/>
                </a:solidFill>
              </a:rPr>
              <a:t>Завражская</a:t>
            </a:r>
            <a:r>
              <a:rPr lang="ru-RU" sz="2000" b="1" i="1" dirty="0">
                <a:solidFill>
                  <a:schemeClr val="tx2"/>
                </a:solidFill>
              </a:rPr>
              <a:t>  участковая больница переименована  в </a:t>
            </a:r>
            <a:r>
              <a:rPr lang="ru-RU" sz="2000" b="1" i="1" dirty="0" err="1">
                <a:solidFill>
                  <a:schemeClr val="tx2"/>
                </a:solidFill>
              </a:rPr>
              <a:t>Завражский</a:t>
            </a:r>
            <a:r>
              <a:rPr lang="ru-RU" sz="2000" b="1" i="1" dirty="0">
                <a:solidFill>
                  <a:schemeClr val="tx2"/>
                </a:solidFill>
              </a:rPr>
              <a:t>  </a:t>
            </a:r>
            <a:r>
              <a:rPr lang="ru-RU" sz="2000" b="1" i="1" dirty="0" smtClean="0">
                <a:solidFill>
                  <a:schemeClr val="tx2"/>
                </a:solidFill>
              </a:rPr>
              <a:t>фельдшерско-акушерский </a:t>
            </a:r>
            <a:r>
              <a:rPr lang="ru-RU" sz="2000" b="1" i="1" dirty="0">
                <a:solidFill>
                  <a:schemeClr val="tx2"/>
                </a:solidFill>
              </a:rPr>
              <a:t>пункт. (ФАП)</a:t>
            </a:r>
          </a:p>
          <a:p>
            <a:endParaRPr lang="ru-RU" b="1" i="1" dirty="0">
              <a:solidFill>
                <a:schemeClr val="tx2"/>
              </a:solidFill>
            </a:endParaRPr>
          </a:p>
        </p:txBody>
      </p:sp>
      <p:pic>
        <p:nvPicPr>
          <p:cNvPr id="3" name="Picture 2" descr="F:\ФАП\IMG_20180525_0844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9908"/>
            <a:ext cx="3960440" cy="5013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5292080" y="5949280"/>
            <a:ext cx="3312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err="1">
                <a:solidFill>
                  <a:schemeClr val="tx2"/>
                </a:solidFill>
              </a:rPr>
              <a:t>Пахолкова</a:t>
            </a:r>
            <a:r>
              <a:rPr lang="ru-RU" sz="1600" b="1" i="1" dirty="0">
                <a:solidFill>
                  <a:schemeClr val="tx2"/>
                </a:solidFill>
              </a:rPr>
              <a:t> Татьяна Петровна 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8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75"/>
    </mc:Choice>
    <mc:Fallback xmlns="">
      <p:transition spd="slow" advTm="16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ПК\Desktop\Documents\ФАП\SAM_76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86" y="1772816"/>
            <a:ext cx="1646880" cy="2371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3" descr="C:\Users\ПК\Desktop\Documents\ФАП\SAM_76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07" y="4281347"/>
            <a:ext cx="1679559" cy="2371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650206" y="620688"/>
            <a:ext cx="70901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tx2"/>
                </a:solidFill>
              </a:rPr>
              <a:t>В</a:t>
            </a:r>
            <a:r>
              <a:rPr lang="ru-RU" sz="2000" b="1" i="1" dirty="0">
                <a:solidFill>
                  <a:srgbClr val="FF0000"/>
                </a:solidFill>
              </a:rPr>
              <a:t> 2013 </a:t>
            </a:r>
            <a:r>
              <a:rPr lang="ru-RU" sz="2000" b="1" i="1" dirty="0">
                <a:solidFill>
                  <a:schemeClr val="tx2"/>
                </a:solidFill>
              </a:rPr>
              <a:t>году </a:t>
            </a:r>
            <a:r>
              <a:rPr lang="ru-RU" sz="2000" b="1" i="1" dirty="0" err="1">
                <a:solidFill>
                  <a:schemeClr val="tx2"/>
                </a:solidFill>
              </a:rPr>
              <a:t>Завражский</a:t>
            </a:r>
            <a:r>
              <a:rPr lang="ru-RU" sz="2000" b="1" i="1" dirty="0">
                <a:solidFill>
                  <a:schemeClr val="tx2"/>
                </a:solidFill>
              </a:rPr>
              <a:t> ФАП  получил подарок, новую машину «скорой помощи» они выиграли, став победителем областного конкурса  </a:t>
            </a:r>
            <a:r>
              <a:rPr lang="ru-RU" sz="2000" b="1" i="1" dirty="0" smtClean="0">
                <a:solidFill>
                  <a:schemeClr val="tx2"/>
                </a:solidFill>
              </a:rPr>
              <a:t>«Здоровье </a:t>
            </a:r>
            <a:r>
              <a:rPr lang="ru-RU" sz="2000" b="1" i="1" dirty="0">
                <a:solidFill>
                  <a:schemeClr val="tx2"/>
                </a:solidFill>
              </a:rPr>
              <a:t>вологжан».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84295"/>
            <a:ext cx="6336704" cy="4320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214561"/>
      </p:ext>
    </p:extLst>
  </p:cSld>
  <p:clrMapOvr>
    <a:masterClrMapping/>
  </p:clrMapOvr>
  <p:transition spd="slow" advTm="1602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К\Desktop\Documents\ФАП\IMG_20190204_110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71" y="273494"/>
            <a:ext cx="3960440" cy="53157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8032" y="574321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</a:rPr>
              <a:t>Пахолкова</a:t>
            </a:r>
            <a:r>
              <a:rPr lang="ru-RU" sz="1600" b="1" i="1" dirty="0">
                <a:solidFill>
                  <a:schemeClr val="tx2"/>
                </a:solidFill>
              </a:rPr>
              <a:t> Надежда </a:t>
            </a:r>
            <a:r>
              <a:rPr lang="ru-RU" sz="1600" b="1" i="1" dirty="0" smtClean="0">
                <a:solidFill>
                  <a:schemeClr val="tx2"/>
                </a:solidFill>
              </a:rPr>
              <a:t>Николаевна</a:t>
            </a:r>
            <a:endParaRPr lang="ru-RU" sz="1600" b="1" i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567621"/>
            <a:ext cx="40948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 </a:t>
            </a:r>
            <a:r>
              <a:rPr lang="ru-RU" sz="2400" b="1" i="1" dirty="0" err="1">
                <a:solidFill>
                  <a:srgbClr val="FF0000"/>
                </a:solidFill>
              </a:rPr>
              <a:t>Пахолкова</a:t>
            </a:r>
            <a:r>
              <a:rPr lang="ru-RU" sz="2400" b="1" i="1" dirty="0">
                <a:solidFill>
                  <a:srgbClr val="FF0000"/>
                </a:solidFill>
              </a:rPr>
              <a:t> Надежда Николаевна 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smtClean="0">
                <a:solidFill>
                  <a:schemeClr val="tx2"/>
                </a:solidFill>
              </a:rPr>
              <a:t>06.01.1963 года рождения, закончила Великоустюгское медицинское училище и  </a:t>
            </a:r>
            <a:r>
              <a:rPr lang="ru-RU" sz="2000" b="1" i="1" dirty="0" smtClean="0">
                <a:solidFill>
                  <a:srgbClr val="FF0000"/>
                </a:solidFill>
              </a:rPr>
              <a:t>с </a:t>
            </a:r>
            <a:r>
              <a:rPr lang="ru-RU" sz="2000" b="1" i="1" dirty="0">
                <a:solidFill>
                  <a:srgbClr val="FF0000"/>
                </a:solidFill>
              </a:rPr>
              <a:t>08.1983 </a:t>
            </a:r>
            <a:r>
              <a:rPr lang="ru-RU" sz="2000" b="1" i="1" dirty="0">
                <a:solidFill>
                  <a:schemeClr val="tx2"/>
                </a:solidFill>
              </a:rPr>
              <a:t>г</a:t>
            </a:r>
            <a:r>
              <a:rPr lang="ru-RU" sz="2000" b="1" i="1" dirty="0" smtClean="0">
                <a:solidFill>
                  <a:schemeClr val="tx2"/>
                </a:solidFill>
              </a:rPr>
              <a:t>. начала работать медсестрой </a:t>
            </a:r>
            <a:r>
              <a:rPr lang="ru-RU" sz="2000" b="1" i="1" dirty="0" err="1" smtClean="0">
                <a:solidFill>
                  <a:schemeClr val="tx2"/>
                </a:solidFill>
              </a:rPr>
              <a:t>Завражской</a:t>
            </a:r>
            <a:r>
              <a:rPr lang="ru-RU" sz="2000" b="1" i="1" dirty="0" smtClean="0">
                <a:solidFill>
                  <a:schemeClr val="tx2"/>
                </a:solidFill>
              </a:rPr>
              <a:t> участковой больницы. Надежда Николаевна исполнительна, дисциплинирована и ответственна. В настоящее время находится на заслуженном отдыхе, но  продолжает работать.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0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5"/>
    </mc:Choice>
    <mc:Fallback xmlns="">
      <p:transition spd="slow" advTm="13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К\Desktop\Documents\ФАП\P10004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640960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195736" y="6165304"/>
            <a:ext cx="4943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  </a:t>
            </a:r>
            <a:r>
              <a:rPr lang="ru-RU" b="1" i="1" dirty="0" smtClean="0">
                <a:solidFill>
                  <a:schemeClr val="tx2"/>
                </a:solidFill>
              </a:rPr>
              <a:t>Коллектив </a:t>
            </a:r>
            <a:r>
              <a:rPr lang="ru-RU" b="1" i="1" dirty="0" err="1" smtClean="0">
                <a:solidFill>
                  <a:schemeClr val="tx2"/>
                </a:solidFill>
              </a:rPr>
              <a:t>Завражской</a:t>
            </a:r>
            <a:r>
              <a:rPr lang="ru-RU" b="1" i="1" dirty="0" smtClean="0">
                <a:solidFill>
                  <a:schemeClr val="tx2"/>
                </a:solidFill>
              </a:rPr>
              <a:t> </a:t>
            </a:r>
            <a:r>
              <a:rPr lang="ru-RU" b="1" i="1" dirty="0">
                <a:solidFill>
                  <a:schemeClr val="tx2"/>
                </a:solidFill>
              </a:rPr>
              <a:t>участковой больницы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01847"/>
      </p:ext>
    </p:extLst>
  </p:cSld>
  <p:clrMapOvr>
    <a:masterClrMapping/>
  </p:clrMapOvr>
  <p:transition spd="slow" advTm="1645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6346" y="202208"/>
            <a:ext cx="86461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2"/>
                </a:solidFill>
              </a:rPr>
              <a:t>В </a:t>
            </a:r>
            <a:r>
              <a:rPr lang="ru-RU" b="1" i="1" dirty="0">
                <a:solidFill>
                  <a:srgbClr val="FF0000"/>
                </a:solidFill>
              </a:rPr>
              <a:t>2011</a:t>
            </a:r>
            <a:r>
              <a:rPr lang="ru-RU" b="1" i="1" dirty="0">
                <a:solidFill>
                  <a:schemeClr val="tx2"/>
                </a:solidFill>
              </a:rPr>
              <a:t> году  сделан капитальный ремонт амбулатории. Здание подрублено, утеплены стены снаружи, </a:t>
            </a:r>
            <a:r>
              <a:rPr lang="ru-RU" b="1" i="1" dirty="0" smtClean="0">
                <a:solidFill>
                  <a:schemeClr val="tx2"/>
                </a:solidFill>
              </a:rPr>
              <a:t> здание обшито и покрашено</a:t>
            </a:r>
            <a:r>
              <a:rPr lang="ru-RU" b="1" i="1" dirty="0">
                <a:solidFill>
                  <a:schemeClr val="tx2"/>
                </a:solidFill>
              </a:rPr>
              <a:t>. Внутри здания потолки обшиты плитой, стены панелями,  пол покрыт линолеумом. Проведен косметический ремонт потолков, дверей , окон.  По зданию сделана разводка водопровода, установлены унитазы, умывальники, водонагреватели, </a:t>
            </a:r>
            <a:r>
              <a:rPr lang="ru-RU" b="1" i="1" dirty="0" smtClean="0">
                <a:solidFill>
                  <a:schemeClr val="tx2"/>
                </a:solidFill>
              </a:rPr>
              <a:t>смесители, </a:t>
            </a:r>
            <a:r>
              <a:rPr lang="ru-RU" b="1" i="1" dirty="0">
                <a:solidFill>
                  <a:schemeClr val="tx2"/>
                </a:solidFill>
              </a:rPr>
              <a:t>трубы канализации и пр. Заменена электропроводка.</a:t>
            </a:r>
          </a:p>
          <a:p>
            <a:r>
              <a:rPr lang="ru-RU" b="1" i="1" dirty="0">
                <a:solidFill>
                  <a:schemeClr val="tx2"/>
                </a:solidFill>
              </a:rPr>
              <a:t>Строительные материалы приобретены на спонсорскую </a:t>
            </a:r>
            <a:r>
              <a:rPr lang="ru-RU" b="1" i="1" dirty="0" smtClean="0">
                <a:solidFill>
                  <a:schemeClr val="tx2"/>
                </a:solidFill>
              </a:rPr>
              <a:t>помощь, </a:t>
            </a:r>
            <a:r>
              <a:rPr lang="ru-RU" b="1" i="1" dirty="0">
                <a:solidFill>
                  <a:schemeClr val="tx2"/>
                </a:solidFill>
              </a:rPr>
              <a:t>оказанную  </a:t>
            </a:r>
            <a:r>
              <a:rPr lang="ru-RU" b="1" i="1" dirty="0" smtClean="0">
                <a:solidFill>
                  <a:schemeClr val="tx2"/>
                </a:solidFill>
              </a:rPr>
              <a:t>предпринимателями,  </a:t>
            </a:r>
            <a:r>
              <a:rPr lang="ru-RU" b="1" i="1" dirty="0">
                <a:solidFill>
                  <a:schemeClr val="tx2"/>
                </a:solidFill>
              </a:rPr>
              <a:t>работающими на территории поселения</a:t>
            </a:r>
            <a:r>
              <a:rPr lang="ru-RU" b="1" i="1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Работу выполнили </a:t>
            </a:r>
            <a:r>
              <a:rPr lang="ru-RU" b="1" i="1" dirty="0">
                <a:solidFill>
                  <a:schemeClr val="tx2"/>
                </a:solidFill>
              </a:rPr>
              <a:t>водитель </a:t>
            </a:r>
            <a:r>
              <a:rPr lang="ru-RU" b="1" i="1" dirty="0" err="1">
                <a:solidFill>
                  <a:schemeClr val="tx2"/>
                </a:solidFill>
              </a:rPr>
              <a:t>Пахолков</a:t>
            </a:r>
            <a:r>
              <a:rPr lang="ru-RU" b="1" i="1" dirty="0">
                <a:solidFill>
                  <a:schemeClr val="tx2"/>
                </a:solidFill>
              </a:rPr>
              <a:t> </a:t>
            </a:r>
            <a:r>
              <a:rPr lang="ru-RU" b="1" i="1" dirty="0" smtClean="0">
                <a:solidFill>
                  <a:schemeClr val="tx2"/>
                </a:solidFill>
              </a:rPr>
              <a:t>Я.И. и кочегары Волков В.А. Плотников С.В. </a:t>
            </a:r>
            <a:r>
              <a:rPr lang="ru-RU" b="1" i="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4" name="Picture 2" descr="C:\Users\ПК\Desktop\Documents\ФАП\SAM_77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6" t="10939" r="19196" b="24602"/>
          <a:stretch/>
        </p:blipFill>
        <p:spPr bwMode="auto">
          <a:xfrm>
            <a:off x="3203848" y="2787531"/>
            <a:ext cx="2808312" cy="3545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4" descr="F:\день матери\DSC0642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9" t="13675" r="33638" b="48718"/>
          <a:stretch/>
        </p:blipFill>
        <p:spPr bwMode="auto">
          <a:xfrm>
            <a:off x="6179254" y="2804464"/>
            <a:ext cx="2941984" cy="3559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79397" y="6333108"/>
            <a:ext cx="1980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chemeClr val="tx2"/>
                </a:solidFill>
              </a:rPr>
              <a:t>Волков </a:t>
            </a:r>
            <a:endParaRPr lang="ru-RU" sz="1600" b="1" i="1" dirty="0" smtClean="0">
              <a:solidFill>
                <a:schemeClr val="tx2"/>
              </a:solidFill>
            </a:endParaRPr>
          </a:p>
          <a:p>
            <a:r>
              <a:rPr lang="ru-RU" sz="1600" b="1" i="1" dirty="0" smtClean="0">
                <a:solidFill>
                  <a:schemeClr val="tx2"/>
                </a:solidFill>
              </a:rPr>
              <a:t>Василий Алексеевич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44208" y="6273225"/>
            <a:ext cx="1988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chemeClr val="tx2"/>
                </a:solidFill>
              </a:rPr>
              <a:t>Плотников </a:t>
            </a:r>
            <a:endParaRPr lang="ru-RU" sz="1600" b="1" i="1" dirty="0" smtClean="0">
              <a:solidFill>
                <a:schemeClr val="tx2"/>
              </a:solidFill>
            </a:endParaRPr>
          </a:p>
          <a:p>
            <a:r>
              <a:rPr lang="ru-RU" sz="1600" b="1" i="1" dirty="0" smtClean="0">
                <a:solidFill>
                  <a:schemeClr val="tx2"/>
                </a:solidFill>
              </a:rPr>
              <a:t>Сергей  Васильевич. 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6309924"/>
            <a:ext cx="1561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err="1" smtClean="0">
                <a:solidFill>
                  <a:schemeClr val="tx2"/>
                </a:solidFill>
              </a:rPr>
              <a:t>Пахолков</a:t>
            </a:r>
            <a:endParaRPr lang="ru-RU" sz="1600" b="1" i="1" dirty="0" smtClean="0">
              <a:solidFill>
                <a:schemeClr val="tx2"/>
              </a:solidFill>
            </a:endParaRPr>
          </a:p>
          <a:p>
            <a:r>
              <a:rPr lang="ru-RU" sz="1600" b="1" i="1" dirty="0" smtClean="0">
                <a:solidFill>
                  <a:schemeClr val="tx2"/>
                </a:solidFill>
              </a:rPr>
              <a:t> Яков Иванович</a:t>
            </a:r>
            <a:endParaRPr lang="ru-RU" sz="1600" dirty="0"/>
          </a:p>
        </p:txBody>
      </p:sp>
      <p:pic>
        <p:nvPicPr>
          <p:cNvPr id="1026" name="Picture 2" descr="C:\Users\Lenovo\Desktop\EjJgSpGfkk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296"/>
          <a:stretch/>
        </p:blipFill>
        <p:spPr bwMode="auto">
          <a:xfrm>
            <a:off x="246346" y="2774801"/>
            <a:ext cx="2867925" cy="35583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94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52"/>
    </mc:Choice>
    <mc:Fallback xmlns="">
      <p:transition spd="slow" advTm="25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5" y="476672"/>
            <a:ext cx="8496944" cy="6120680"/>
          </a:xfrm>
        </p:spPr>
        <p:txBody>
          <a:bodyPr>
            <a:normAutofit lnSpcReduction="10000"/>
          </a:bodyPr>
          <a:lstStyle/>
          <a:p>
            <a:r>
              <a:rPr lang="ru-RU" sz="1800" b="1" i="1" dirty="0">
                <a:solidFill>
                  <a:srgbClr val="FF0000"/>
                </a:solidFill>
              </a:rPr>
              <a:t>Медсестры </a:t>
            </a:r>
            <a:r>
              <a:rPr lang="ru-RU" sz="1800" b="1" i="1" dirty="0" err="1">
                <a:solidFill>
                  <a:srgbClr val="FF0000"/>
                </a:solidFill>
              </a:rPr>
              <a:t>Завражской</a:t>
            </a:r>
            <a:r>
              <a:rPr lang="ru-RU" sz="1800" b="1" i="1" dirty="0">
                <a:solidFill>
                  <a:srgbClr val="FF0000"/>
                </a:solidFill>
              </a:rPr>
              <a:t> участковой больницы:</a:t>
            </a:r>
          </a:p>
          <a:p>
            <a:r>
              <a:rPr lang="ru-RU" sz="1800" b="1" i="1" dirty="0"/>
              <a:t>Баева Мария Григорьевна                           с </a:t>
            </a:r>
            <a:r>
              <a:rPr lang="ru-RU" sz="1800" b="1" i="1" dirty="0" smtClean="0"/>
              <a:t>09.1969 г. </a:t>
            </a:r>
            <a:r>
              <a:rPr lang="ru-RU" sz="1800" b="1" i="1" dirty="0"/>
              <a:t>по </a:t>
            </a:r>
            <a:r>
              <a:rPr lang="ru-RU" sz="1800" b="1" i="1" dirty="0" smtClean="0"/>
              <a:t>1971  г . </a:t>
            </a:r>
            <a:endParaRPr lang="ru-RU" sz="1800" b="1" i="1" dirty="0"/>
          </a:p>
          <a:p>
            <a:r>
              <a:rPr lang="ru-RU" sz="1800" b="1" i="1" dirty="0" err="1"/>
              <a:t>Гомзикова</a:t>
            </a:r>
            <a:r>
              <a:rPr lang="ru-RU" sz="1800" b="1" i="1" dirty="0"/>
              <a:t> Александра Ивановна             1970 </a:t>
            </a:r>
            <a:r>
              <a:rPr lang="ru-RU" sz="1800" b="1" i="1" dirty="0" smtClean="0"/>
              <a:t>г.</a:t>
            </a:r>
            <a:endParaRPr lang="ru-RU" sz="1800" b="1" i="1" dirty="0"/>
          </a:p>
          <a:p>
            <a:r>
              <a:rPr lang="ru-RU" sz="1800" b="1" i="1" dirty="0"/>
              <a:t>Лаврова Ольга Григорьевна                        с </a:t>
            </a:r>
            <a:r>
              <a:rPr lang="ru-RU" sz="1800" b="1" i="1" dirty="0" smtClean="0"/>
              <a:t>09.1969  г.- </a:t>
            </a:r>
            <a:r>
              <a:rPr lang="ru-RU" sz="1800" b="1" i="1" dirty="0"/>
              <a:t>1972 </a:t>
            </a:r>
            <a:r>
              <a:rPr lang="ru-RU" sz="1800" b="1" i="1" dirty="0" smtClean="0"/>
              <a:t> г.</a:t>
            </a:r>
            <a:endParaRPr lang="ru-RU" sz="1800" b="1" i="1" dirty="0"/>
          </a:p>
          <a:p>
            <a:r>
              <a:rPr lang="ru-RU" sz="1800" b="1" i="1" dirty="0"/>
              <a:t>Лебедева Галина Александровна             с </a:t>
            </a:r>
            <a:r>
              <a:rPr lang="ru-RU" sz="1800" b="1" i="1" dirty="0" smtClean="0"/>
              <a:t>09.1969  г.-1970  г.</a:t>
            </a:r>
            <a:endParaRPr lang="ru-RU" sz="1800" b="1" i="1" dirty="0"/>
          </a:p>
          <a:p>
            <a:r>
              <a:rPr lang="ru-RU" sz="1800" b="1" i="1" dirty="0" err="1">
                <a:solidFill>
                  <a:srgbClr val="FF0000"/>
                </a:solidFill>
              </a:rPr>
              <a:t>Пахолкова</a:t>
            </a:r>
            <a:r>
              <a:rPr lang="ru-RU" sz="1800" b="1" i="1" dirty="0">
                <a:solidFill>
                  <a:srgbClr val="FF0000"/>
                </a:solidFill>
              </a:rPr>
              <a:t>  Любовь Андреевна                с 1969 </a:t>
            </a:r>
            <a:r>
              <a:rPr lang="ru-RU" sz="1800" b="1" i="1" dirty="0" smtClean="0">
                <a:solidFill>
                  <a:srgbClr val="FF0000"/>
                </a:solidFill>
              </a:rPr>
              <a:t>г.  </a:t>
            </a:r>
            <a:r>
              <a:rPr lang="ru-RU" sz="1800" b="1" i="1" dirty="0">
                <a:solidFill>
                  <a:srgbClr val="FF0000"/>
                </a:solidFill>
              </a:rPr>
              <a:t>по 16.08.2007 </a:t>
            </a:r>
            <a:r>
              <a:rPr lang="ru-RU" sz="1800" b="1" i="1" dirty="0" smtClean="0">
                <a:solidFill>
                  <a:srgbClr val="FF0000"/>
                </a:solidFill>
              </a:rPr>
              <a:t> г.</a:t>
            </a:r>
            <a:endParaRPr lang="ru-RU" sz="1800" b="1" i="1" dirty="0"/>
          </a:p>
          <a:p>
            <a:r>
              <a:rPr lang="ru-RU" sz="1800" b="1" i="1" dirty="0"/>
              <a:t> </a:t>
            </a:r>
            <a:r>
              <a:rPr lang="ru-RU" sz="1800" b="1" i="1" dirty="0" err="1">
                <a:solidFill>
                  <a:srgbClr val="FF0000"/>
                </a:solidFill>
              </a:rPr>
              <a:t>Герловская</a:t>
            </a:r>
            <a:r>
              <a:rPr lang="ru-RU" sz="1800" b="1" i="1" dirty="0">
                <a:solidFill>
                  <a:srgbClr val="FF0000"/>
                </a:solidFill>
              </a:rPr>
              <a:t> Валентина Николаевна       с </a:t>
            </a:r>
            <a:r>
              <a:rPr lang="ru-RU" sz="1800" b="1" i="1" dirty="0" smtClean="0">
                <a:solidFill>
                  <a:srgbClr val="FF0000"/>
                </a:solidFill>
              </a:rPr>
              <a:t>04.1970  г.-06 </a:t>
            </a:r>
            <a:r>
              <a:rPr lang="ru-RU" sz="1800" b="1" i="1" dirty="0">
                <a:solidFill>
                  <a:srgbClr val="FF0000"/>
                </a:solidFill>
              </a:rPr>
              <a:t>1987 </a:t>
            </a:r>
            <a:r>
              <a:rPr lang="ru-RU" sz="1800" b="1" i="1" dirty="0" smtClean="0">
                <a:solidFill>
                  <a:srgbClr val="FF0000"/>
                </a:solidFill>
              </a:rPr>
              <a:t>г.</a:t>
            </a:r>
            <a:endParaRPr lang="ru-RU" sz="1800" b="1" i="1" dirty="0">
              <a:solidFill>
                <a:srgbClr val="FF0000"/>
              </a:solidFill>
            </a:endParaRPr>
          </a:p>
          <a:p>
            <a:r>
              <a:rPr lang="ru-RU" sz="1800" b="1" i="1" dirty="0"/>
              <a:t> Иванова Галина Борисовна.                         с 07. </a:t>
            </a:r>
            <a:r>
              <a:rPr lang="ru-RU" sz="1800" b="1" i="1" dirty="0" smtClean="0"/>
              <a:t>1970  г.- </a:t>
            </a:r>
            <a:r>
              <a:rPr lang="ru-RU" sz="1800" b="1" i="1" dirty="0"/>
              <a:t>1973 </a:t>
            </a:r>
            <a:r>
              <a:rPr lang="ru-RU" sz="1800" b="1" i="1" dirty="0" smtClean="0"/>
              <a:t> г.</a:t>
            </a:r>
            <a:endParaRPr lang="ru-RU" sz="1800" b="1" i="1" dirty="0"/>
          </a:p>
          <a:p>
            <a:r>
              <a:rPr lang="ru-RU" sz="1800" b="1" i="1" dirty="0"/>
              <a:t>Шохина Валентина Александровна          </a:t>
            </a:r>
            <a:r>
              <a:rPr lang="ru-RU" sz="1800" b="1" i="1" dirty="0" smtClean="0"/>
              <a:t>1970  г.-1971  г.</a:t>
            </a:r>
            <a:endParaRPr lang="ru-RU" sz="1800" b="1" i="1" dirty="0"/>
          </a:p>
          <a:p>
            <a:r>
              <a:rPr lang="ru-RU" sz="1800" b="1" i="1" dirty="0"/>
              <a:t>Подольская Валентина Васильевна          </a:t>
            </a:r>
            <a:r>
              <a:rPr lang="ru-RU" sz="1800" b="1" i="1" dirty="0" smtClean="0"/>
              <a:t>1971  г.</a:t>
            </a:r>
            <a:endParaRPr lang="ru-RU" sz="1800" b="1" i="1" dirty="0"/>
          </a:p>
          <a:p>
            <a:r>
              <a:rPr lang="ru-RU" sz="1800" b="1" i="1" dirty="0" err="1"/>
              <a:t>Дербина</a:t>
            </a:r>
            <a:r>
              <a:rPr lang="ru-RU" sz="1800" b="1" i="1" dirty="0"/>
              <a:t> Валентина Николаевна               1971 </a:t>
            </a:r>
            <a:r>
              <a:rPr lang="ru-RU" sz="1800" b="1" i="1" dirty="0" smtClean="0"/>
              <a:t>г.</a:t>
            </a:r>
            <a:endParaRPr lang="ru-RU" sz="1800" b="1" i="1" dirty="0"/>
          </a:p>
          <a:p>
            <a:r>
              <a:rPr lang="ru-RU" sz="1800" b="1" i="1" dirty="0"/>
              <a:t>Абросимова Наталия Николаевна            1971 </a:t>
            </a:r>
            <a:r>
              <a:rPr lang="ru-RU" sz="1800" b="1" i="1" dirty="0" smtClean="0"/>
              <a:t>г.</a:t>
            </a:r>
            <a:endParaRPr lang="ru-RU" sz="1800" b="1" i="1" dirty="0"/>
          </a:p>
          <a:p>
            <a:r>
              <a:rPr lang="ru-RU" sz="1800" b="1" i="1" dirty="0"/>
              <a:t>Гостищева  Наталия Михайловна            с 07.  1971 </a:t>
            </a:r>
            <a:r>
              <a:rPr lang="ru-RU" sz="1800" b="1" i="1" dirty="0" smtClean="0"/>
              <a:t> г</a:t>
            </a:r>
            <a:r>
              <a:rPr lang="ru-RU" sz="1800" b="1" i="1" dirty="0"/>
              <a:t>.-1973 </a:t>
            </a:r>
            <a:r>
              <a:rPr lang="ru-RU" sz="1800" b="1" i="1" dirty="0" smtClean="0"/>
              <a:t>г.</a:t>
            </a:r>
            <a:endParaRPr lang="ru-RU" sz="1800" b="1" i="1" dirty="0"/>
          </a:p>
          <a:p>
            <a:r>
              <a:rPr lang="ru-RU" sz="1800" b="1" i="1" dirty="0"/>
              <a:t>Чегодаева Галина Андреевна                       с 08.1972 г.- 1975 </a:t>
            </a:r>
            <a:r>
              <a:rPr lang="ru-RU" sz="1800" b="1" i="1" dirty="0" smtClean="0"/>
              <a:t>г.</a:t>
            </a:r>
            <a:endParaRPr lang="ru-RU" sz="1800" b="1" i="1" dirty="0"/>
          </a:p>
          <a:p>
            <a:r>
              <a:rPr lang="ru-RU" sz="1800" b="1" i="1" dirty="0"/>
              <a:t> </a:t>
            </a:r>
            <a:r>
              <a:rPr lang="ru-RU" sz="1800" b="1" i="1" dirty="0" err="1">
                <a:solidFill>
                  <a:srgbClr val="FF0000"/>
                </a:solidFill>
              </a:rPr>
              <a:t>Сошилова</a:t>
            </a:r>
            <a:r>
              <a:rPr lang="ru-RU" sz="1800" b="1" i="1" dirty="0">
                <a:solidFill>
                  <a:srgbClr val="FF0000"/>
                </a:solidFill>
              </a:rPr>
              <a:t>  Надежда Анатольевна           с 08.1972 г.-1986 </a:t>
            </a:r>
            <a:r>
              <a:rPr lang="ru-RU" sz="1800" b="1" i="1" dirty="0" smtClean="0">
                <a:solidFill>
                  <a:srgbClr val="FF0000"/>
                </a:solidFill>
              </a:rPr>
              <a:t>г.</a:t>
            </a:r>
            <a:endParaRPr lang="ru-RU" sz="1800" b="1" i="1" dirty="0">
              <a:solidFill>
                <a:srgbClr val="FF0000"/>
              </a:solidFill>
            </a:endParaRPr>
          </a:p>
          <a:p>
            <a:r>
              <a:rPr lang="ru-RU" sz="1800" b="1" i="1" dirty="0"/>
              <a:t>Панова Надежда Павловна                            с 08.1972 г.- 1973 </a:t>
            </a:r>
            <a:r>
              <a:rPr lang="ru-RU" sz="1800" b="1" i="1" dirty="0" smtClean="0"/>
              <a:t>г.</a:t>
            </a:r>
            <a:endParaRPr lang="ru-RU" sz="1800" b="1" i="1" dirty="0"/>
          </a:p>
          <a:p>
            <a:r>
              <a:rPr lang="ru-RU" sz="1800" b="1" i="1" dirty="0" err="1"/>
              <a:t>Бушманова</a:t>
            </a:r>
            <a:r>
              <a:rPr lang="ru-RU" sz="1800" b="1" i="1" dirty="0"/>
              <a:t> Фаина Дмитриевна                 1973 </a:t>
            </a:r>
            <a:r>
              <a:rPr lang="ru-RU" sz="1800" b="1" i="1" dirty="0" smtClean="0"/>
              <a:t>г.- </a:t>
            </a:r>
            <a:r>
              <a:rPr lang="ru-RU" sz="1800" b="1" i="1" dirty="0"/>
              <a:t>1974 </a:t>
            </a:r>
            <a:r>
              <a:rPr lang="ru-RU" sz="1800" b="1" i="1" dirty="0" smtClean="0"/>
              <a:t>г.</a:t>
            </a:r>
            <a:endParaRPr lang="ru-RU" sz="1800" b="1" i="1" dirty="0"/>
          </a:p>
          <a:p>
            <a:pPr marL="0" indent="0">
              <a:buNone/>
            </a:pPr>
            <a:r>
              <a:rPr lang="ru-RU" sz="1800" b="1" i="1" dirty="0"/>
              <a:t>     Плотникова Фаина Ивановна                       1973 г.-07.1982 </a:t>
            </a:r>
            <a:r>
              <a:rPr lang="ru-RU" sz="1800" b="1" i="1" dirty="0" smtClean="0"/>
              <a:t>г.</a:t>
            </a:r>
            <a:endParaRPr lang="ru-RU" sz="1800" b="1" i="1" dirty="0"/>
          </a:p>
          <a:p>
            <a:r>
              <a:rPr lang="ru-RU" sz="1800" b="1" i="1" dirty="0" err="1"/>
              <a:t>Корепина</a:t>
            </a:r>
            <a:r>
              <a:rPr lang="ru-RU" sz="1800" b="1" i="1" dirty="0"/>
              <a:t> Светлана Васильевна                 с 08.1974 </a:t>
            </a:r>
            <a:r>
              <a:rPr lang="ru-RU" sz="1800" b="1" i="1" dirty="0" smtClean="0"/>
              <a:t>г.</a:t>
            </a:r>
            <a:endParaRPr lang="ru-RU" sz="1800" b="1" i="1" dirty="0"/>
          </a:p>
        </p:txBody>
      </p:sp>
    </p:spTree>
    <p:extLst>
      <p:ext uri="{BB962C8B-B14F-4D97-AF65-F5344CB8AC3E}">
        <p14:creationId xmlns:p14="http://schemas.microsoft.com/office/powerpoint/2010/main" val="250664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153">
        <p:fade/>
      </p:transition>
    </mc:Choice>
    <mc:Fallback xmlns="">
      <p:transition spd="med" advTm="271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332656"/>
            <a:ext cx="8496943" cy="5793507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 err="1">
                <a:solidFill>
                  <a:srgbClr val="FF0000"/>
                </a:solidFill>
              </a:rPr>
              <a:t>Пожилова</a:t>
            </a:r>
            <a:r>
              <a:rPr lang="ru-RU" b="1" i="1" dirty="0">
                <a:solidFill>
                  <a:srgbClr val="FF0000"/>
                </a:solidFill>
              </a:rPr>
              <a:t> Тамара Николаевна                                       с </a:t>
            </a:r>
            <a:r>
              <a:rPr lang="ru-RU" b="1" i="1" dirty="0" smtClean="0">
                <a:solidFill>
                  <a:srgbClr val="FF0000"/>
                </a:solidFill>
              </a:rPr>
              <a:t>07.1976  г.- 08.1981  г.</a:t>
            </a:r>
            <a:endParaRPr lang="ru-RU" b="1" i="1" dirty="0">
              <a:solidFill>
                <a:srgbClr val="FF0000"/>
              </a:solidFill>
            </a:endParaRPr>
          </a:p>
          <a:p>
            <a:r>
              <a:rPr lang="ru-RU" b="1" i="1" dirty="0">
                <a:solidFill>
                  <a:srgbClr val="FF0000"/>
                </a:solidFill>
              </a:rPr>
              <a:t>Мишенева Валентина Андреевна                                с 07.1976г.- 09.1986 </a:t>
            </a:r>
            <a:r>
              <a:rPr lang="ru-RU" b="1" i="1" dirty="0" smtClean="0">
                <a:solidFill>
                  <a:srgbClr val="FF0000"/>
                </a:solidFill>
              </a:rPr>
              <a:t>г.</a:t>
            </a:r>
            <a:endParaRPr lang="ru-RU" b="1" i="1" dirty="0">
              <a:solidFill>
                <a:srgbClr val="FF0000"/>
              </a:solidFill>
            </a:endParaRPr>
          </a:p>
          <a:p>
            <a:r>
              <a:rPr lang="ru-RU" b="1" i="1" dirty="0"/>
              <a:t> </a:t>
            </a:r>
            <a:r>
              <a:rPr lang="ru-RU" b="1" i="1" dirty="0" err="1"/>
              <a:t>Сошилова</a:t>
            </a:r>
            <a:r>
              <a:rPr lang="ru-RU" b="1" i="1" dirty="0"/>
              <a:t>  Валентина Федоровна                                с </a:t>
            </a:r>
            <a:r>
              <a:rPr lang="ru-RU" b="1" i="1" dirty="0" smtClean="0"/>
              <a:t>1976 г.- </a:t>
            </a:r>
            <a:r>
              <a:rPr lang="ru-RU" b="1" i="1" dirty="0"/>
              <a:t>по 03.1979г.</a:t>
            </a:r>
          </a:p>
          <a:p>
            <a:r>
              <a:rPr lang="ru-RU" b="1" i="1" dirty="0"/>
              <a:t>Подольская Людмила Анатольевна                             с </a:t>
            </a:r>
            <a:r>
              <a:rPr lang="ru-RU" b="1" i="1" dirty="0" smtClean="0"/>
              <a:t>07.1977  г.</a:t>
            </a:r>
            <a:endParaRPr lang="ru-RU" b="1" i="1" dirty="0"/>
          </a:p>
          <a:p>
            <a:pPr marL="0" indent="0">
              <a:buNone/>
            </a:pPr>
            <a:r>
              <a:rPr lang="ru-RU" b="1" i="1" dirty="0">
                <a:solidFill>
                  <a:srgbClr val="FF0000"/>
                </a:solidFill>
              </a:rPr>
              <a:t>      Меньшикова Мария Александровна                             с 1980 г</a:t>
            </a:r>
            <a:r>
              <a:rPr lang="ru-RU" b="1" i="1" dirty="0" smtClean="0">
                <a:solidFill>
                  <a:srgbClr val="FF0000"/>
                </a:solidFill>
              </a:rPr>
              <a:t>. – 1987  г.</a:t>
            </a:r>
            <a:endParaRPr lang="ru-RU" b="1" i="1" dirty="0">
              <a:solidFill>
                <a:srgbClr val="FF0000"/>
              </a:solidFill>
            </a:endParaRPr>
          </a:p>
          <a:p>
            <a:r>
              <a:rPr lang="ru-RU" b="1" i="1" dirty="0"/>
              <a:t>Капустина Людмила Семеновна                                    с 05.1981 </a:t>
            </a:r>
            <a:r>
              <a:rPr lang="ru-RU" b="1" i="1" dirty="0" smtClean="0"/>
              <a:t>г.</a:t>
            </a:r>
            <a:endParaRPr lang="ru-RU" b="1" i="1" dirty="0"/>
          </a:p>
          <a:p>
            <a:r>
              <a:rPr lang="ru-RU" b="1" i="1" dirty="0"/>
              <a:t>Воронина  Лия Анатольевна                                            </a:t>
            </a:r>
            <a:r>
              <a:rPr lang="ru-RU" b="1" i="1" dirty="0" smtClean="0"/>
              <a:t>1981  г. </a:t>
            </a:r>
            <a:r>
              <a:rPr lang="ru-RU" b="1" i="1" dirty="0"/>
              <a:t> </a:t>
            </a:r>
            <a:r>
              <a:rPr lang="ru-RU" b="1" i="1" dirty="0" smtClean="0"/>
              <a:t>-  11.1986 г.</a:t>
            </a:r>
            <a:endParaRPr lang="ru-RU" b="1" i="1" dirty="0"/>
          </a:p>
          <a:p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Пахолкова</a:t>
            </a:r>
            <a:r>
              <a:rPr lang="ru-RU" b="1" i="1" dirty="0">
                <a:solidFill>
                  <a:srgbClr val="FF0000"/>
                </a:solidFill>
              </a:rPr>
              <a:t> Надежда Николаевна                                  с 08.1983 </a:t>
            </a:r>
            <a:r>
              <a:rPr lang="ru-RU" b="1" i="1" dirty="0" smtClean="0">
                <a:solidFill>
                  <a:srgbClr val="FF0000"/>
                </a:solidFill>
              </a:rPr>
              <a:t> г</a:t>
            </a:r>
            <a:r>
              <a:rPr lang="ru-RU" b="1" i="1" dirty="0">
                <a:solidFill>
                  <a:srgbClr val="FF0000"/>
                </a:solidFill>
              </a:rPr>
              <a:t>.-по тек. </a:t>
            </a:r>
            <a:r>
              <a:rPr lang="ru-RU" b="1" i="1" dirty="0" err="1">
                <a:solidFill>
                  <a:srgbClr val="FF0000"/>
                </a:solidFill>
              </a:rPr>
              <a:t>в</a:t>
            </a:r>
            <a:r>
              <a:rPr lang="ru-RU" b="1" i="1" dirty="0" err="1" smtClean="0">
                <a:solidFill>
                  <a:srgbClr val="FF0000"/>
                </a:solidFill>
              </a:rPr>
              <a:t>р</a:t>
            </a:r>
            <a:endParaRPr lang="ru-RU" b="1" i="1" dirty="0">
              <a:solidFill>
                <a:srgbClr val="FF0000"/>
              </a:solidFill>
            </a:endParaRPr>
          </a:p>
          <a:p>
            <a:r>
              <a:rPr lang="ru-RU" b="1" i="1" dirty="0" err="1">
                <a:solidFill>
                  <a:srgbClr val="FF0000"/>
                </a:solidFill>
              </a:rPr>
              <a:t>Заварина</a:t>
            </a:r>
            <a:r>
              <a:rPr lang="ru-RU" b="1" i="1" dirty="0">
                <a:solidFill>
                  <a:srgbClr val="FF0000"/>
                </a:solidFill>
              </a:rPr>
              <a:t> Тамара Владимировна                                    с </a:t>
            </a:r>
            <a:r>
              <a:rPr lang="ru-RU" b="1" i="1" dirty="0" smtClean="0">
                <a:solidFill>
                  <a:srgbClr val="FF0000"/>
                </a:solidFill>
              </a:rPr>
              <a:t>10.1983  г</a:t>
            </a:r>
            <a:r>
              <a:rPr lang="ru-RU" b="1" i="1" dirty="0">
                <a:solidFill>
                  <a:srgbClr val="FF0000"/>
                </a:solidFill>
              </a:rPr>
              <a:t>.- </a:t>
            </a:r>
            <a:r>
              <a:rPr lang="ru-RU" b="1" i="1" dirty="0" smtClean="0">
                <a:solidFill>
                  <a:srgbClr val="FF0000"/>
                </a:solidFill>
              </a:rPr>
              <a:t>07.1988  г.</a:t>
            </a:r>
            <a:endParaRPr lang="ru-RU" b="1" i="1" dirty="0">
              <a:solidFill>
                <a:srgbClr val="FF0000"/>
              </a:solidFill>
            </a:endParaRPr>
          </a:p>
          <a:p>
            <a:r>
              <a:rPr lang="ru-RU" b="1" i="1" dirty="0" err="1">
                <a:solidFill>
                  <a:srgbClr val="FF0000"/>
                </a:solidFill>
              </a:rPr>
              <a:t>Сошилова</a:t>
            </a:r>
            <a:r>
              <a:rPr lang="ru-RU" b="1" i="1" dirty="0">
                <a:solidFill>
                  <a:srgbClr val="FF0000"/>
                </a:solidFill>
              </a:rPr>
              <a:t> Татьяна Анатольевна                                   с 08.1984 г.-</a:t>
            </a:r>
            <a:r>
              <a:rPr lang="ru-RU" b="1" i="1" dirty="0" smtClean="0">
                <a:solidFill>
                  <a:srgbClr val="FF0000"/>
                </a:solidFill>
              </a:rPr>
              <a:t>1999  г.  </a:t>
            </a:r>
            <a:r>
              <a:rPr lang="ru-RU" b="1" i="1" dirty="0" err="1">
                <a:solidFill>
                  <a:srgbClr val="FF0000"/>
                </a:solidFill>
              </a:rPr>
              <a:t>Поникаровская</a:t>
            </a:r>
            <a:r>
              <a:rPr lang="ru-RU" b="1" i="1" dirty="0">
                <a:solidFill>
                  <a:srgbClr val="FF0000"/>
                </a:solidFill>
              </a:rPr>
              <a:t> Валентина Андреевна                         с 07.1984г.-</a:t>
            </a:r>
            <a:r>
              <a:rPr lang="ru-RU" b="1" i="1" dirty="0" smtClean="0">
                <a:solidFill>
                  <a:srgbClr val="FF0000"/>
                </a:solidFill>
              </a:rPr>
              <a:t>11.08.2009  г. </a:t>
            </a:r>
            <a:endParaRPr lang="ru-RU" b="1" i="1" dirty="0">
              <a:solidFill>
                <a:srgbClr val="FF0000"/>
              </a:solidFill>
            </a:endParaRPr>
          </a:p>
          <a:p>
            <a:r>
              <a:rPr lang="ru-RU" b="1" i="1" dirty="0"/>
              <a:t>(Плотникова) </a:t>
            </a:r>
            <a:r>
              <a:rPr lang="ru-RU" b="1" i="1" dirty="0" err="1"/>
              <a:t>Обрядина</a:t>
            </a:r>
            <a:r>
              <a:rPr lang="ru-RU" b="1" i="1" dirty="0"/>
              <a:t>  Ирина Александровна      </a:t>
            </a:r>
            <a:r>
              <a:rPr lang="ru-RU" b="1" i="1" dirty="0" smtClean="0"/>
              <a:t>1985  г.</a:t>
            </a:r>
            <a:endParaRPr lang="ru-RU" b="1" i="1" dirty="0"/>
          </a:p>
          <a:p>
            <a:r>
              <a:rPr lang="ru-RU" b="1" i="1" dirty="0" err="1"/>
              <a:t>Карандашева</a:t>
            </a:r>
            <a:r>
              <a:rPr lang="ru-RU" b="1" i="1" dirty="0"/>
              <a:t> Ольга Андреевна .                                      с </a:t>
            </a:r>
            <a:r>
              <a:rPr lang="ru-RU" b="1" i="1" dirty="0" smtClean="0"/>
              <a:t>09.1985  г. </a:t>
            </a:r>
            <a:endParaRPr lang="ru-RU" b="1" i="1" dirty="0"/>
          </a:p>
          <a:p>
            <a:r>
              <a:rPr lang="ru-RU" b="1" i="1" dirty="0"/>
              <a:t>Подольская Наталья Васильевна                                     1986 </a:t>
            </a:r>
            <a:r>
              <a:rPr lang="ru-RU" b="1" i="1" dirty="0" smtClean="0"/>
              <a:t>г.</a:t>
            </a:r>
            <a:endParaRPr lang="ru-RU" b="1" i="1" dirty="0"/>
          </a:p>
          <a:p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Яцюк</a:t>
            </a:r>
            <a:r>
              <a:rPr lang="ru-RU" b="1" i="1" dirty="0">
                <a:solidFill>
                  <a:srgbClr val="FF0000"/>
                </a:solidFill>
              </a:rPr>
              <a:t> Надежда Михайловна                                             с 1991 </a:t>
            </a:r>
            <a:r>
              <a:rPr lang="ru-RU" b="1" i="1" dirty="0" smtClean="0">
                <a:solidFill>
                  <a:srgbClr val="FF0000"/>
                </a:solidFill>
              </a:rPr>
              <a:t>г.  </a:t>
            </a:r>
            <a:r>
              <a:rPr lang="ru-RU" b="1" i="1" dirty="0">
                <a:solidFill>
                  <a:srgbClr val="FF0000"/>
                </a:solidFill>
              </a:rPr>
              <a:t>по 2009 </a:t>
            </a:r>
            <a:r>
              <a:rPr lang="ru-RU" b="1" i="1" dirty="0" smtClean="0">
                <a:solidFill>
                  <a:srgbClr val="FF0000"/>
                </a:solidFill>
              </a:rPr>
              <a:t>г.</a:t>
            </a:r>
            <a:endParaRPr lang="ru-RU" b="1" i="1" dirty="0">
              <a:solidFill>
                <a:srgbClr val="FF0000"/>
              </a:solidFill>
            </a:endParaRPr>
          </a:p>
          <a:p>
            <a:r>
              <a:rPr lang="ru-RU" b="1" i="1" dirty="0"/>
              <a:t>(Кудринская) </a:t>
            </a:r>
            <a:r>
              <a:rPr lang="ru-RU" b="1" i="1" dirty="0" smtClean="0"/>
              <a:t>Чебану  </a:t>
            </a:r>
            <a:r>
              <a:rPr lang="ru-RU" b="1" i="1" dirty="0"/>
              <a:t>Ольга Александровна                 </a:t>
            </a:r>
            <a:r>
              <a:rPr lang="ru-RU" b="1" i="1" dirty="0" smtClean="0"/>
              <a:t>с  2001 г. - 2008 г. </a:t>
            </a:r>
            <a:endParaRPr lang="ru-RU" b="1" i="1" dirty="0"/>
          </a:p>
          <a:p>
            <a:r>
              <a:rPr lang="ru-RU" b="1" i="1" dirty="0"/>
              <a:t>(Горчакова) Коноплева Ирина Михайловна                с 16.10.2003 </a:t>
            </a:r>
            <a:r>
              <a:rPr lang="ru-RU" b="1" i="1" dirty="0" smtClean="0"/>
              <a:t>г. -2005 г.</a:t>
            </a:r>
            <a:endParaRPr lang="ru-RU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691">
        <p:fade/>
      </p:transition>
    </mc:Choice>
    <mc:Fallback xmlns="">
      <p:transition spd="med" advTm="266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К\Desktop\Documents\ФАП\SAM_7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481" y="404664"/>
            <a:ext cx="3960440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 descr="C:\Users\ПК\Desktop\Documents\ФАП\SAM_75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20" y="404664"/>
            <a:ext cx="3672408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29620" y="5795910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err="1">
                <a:solidFill>
                  <a:schemeClr val="tx2"/>
                </a:solidFill>
              </a:rPr>
              <a:t>Сошилова</a:t>
            </a:r>
            <a:r>
              <a:rPr lang="ru-RU" sz="1600" b="1" i="1" dirty="0">
                <a:solidFill>
                  <a:schemeClr val="tx2"/>
                </a:solidFill>
              </a:rPr>
              <a:t>  Надежда Анатольевна         </a:t>
            </a:r>
            <a:endParaRPr lang="ru-RU" sz="1600" b="1" i="1" dirty="0" smtClean="0">
              <a:solidFill>
                <a:schemeClr val="tx2"/>
              </a:solidFill>
            </a:endParaRPr>
          </a:p>
          <a:p>
            <a:r>
              <a:rPr lang="ru-RU" sz="1600" b="1" i="1" dirty="0" smtClean="0">
                <a:solidFill>
                  <a:schemeClr val="tx2"/>
                </a:solidFill>
              </a:rPr>
              <a:t>  </a:t>
            </a:r>
            <a:r>
              <a:rPr lang="ru-RU" sz="1600" b="1" i="1" dirty="0">
                <a:solidFill>
                  <a:schemeClr val="tx2"/>
                </a:solidFill>
              </a:rPr>
              <a:t>с 08.1972 г.-1986 </a:t>
            </a:r>
            <a:r>
              <a:rPr lang="ru-RU" sz="1600" b="1" i="1" dirty="0" smtClean="0">
                <a:solidFill>
                  <a:schemeClr val="tx2"/>
                </a:solidFill>
              </a:rPr>
              <a:t>г.</a:t>
            </a:r>
            <a:endParaRPr lang="ru-RU" sz="1600" b="1" i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76056" y="5816172"/>
            <a:ext cx="3829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err="1">
                <a:solidFill>
                  <a:schemeClr val="tx2"/>
                </a:solidFill>
              </a:rPr>
              <a:t>Герловская</a:t>
            </a:r>
            <a:r>
              <a:rPr lang="ru-RU" sz="1600" b="1" i="1" dirty="0">
                <a:solidFill>
                  <a:schemeClr val="tx2"/>
                </a:solidFill>
              </a:rPr>
              <a:t> Валентина Николаевна      </a:t>
            </a:r>
            <a:endParaRPr lang="ru-RU" sz="1600" b="1" i="1" dirty="0" smtClean="0">
              <a:solidFill>
                <a:schemeClr val="tx2"/>
              </a:solidFill>
            </a:endParaRPr>
          </a:p>
          <a:p>
            <a:r>
              <a:rPr lang="ru-RU" sz="1600" b="1" i="1" dirty="0" smtClean="0">
                <a:solidFill>
                  <a:schemeClr val="tx2"/>
                </a:solidFill>
              </a:rPr>
              <a:t> </a:t>
            </a:r>
            <a:r>
              <a:rPr lang="ru-RU" sz="1600" b="1" i="1" dirty="0">
                <a:solidFill>
                  <a:schemeClr val="tx2"/>
                </a:solidFill>
              </a:rPr>
              <a:t>с </a:t>
            </a:r>
            <a:r>
              <a:rPr lang="ru-RU" sz="1600" b="1" i="1" dirty="0" smtClean="0">
                <a:solidFill>
                  <a:schemeClr val="tx2"/>
                </a:solidFill>
              </a:rPr>
              <a:t>04.1970 г.-06 </a:t>
            </a:r>
            <a:r>
              <a:rPr lang="ru-RU" sz="1600" b="1" i="1" dirty="0">
                <a:solidFill>
                  <a:schemeClr val="tx2"/>
                </a:solidFill>
              </a:rPr>
              <a:t>1987 </a:t>
            </a:r>
            <a:r>
              <a:rPr lang="ru-RU" sz="1600" b="1" i="1" dirty="0" smtClean="0">
                <a:solidFill>
                  <a:schemeClr val="tx2"/>
                </a:solidFill>
              </a:rPr>
              <a:t>г.</a:t>
            </a:r>
            <a:endParaRPr lang="ru-RU" sz="16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90064"/>
      </p:ext>
    </p:extLst>
  </p:cSld>
  <p:clrMapOvr>
    <a:masterClrMapping/>
  </p:clrMapOvr>
  <p:transition spd="slow" advTm="1113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t="8009" r="11387" b="27919"/>
          <a:stretch/>
        </p:blipFill>
        <p:spPr bwMode="auto">
          <a:xfrm>
            <a:off x="323528" y="464948"/>
            <a:ext cx="3623024" cy="5078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23528" y="5737611"/>
            <a:ext cx="3623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tx2"/>
                </a:solidFill>
              </a:rPr>
              <a:t>Панова Надежда Павловна                            с 08.1972 г.- 1973 </a:t>
            </a:r>
            <a:r>
              <a:rPr lang="ru-RU" sz="1600" b="1" i="1" dirty="0" smtClean="0">
                <a:solidFill>
                  <a:schemeClr val="tx2"/>
                </a:solidFill>
              </a:rPr>
              <a:t>г.</a:t>
            </a:r>
            <a:endParaRPr lang="ru-RU" sz="1600" b="1" i="1" dirty="0">
              <a:solidFill>
                <a:schemeClr val="tx2"/>
              </a:solidFill>
            </a:endParaRPr>
          </a:p>
        </p:txBody>
      </p:sp>
      <p:pic>
        <p:nvPicPr>
          <p:cNvPr id="5" name="Picture 2" descr="C:\Users\ПК\Desktop\Documents\ФАП\SAM_77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64948"/>
            <a:ext cx="4068960" cy="5078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922785" y="5737610"/>
            <a:ext cx="33936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tx2"/>
                </a:solidFill>
              </a:rPr>
              <a:t>Мишенева Валентина Андреевна                                с </a:t>
            </a:r>
            <a:r>
              <a:rPr lang="ru-RU" sz="1600" b="1" i="1" dirty="0" smtClean="0">
                <a:solidFill>
                  <a:schemeClr val="tx2"/>
                </a:solidFill>
              </a:rPr>
              <a:t>07.1976 г</a:t>
            </a:r>
            <a:r>
              <a:rPr lang="ru-RU" sz="1600" b="1" i="1" dirty="0" smtClean="0">
                <a:solidFill>
                  <a:schemeClr val="tx2"/>
                </a:solidFill>
              </a:rPr>
              <a:t>.-09.1986 </a:t>
            </a:r>
            <a:r>
              <a:rPr lang="ru-RU" sz="1600" b="1" i="1" dirty="0" smtClean="0">
                <a:solidFill>
                  <a:schemeClr val="tx2"/>
                </a:solidFill>
              </a:rPr>
              <a:t>г.</a:t>
            </a:r>
            <a:endParaRPr lang="ru-RU" sz="16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8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6"/>
    </mc:Choice>
    <mc:Fallback xmlns="">
      <p:transition spd="slow" advTm="11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32656"/>
            <a:ext cx="3059833" cy="6048672"/>
          </a:xfrm>
        </p:spPr>
        <p:txBody>
          <a:bodyPr>
            <a:noAutofit/>
          </a:bodyPr>
          <a:lstStyle/>
          <a:p>
            <a:r>
              <a:rPr lang="ru-RU" sz="2000" b="1" i="1" dirty="0" smtClean="0"/>
              <a:t>В</a:t>
            </a:r>
            <a:r>
              <a:rPr lang="ru-RU" sz="2000" b="1" i="1" dirty="0" smtClean="0">
                <a:solidFill>
                  <a:srgbClr val="FF0000"/>
                </a:solidFill>
              </a:rPr>
              <a:t> 30-х </a:t>
            </a:r>
            <a:r>
              <a:rPr lang="ru-RU" sz="2000" b="1" i="1" dirty="0" smtClean="0"/>
              <a:t>годах прошлого столетия в деревне Завражье был открыт медпункт. Сначала он располагался в  доме священника, около церкви (сейчас помещение почты), затем был размещен в доме объездчика. Медпункт занимал  одну половину дома,  вторую половину дома использовали под жильё для медицинских работников. </a:t>
            </a:r>
          </a:p>
          <a:p>
            <a:endParaRPr lang="ru-RU" sz="2000" b="1" i="1" dirty="0" smtClean="0"/>
          </a:p>
        </p:txBody>
      </p:sp>
      <p:pic>
        <p:nvPicPr>
          <p:cNvPr id="1026" name="Picture 2" descr="C:\Users\ПК\Desktop\Documents\ФАП\SAM_76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14" y="1772816"/>
            <a:ext cx="5530227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72952108"/>
      </p:ext>
    </p:extLst>
  </p:cSld>
  <p:clrMapOvr>
    <a:masterClrMapping/>
  </p:clrMapOvr>
  <p:transition spd="slow" advTm="1211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65" r="2960" b="10093"/>
          <a:stretch/>
        </p:blipFill>
        <p:spPr bwMode="auto">
          <a:xfrm>
            <a:off x="5148063" y="332656"/>
            <a:ext cx="3783799" cy="5173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196910" y="5507249"/>
            <a:ext cx="35515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err="1">
                <a:solidFill>
                  <a:schemeClr val="tx2"/>
                </a:solidFill>
              </a:rPr>
              <a:t>Пожилова</a:t>
            </a:r>
            <a:r>
              <a:rPr lang="ru-RU" sz="1600" b="1" i="1" dirty="0">
                <a:solidFill>
                  <a:schemeClr val="tx2"/>
                </a:solidFill>
              </a:rPr>
              <a:t> Тамара Николаевна                                       с </a:t>
            </a:r>
            <a:r>
              <a:rPr lang="ru-RU" sz="1600" b="1" i="1" dirty="0" smtClean="0">
                <a:solidFill>
                  <a:schemeClr val="tx2"/>
                </a:solidFill>
              </a:rPr>
              <a:t>07.1976г-08.1981года</a:t>
            </a:r>
            <a:r>
              <a:rPr lang="ru-RU" sz="1600" b="1" i="1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672408" cy="5173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277263" y="550724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i="1" dirty="0">
                <a:solidFill>
                  <a:schemeClr val="tx2"/>
                </a:solidFill>
              </a:rPr>
              <a:t>Подольская Людмила Анатольевна                             с 07.1977год.</a:t>
            </a:r>
          </a:p>
        </p:txBody>
      </p:sp>
    </p:spTree>
    <p:extLst>
      <p:ext uri="{BB962C8B-B14F-4D97-AF65-F5344CB8AC3E}">
        <p14:creationId xmlns:p14="http://schemas.microsoft.com/office/powerpoint/2010/main" val="264862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8"/>
    </mc:Choice>
    <mc:Fallback xmlns="">
      <p:transition spd="slow" advTm="11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Documents\ФАП\SAM_77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3237"/>
            <a:ext cx="3600400" cy="4824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ПК\Desktop\Documents\ФАП\SAM_77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72" y="332656"/>
            <a:ext cx="3695556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5220072" y="5127772"/>
            <a:ext cx="3923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tx2"/>
                </a:solidFill>
              </a:rPr>
              <a:t>Меньшикова Мария Александровна                             с 1980 г.-</a:t>
            </a:r>
            <a:r>
              <a:rPr lang="ru-RU" sz="1600" b="1" i="1" dirty="0" smtClean="0">
                <a:solidFill>
                  <a:schemeClr val="tx2"/>
                </a:solidFill>
              </a:rPr>
              <a:t>1987 г.</a:t>
            </a:r>
            <a:endParaRPr lang="ru-RU" sz="1600" b="1" i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372" y="5157192"/>
            <a:ext cx="36955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err="1">
                <a:solidFill>
                  <a:schemeClr val="tx2"/>
                </a:solidFill>
              </a:rPr>
              <a:t>Пахолкова</a:t>
            </a:r>
            <a:r>
              <a:rPr lang="ru-RU" sz="1600" b="1" i="1" dirty="0">
                <a:solidFill>
                  <a:schemeClr val="tx2"/>
                </a:solidFill>
              </a:rPr>
              <a:t> Надежда Николаевна                                  с 08.1983 </a:t>
            </a:r>
            <a:r>
              <a:rPr lang="ru-RU" sz="1600" b="1" i="1" dirty="0" smtClean="0">
                <a:solidFill>
                  <a:schemeClr val="tx2"/>
                </a:solidFill>
              </a:rPr>
              <a:t>г- продолжает работать.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9111"/>
      </p:ext>
    </p:extLst>
  </p:cSld>
  <p:clrMapOvr>
    <a:masterClrMapping/>
  </p:clrMapOvr>
  <p:transition spd="slow" advTm="1027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esktop\AtxDrlTUXR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6" b="45716"/>
          <a:stretch/>
        </p:blipFill>
        <p:spPr bwMode="auto">
          <a:xfrm>
            <a:off x="4866960" y="370383"/>
            <a:ext cx="3960440" cy="4968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299008" y="5556062"/>
            <a:ext cx="3096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tx2"/>
                </a:solidFill>
              </a:rPr>
              <a:t> </a:t>
            </a:r>
            <a:r>
              <a:rPr lang="ru-RU" sz="1600" b="1" i="1" dirty="0" err="1">
                <a:solidFill>
                  <a:schemeClr val="tx2"/>
                </a:solidFill>
              </a:rPr>
              <a:t>Яцюк</a:t>
            </a:r>
            <a:r>
              <a:rPr lang="ru-RU" sz="1600" b="1" i="1" dirty="0">
                <a:solidFill>
                  <a:schemeClr val="tx2"/>
                </a:solidFill>
              </a:rPr>
              <a:t> Надежда Михайловна                                             с 1991 </a:t>
            </a:r>
            <a:r>
              <a:rPr lang="ru-RU" sz="1600" b="1" i="1" dirty="0" smtClean="0">
                <a:solidFill>
                  <a:schemeClr val="tx2"/>
                </a:solidFill>
              </a:rPr>
              <a:t>года-11.08. 2009 </a:t>
            </a:r>
            <a:r>
              <a:rPr lang="ru-RU" sz="1600" b="1" i="1" dirty="0">
                <a:solidFill>
                  <a:schemeClr val="tx2"/>
                </a:solidFill>
              </a:rPr>
              <a:t>год.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4960" y="5556062"/>
            <a:ext cx="39622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err="1">
                <a:solidFill>
                  <a:schemeClr val="tx2"/>
                </a:solidFill>
              </a:rPr>
              <a:t>Поникаровская</a:t>
            </a:r>
            <a:r>
              <a:rPr lang="ru-RU" sz="1600" b="1" i="1" dirty="0">
                <a:solidFill>
                  <a:schemeClr val="tx2"/>
                </a:solidFill>
              </a:rPr>
              <a:t> Валентина Андреевна  </a:t>
            </a:r>
            <a:r>
              <a:rPr lang="ru-RU" sz="1600" b="1" i="1" dirty="0" smtClean="0">
                <a:solidFill>
                  <a:schemeClr val="tx2"/>
                </a:solidFill>
              </a:rPr>
              <a:t> </a:t>
            </a:r>
            <a:r>
              <a:rPr lang="ru-RU" sz="1600" b="1" i="1" dirty="0">
                <a:solidFill>
                  <a:schemeClr val="tx2"/>
                </a:solidFill>
              </a:rPr>
              <a:t>с 07.1984г.-11.08.2009год. </a:t>
            </a: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3" name="Picture 2" descr="C:\Users\Lenovo\Desktop\tnTQCfw-Jk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27" y="370383"/>
            <a:ext cx="4077746" cy="49685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173079"/>
      </p:ext>
    </p:extLst>
  </p:cSld>
  <p:clrMapOvr>
    <a:masterClrMapping/>
  </p:clrMapOvr>
  <p:transition spd="slow" advTm="1117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ФАП\SAM_76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248472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33341" y="4797152"/>
            <a:ext cx="3240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tx2"/>
                </a:solidFill>
              </a:rPr>
              <a:t>(Горчакова</a:t>
            </a:r>
            <a:r>
              <a:rPr lang="ru-RU" sz="1600" b="1" i="1" dirty="0">
                <a:solidFill>
                  <a:schemeClr val="tx2"/>
                </a:solidFill>
              </a:rPr>
              <a:t>) Коноплева </a:t>
            </a:r>
            <a:r>
              <a:rPr lang="ru-RU" sz="1600" b="1" i="1" dirty="0" smtClean="0">
                <a:solidFill>
                  <a:schemeClr val="tx2"/>
                </a:solidFill>
              </a:rPr>
              <a:t> </a:t>
            </a:r>
          </a:p>
          <a:p>
            <a:r>
              <a:rPr lang="ru-RU" sz="1600" b="1" i="1" dirty="0" smtClean="0">
                <a:solidFill>
                  <a:schemeClr val="tx2"/>
                </a:solidFill>
              </a:rPr>
              <a:t>Ирина </a:t>
            </a:r>
            <a:r>
              <a:rPr lang="ru-RU" sz="1600" b="1" i="1" dirty="0">
                <a:solidFill>
                  <a:schemeClr val="tx2"/>
                </a:solidFill>
              </a:rPr>
              <a:t>Михайловна               </a:t>
            </a:r>
            <a:endParaRPr lang="ru-RU" sz="1600" b="1" i="1" dirty="0" smtClean="0">
              <a:solidFill>
                <a:schemeClr val="tx2"/>
              </a:solidFill>
            </a:endParaRPr>
          </a:p>
          <a:p>
            <a:r>
              <a:rPr lang="ru-RU" sz="1600" b="1" i="1" dirty="0" smtClean="0">
                <a:solidFill>
                  <a:schemeClr val="tx2"/>
                </a:solidFill>
              </a:rPr>
              <a:t> </a:t>
            </a:r>
            <a:r>
              <a:rPr lang="ru-RU" sz="1600" b="1" i="1" dirty="0">
                <a:solidFill>
                  <a:schemeClr val="tx2"/>
                </a:solidFill>
              </a:rPr>
              <a:t>с 16.10.2003 </a:t>
            </a:r>
            <a:r>
              <a:rPr lang="ru-RU" sz="1600" b="1" i="1" dirty="0" smtClean="0">
                <a:solidFill>
                  <a:schemeClr val="tx2"/>
                </a:solidFill>
              </a:rPr>
              <a:t>г.-2005 г.</a:t>
            </a:r>
            <a:endParaRPr lang="ru-RU" sz="1600" b="1" i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Lenovo\Desktop\y_783b04f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9" t="16828" r="49179" b="41576"/>
          <a:stretch/>
        </p:blipFill>
        <p:spPr bwMode="auto">
          <a:xfrm>
            <a:off x="5076056" y="188640"/>
            <a:ext cx="3679442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5818632" y="4982030"/>
            <a:ext cx="2671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tx2"/>
                </a:solidFill>
              </a:rPr>
              <a:t>(Кудринская) Чебану  Ольга Александровна                </a:t>
            </a:r>
            <a:endParaRPr lang="ru-RU" sz="1600" b="1" i="1" dirty="0" smtClean="0">
              <a:solidFill>
                <a:schemeClr val="tx2"/>
              </a:solidFill>
            </a:endParaRPr>
          </a:p>
          <a:p>
            <a:r>
              <a:rPr lang="ru-RU" sz="1600" b="1" i="1" dirty="0" smtClean="0">
                <a:solidFill>
                  <a:schemeClr val="tx2"/>
                </a:solidFill>
              </a:rPr>
              <a:t> с 2001 </a:t>
            </a:r>
            <a:r>
              <a:rPr lang="ru-RU" sz="1600" b="1" i="1" dirty="0" smtClean="0">
                <a:solidFill>
                  <a:schemeClr val="tx2"/>
                </a:solidFill>
              </a:rPr>
              <a:t>г.--</a:t>
            </a:r>
            <a:r>
              <a:rPr lang="ru-RU" sz="1600" b="1" i="1" dirty="0" smtClean="0">
                <a:solidFill>
                  <a:schemeClr val="tx2"/>
                </a:solidFill>
              </a:rPr>
              <a:t>2008 </a:t>
            </a:r>
            <a:r>
              <a:rPr lang="ru-RU" sz="1600" b="1" i="1" dirty="0" smtClean="0">
                <a:solidFill>
                  <a:schemeClr val="tx2"/>
                </a:solidFill>
              </a:rPr>
              <a:t>г.</a:t>
            </a:r>
            <a:endParaRPr lang="ru-RU" sz="16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768524"/>
      </p:ext>
    </p:extLst>
  </p:cSld>
  <p:clrMapOvr>
    <a:masterClrMapping/>
  </p:clrMapOvr>
  <p:transition spd="slow" advTm="1135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ПК\Desktop\Documents\ФАП\SAM_7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848872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2406084"/>
      </p:ext>
    </p:extLst>
  </p:cSld>
  <p:clrMapOvr>
    <a:masterClrMapping/>
  </p:clrMapOvr>
  <p:transition spd="slow" advTm="1207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77768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Врачи, фельдшера, медсестры… Каждый из них занят своим делом: кто-то выбрал поистине божественную профессию - помогает малышам появиться на свет; кто-то оперирует часами, забывая про сон; помогает лучше слышать и четче видеть - всех не перечислишь! У каждого своя задача, своя работа, свои инструменты, таблетки, капли и уколы, но всех медработников объединяет одна главная цель - они трудятся над нашим здоровьем, помогая, укрепляя, исцеляя!</a:t>
            </a:r>
          </a:p>
          <a:p>
            <a:r>
              <a:rPr lang="ru-RU" sz="2400" b="1" i="1" dirty="0">
                <a:solidFill>
                  <a:srgbClr val="FF0000"/>
                </a:solidFill>
              </a:rPr>
              <a:t> Спасибо врачам за их труд, участие, сопереживание, неоценимую помощь и доброе сердце.</a:t>
            </a:r>
          </a:p>
        </p:txBody>
      </p:sp>
    </p:spTree>
    <p:extLst>
      <p:ext uri="{BB962C8B-B14F-4D97-AF65-F5344CB8AC3E}">
        <p14:creationId xmlns:p14="http://schemas.microsoft.com/office/powerpoint/2010/main" val="409459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755">
        <p:fade/>
      </p:transition>
    </mc:Choice>
    <mc:Fallback xmlns="">
      <p:transition spd="med" advTm="277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5467" y="1879577"/>
            <a:ext cx="7200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</a:rPr>
              <a:t>На страже здоровья, </a:t>
            </a:r>
            <a:r>
              <a:rPr lang="ru-RU" sz="2800" b="1" i="1" dirty="0" smtClean="0">
                <a:solidFill>
                  <a:srgbClr val="FF0000"/>
                </a:solidFill>
              </a:rPr>
              <a:t> всегда </a:t>
            </a:r>
            <a:r>
              <a:rPr lang="ru-RU" sz="2800" b="1" i="1" dirty="0">
                <a:solidFill>
                  <a:srgbClr val="FF0000"/>
                </a:solidFill>
              </a:rPr>
              <a:t>начеку,</a:t>
            </a:r>
          </a:p>
          <a:p>
            <a:r>
              <a:rPr lang="ru-RU" sz="2800" b="1" i="1" dirty="0">
                <a:solidFill>
                  <a:srgbClr val="FF0000"/>
                </a:solidFill>
              </a:rPr>
              <a:t>Они неизменно стоят на посту, </a:t>
            </a:r>
          </a:p>
          <a:p>
            <a:r>
              <a:rPr lang="ru-RU" sz="2800" b="1" i="1" dirty="0">
                <a:solidFill>
                  <a:srgbClr val="FF0000"/>
                </a:solidFill>
              </a:rPr>
              <a:t>Они нашу боль чрез себя пропускают,</a:t>
            </a:r>
          </a:p>
          <a:p>
            <a:r>
              <a:rPr lang="ru-RU" sz="2800" b="1" i="1" dirty="0">
                <a:solidFill>
                  <a:srgbClr val="FF0000"/>
                </a:solidFill>
              </a:rPr>
              <a:t>Они нам в беде всегда помогают, </a:t>
            </a:r>
          </a:p>
          <a:p>
            <a:r>
              <a:rPr lang="ru-RU" sz="2800" b="1" i="1" dirty="0">
                <a:solidFill>
                  <a:srgbClr val="FF0000"/>
                </a:solidFill>
              </a:rPr>
              <a:t>От всех, кто </a:t>
            </a:r>
            <a:r>
              <a:rPr lang="ru-RU" sz="2800" b="1" i="1" dirty="0" smtClean="0">
                <a:solidFill>
                  <a:srgbClr val="FF0000"/>
                </a:solidFill>
              </a:rPr>
              <a:t>бывал в </a:t>
            </a:r>
            <a:r>
              <a:rPr lang="ru-RU" sz="2800" b="1" i="1" dirty="0">
                <a:solidFill>
                  <a:srgbClr val="FF0000"/>
                </a:solidFill>
              </a:rPr>
              <a:t>больничных палатах, </a:t>
            </a:r>
          </a:p>
          <a:p>
            <a:r>
              <a:rPr lang="ru-RU" sz="2800" b="1" i="1" dirty="0">
                <a:solidFill>
                  <a:srgbClr val="FF0000"/>
                </a:solidFill>
              </a:rPr>
              <a:t>Спасибо вам, люди </a:t>
            </a:r>
            <a:r>
              <a:rPr lang="ru-RU" sz="2800" b="1" i="1" dirty="0" smtClean="0">
                <a:solidFill>
                  <a:srgbClr val="FF0000"/>
                </a:solidFill>
              </a:rPr>
              <a:t> в </a:t>
            </a:r>
            <a:r>
              <a:rPr lang="ru-RU" sz="2800" b="1" i="1" dirty="0">
                <a:solidFill>
                  <a:srgbClr val="FF0000"/>
                </a:solidFill>
              </a:rPr>
              <a:t>белых халатах! </a:t>
            </a:r>
          </a:p>
        </p:txBody>
      </p:sp>
    </p:spTree>
    <p:extLst>
      <p:ext uri="{BB962C8B-B14F-4D97-AF65-F5344CB8AC3E}">
        <p14:creationId xmlns:p14="http://schemas.microsoft.com/office/powerpoint/2010/main" val="226601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12"/>
    </mc:Choice>
    <mc:Fallback xmlns="">
      <p:transition spd="slow" advTm="20912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87624" y="295040"/>
            <a:ext cx="7422998" cy="490617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Водители </a:t>
            </a:r>
            <a:r>
              <a:rPr lang="ru-RU" b="1" i="1" dirty="0" err="1" smtClean="0">
                <a:solidFill>
                  <a:srgbClr val="FF0000"/>
                </a:solidFill>
              </a:rPr>
              <a:t>Завражской</a:t>
            </a:r>
            <a:r>
              <a:rPr lang="ru-RU" b="1" i="1" dirty="0" smtClean="0">
                <a:solidFill>
                  <a:srgbClr val="FF0000"/>
                </a:solidFill>
              </a:rPr>
              <a:t> участковой больницы:</a:t>
            </a:r>
            <a:endParaRPr lang="ru-RU" sz="1800" b="1" i="1" dirty="0" smtClean="0">
              <a:solidFill>
                <a:srgbClr val="FF0000"/>
              </a:solidFill>
            </a:endParaRPr>
          </a:p>
          <a:p>
            <a:endParaRPr lang="ru-RU" sz="1800" b="1" i="1" dirty="0" smtClean="0"/>
          </a:p>
          <a:p>
            <a:endParaRPr lang="ru-RU" sz="1800" b="1" i="1" dirty="0"/>
          </a:p>
          <a:p>
            <a:endParaRPr lang="ru-RU" dirty="0"/>
          </a:p>
        </p:txBody>
      </p:sp>
      <p:pic>
        <p:nvPicPr>
          <p:cNvPr id="12290" name="Picture 2" descr="C:\Users\ПК\Desktop\Documents\ФАП\SAM_76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49"/>
          <a:stretch/>
        </p:blipFill>
        <p:spPr bwMode="auto">
          <a:xfrm>
            <a:off x="115066" y="836712"/>
            <a:ext cx="2656733" cy="3744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448" y="804553"/>
            <a:ext cx="2880320" cy="3776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3131840" y="5162127"/>
            <a:ext cx="218099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chemeClr val="tx2"/>
                </a:solidFill>
              </a:rPr>
              <a:t>Хода Владимир </a:t>
            </a:r>
            <a:r>
              <a:rPr lang="ru-RU" sz="1400" b="1" i="1" dirty="0" smtClean="0">
                <a:solidFill>
                  <a:schemeClr val="tx2"/>
                </a:solidFill>
              </a:rPr>
              <a:t>Николаевич работал водителем  </a:t>
            </a:r>
            <a:r>
              <a:rPr lang="ru-RU" sz="1400" b="1" i="1" dirty="0">
                <a:solidFill>
                  <a:schemeClr val="tx2"/>
                </a:solidFill>
              </a:rPr>
              <a:t>с 03. 1972 </a:t>
            </a:r>
            <a:r>
              <a:rPr lang="ru-RU" sz="1400" b="1" i="1" dirty="0" smtClean="0">
                <a:solidFill>
                  <a:schemeClr val="tx2"/>
                </a:solidFill>
              </a:rPr>
              <a:t>г</a:t>
            </a:r>
            <a:r>
              <a:rPr lang="ru-RU" b="1" i="1" dirty="0" smtClean="0">
                <a:solidFill>
                  <a:schemeClr val="tx2"/>
                </a:solidFill>
              </a:rPr>
              <a:t>.</a:t>
            </a:r>
            <a:endParaRPr lang="ru-RU" b="1" i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5589" y="5085184"/>
            <a:ext cx="24962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chemeClr val="tx2"/>
                </a:solidFill>
              </a:rPr>
              <a:t>Чегодаев Василий Михайлович   </a:t>
            </a:r>
            <a:r>
              <a:rPr lang="ru-RU" sz="1400" b="1" i="1" dirty="0" smtClean="0">
                <a:solidFill>
                  <a:schemeClr val="tx2"/>
                </a:solidFill>
              </a:rPr>
              <a:t>работал водителем  </a:t>
            </a:r>
            <a:r>
              <a:rPr lang="ru-RU" sz="1400" b="1" i="1" dirty="0">
                <a:solidFill>
                  <a:schemeClr val="tx2"/>
                </a:solidFill>
              </a:rPr>
              <a:t>с  10. 1970 </a:t>
            </a:r>
            <a:r>
              <a:rPr lang="ru-RU" sz="1400" b="1" i="1" dirty="0" smtClean="0">
                <a:solidFill>
                  <a:schemeClr val="tx2"/>
                </a:solidFill>
              </a:rPr>
              <a:t>г. </a:t>
            </a:r>
            <a:r>
              <a:rPr lang="ru-RU" sz="1400" b="1" i="1" dirty="0">
                <a:solidFill>
                  <a:schemeClr val="tx2"/>
                </a:solidFill>
              </a:rPr>
              <a:t>– 03.1972 </a:t>
            </a:r>
            <a:r>
              <a:rPr lang="ru-RU" sz="1400" b="1" i="1" dirty="0" smtClean="0">
                <a:solidFill>
                  <a:schemeClr val="tx2"/>
                </a:solidFill>
              </a:rPr>
              <a:t>г. </a:t>
            </a:r>
            <a:r>
              <a:rPr lang="ru-RU" sz="1400" b="1" i="1" dirty="0" smtClean="0">
                <a:solidFill>
                  <a:schemeClr val="tx2"/>
                </a:solidFill>
              </a:rPr>
              <a:t>, </a:t>
            </a:r>
            <a:r>
              <a:rPr lang="ru-RU" sz="1400" b="1" i="1" dirty="0">
                <a:solidFill>
                  <a:schemeClr val="tx2"/>
                </a:solidFill>
              </a:rPr>
              <a:t>и  с 1973 </a:t>
            </a:r>
            <a:r>
              <a:rPr lang="ru-RU" sz="1400" b="1" i="1" dirty="0" smtClean="0">
                <a:solidFill>
                  <a:schemeClr val="tx2"/>
                </a:solidFill>
              </a:rPr>
              <a:t>г. </a:t>
            </a:r>
            <a:r>
              <a:rPr lang="ru-RU" sz="1400" b="1" i="1" dirty="0">
                <a:solidFill>
                  <a:schemeClr val="tx2"/>
                </a:solidFill>
              </a:rPr>
              <a:t>по 1984 </a:t>
            </a:r>
            <a:r>
              <a:rPr lang="ru-RU" sz="1400" b="1" i="1" dirty="0" smtClean="0">
                <a:solidFill>
                  <a:schemeClr val="tx2"/>
                </a:solidFill>
              </a:rPr>
              <a:t>г.</a:t>
            </a:r>
            <a:endParaRPr lang="ru-RU" sz="1400" b="1" i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ПК\Desktop\Documents\ФАП\SAM_77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88" y="785657"/>
            <a:ext cx="2850635" cy="3795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6156176" y="5162127"/>
            <a:ext cx="28228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chemeClr val="tx2"/>
                </a:solidFill>
              </a:rPr>
              <a:t>Плотников Вениамин  </a:t>
            </a:r>
            <a:r>
              <a:rPr lang="ru-RU" sz="1400" b="1" i="1" dirty="0" smtClean="0">
                <a:solidFill>
                  <a:schemeClr val="tx2"/>
                </a:solidFill>
              </a:rPr>
              <a:t>Андреевич работал водителем   </a:t>
            </a:r>
            <a:r>
              <a:rPr lang="ru-RU" sz="1400" b="1" i="1" dirty="0">
                <a:solidFill>
                  <a:schemeClr val="tx2"/>
                </a:solidFill>
              </a:rPr>
              <a:t>с  1985 </a:t>
            </a:r>
            <a:r>
              <a:rPr lang="ru-RU" sz="1400" b="1" i="1" dirty="0" smtClean="0">
                <a:solidFill>
                  <a:schemeClr val="tx2"/>
                </a:solidFill>
              </a:rPr>
              <a:t>г. </a:t>
            </a:r>
            <a:r>
              <a:rPr lang="ru-RU" sz="1400" b="1" i="1" dirty="0">
                <a:solidFill>
                  <a:schemeClr val="tx2"/>
                </a:solidFill>
              </a:rPr>
              <a:t>по 1995 </a:t>
            </a:r>
            <a:r>
              <a:rPr lang="ru-RU" sz="1400" b="1" i="1" dirty="0" smtClean="0">
                <a:solidFill>
                  <a:schemeClr val="tx2"/>
                </a:solidFill>
              </a:rPr>
              <a:t>г..</a:t>
            </a:r>
            <a:endParaRPr lang="ru-RU" sz="14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50274"/>
      </p:ext>
    </p:extLst>
  </p:cSld>
  <p:clrMapOvr>
    <a:masterClrMapping/>
  </p:clrMapOvr>
  <p:transition spd="slow" advTm="2149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9" r="17282" b="11495"/>
          <a:stretch/>
        </p:blipFill>
        <p:spPr bwMode="auto">
          <a:xfrm>
            <a:off x="179512" y="260648"/>
            <a:ext cx="2862450" cy="40127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3" name="Picture 2" descr="C:\Users\Lenovo\Desktop\z2cPD_oQlL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7990" r="27537" b="32169"/>
          <a:stretch/>
        </p:blipFill>
        <p:spPr bwMode="auto">
          <a:xfrm>
            <a:off x="3186675" y="260649"/>
            <a:ext cx="2770245" cy="40127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365448" y="4509120"/>
            <a:ext cx="26765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err="1">
                <a:solidFill>
                  <a:schemeClr val="tx2"/>
                </a:solidFill>
              </a:rPr>
              <a:t>Сошилов</a:t>
            </a:r>
            <a:r>
              <a:rPr lang="ru-RU" sz="1600" b="1" i="1" dirty="0">
                <a:solidFill>
                  <a:schemeClr val="tx2"/>
                </a:solidFill>
              </a:rPr>
              <a:t> Вячеслав </a:t>
            </a:r>
            <a:r>
              <a:rPr lang="ru-RU" sz="1600" b="1" i="1" dirty="0" smtClean="0">
                <a:solidFill>
                  <a:schemeClr val="tx2"/>
                </a:solidFill>
              </a:rPr>
              <a:t>Васильевич работал водителем  </a:t>
            </a:r>
            <a:r>
              <a:rPr lang="ru-RU" sz="1600" b="1" i="1" dirty="0">
                <a:solidFill>
                  <a:schemeClr val="tx2"/>
                </a:solidFill>
              </a:rPr>
              <a:t>с 1995 года- 10.2007 года</a:t>
            </a:r>
            <a:r>
              <a:rPr lang="ru-RU" sz="1600" b="1" i="1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sz="1600" b="1" i="1" dirty="0" smtClean="0">
                <a:solidFill>
                  <a:schemeClr val="tx2"/>
                </a:solidFill>
              </a:rPr>
              <a:t> </a:t>
            </a:r>
            <a:r>
              <a:rPr lang="ru-RU" sz="1600" b="1" i="1" dirty="0">
                <a:solidFill>
                  <a:schemeClr val="tx2"/>
                </a:solidFill>
              </a:rPr>
              <a:t>с  06.07. 1998 года.</a:t>
            </a:r>
          </a:p>
          <a:p>
            <a:r>
              <a:rPr lang="ru-RU" sz="1600" b="1" i="1" dirty="0">
                <a:solidFill>
                  <a:schemeClr val="tx2"/>
                </a:solidFill>
              </a:rPr>
              <a:t>совмещал должность водителя и завхоза 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86675" y="4572177"/>
            <a:ext cx="26346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tx2"/>
                </a:solidFill>
              </a:rPr>
              <a:t>Тепляков Владислав Геннадьевич </a:t>
            </a:r>
            <a:r>
              <a:rPr lang="ru-RU" sz="1600" b="1" i="1" dirty="0" smtClean="0">
                <a:solidFill>
                  <a:schemeClr val="tx2"/>
                </a:solidFill>
              </a:rPr>
              <a:t>работал водителем  </a:t>
            </a:r>
            <a:r>
              <a:rPr lang="ru-RU" sz="1600" b="1" i="1" dirty="0">
                <a:solidFill>
                  <a:schemeClr val="tx2"/>
                </a:solidFill>
              </a:rPr>
              <a:t>с 01.11.2007 г. -25.01.2008 года.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77057" y="4555584"/>
            <a:ext cx="27808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err="1">
                <a:solidFill>
                  <a:schemeClr val="tx2"/>
                </a:solidFill>
              </a:rPr>
              <a:t>Пахолков</a:t>
            </a:r>
            <a:r>
              <a:rPr lang="ru-RU" sz="1600" b="1" i="1" dirty="0">
                <a:solidFill>
                  <a:schemeClr val="tx2"/>
                </a:solidFill>
              </a:rPr>
              <a:t> Яков </a:t>
            </a:r>
            <a:r>
              <a:rPr lang="ru-RU" sz="1600" b="1" i="1" dirty="0" smtClean="0">
                <a:solidFill>
                  <a:schemeClr val="tx2"/>
                </a:solidFill>
              </a:rPr>
              <a:t>Иванович работает водителем                             </a:t>
            </a:r>
            <a:r>
              <a:rPr lang="ru-RU" sz="1600" b="1" i="1" dirty="0">
                <a:solidFill>
                  <a:schemeClr val="tx2"/>
                </a:solidFill>
              </a:rPr>
              <a:t>с 25.01.2008 год-по </a:t>
            </a:r>
            <a:r>
              <a:rPr lang="ru-RU" sz="1600" b="1" i="1" dirty="0" smtClean="0">
                <a:solidFill>
                  <a:schemeClr val="tx2"/>
                </a:solidFill>
              </a:rPr>
              <a:t>текущее </a:t>
            </a:r>
            <a:r>
              <a:rPr lang="ru-RU" sz="1600" b="1" i="1" dirty="0">
                <a:solidFill>
                  <a:schemeClr val="tx2"/>
                </a:solidFill>
              </a:rPr>
              <a:t>время</a:t>
            </a:r>
          </a:p>
        </p:txBody>
      </p:sp>
      <p:pic>
        <p:nvPicPr>
          <p:cNvPr id="2050" name="Picture 2" descr="C:\Users\Lenovo\Desktop\xiiMrKshhe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057" y="260648"/>
            <a:ext cx="2887431" cy="39895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62941"/>
      </p:ext>
    </p:extLst>
  </p:cSld>
  <p:clrMapOvr>
    <a:masterClrMapping/>
  </p:clrMapOvr>
  <p:transition spd="slow" advTm="1622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6117" y="116632"/>
            <a:ext cx="8136903" cy="6264696"/>
          </a:xfrm>
        </p:spPr>
        <p:txBody>
          <a:bodyPr>
            <a:normAutofit/>
          </a:bodyPr>
          <a:lstStyle/>
          <a:p>
            <a:endParaRPr lang="ru-RU" b="1" i="1" dirty="0" smtClean="0">
              <a:solidFill>
                <a:srgbClr val="FF0000"/>
              </a:solidFill>
            </a:endParaRPr>
          </a:p>
          <a:p>
            <a:r>
              <a:rPr lang="ru-RU" b="1" i="1" dirty="0" smtClean="0">
                <a:solidFill>
                  <a:srgbClr val="FF0000"/>
                </a:solidFill>
              </a:rPr>
              <a:t>Завхозом</a:t>
            </a:r>
            <a:r>
              <a:rPr lang="ru-RU" b="1" i="1" dirty="0" smtClean="0"/>
              <a:t>  </a:t>
            </a:r>
            <a:r>
              <a:rPr lang="ru-RU" b="1" i="1" dirty="0" err="1" smtClean="0">
                <a:solidFill>
                  <a:srgbClr val="FF0000"/>
                </a:solidFill>
              </a:rPr>
              <a:t>Завражской</a:t>
            </a:r>
            <a:r>
              <a:rPr lang="ru-RU" b="1" i="1" dirty="0" smtClean="0">
                <a:solidFill>
                  <a:srgbClr val="FF0000"/>
                </a:solidFill>
              </a:rPr>
              <a:t> участковой больницы работали:</a:t>
            </a:r>
          </a:p>
          <a:p>
            <a:endParaRPr lang="ru-RU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i="1" dirty="0"/>
              <a:t> </a:t>
            </a:r>
            <a:r>
              <a:rPr lang="ru-RU" sz="2000" b="1" i="1" dirty="0" smtClean="0"/>
              <a:t>   </a:t>
            </a:r>
            <a:r>
              <a:rPr lang="ru-RU" sz="2000" b="1" i="1" dirty="0" err="1"/>
              <a:t>Заварин</a:t>
            </a:r>
            <a:r>
              <a:rPr lang="ru-RU" sz="2000" b="1" i="1" dirty="0"/>
              <a:t> Владимир </a:t>
            </a:r>
            <a:r>
              <a:rPr lang="ru-RU" sz="2000" b="1" i="1" dirty="0" smtClean="0"/>
              <a:t>Егорович                      с </a:t>
            </a:r>
            <a:r>
              <a:rPr lang="ru-RU" sz="2000" b="1" i="1" dirty="0" smtClean="0"/>
              <a:t>08.1969 г</a:t>
            </a:r>
            <a:r>
              <a:rPr lang="ru-RU" sz="2000" b="1" i="1" dirty="0" smtClean="0"/>
              <a:t>. </a:t>
            </a:r>
            <a:r>
              <a:rPr lang="ru-RU" sz="2000" b="1" i="1" dirty="0"/>
              <a:t>п</a:t>
            </a:r>
            <a:r>
              <a:rPr lang="ru-RU" sz="2000" b="1" i="1" dirty="0" smtClean="0"/>
              <a:t>о 09.1970 </a:t>
            </a:r>
            <a:r>
              <a:rPr lang="ru-RU" sz="2000" b="1" i="1" dirty="0" smtClean="0"/>
              <a:t>г.</a:t>
            </a:r>
            <a:endParaRPr lang="ru-RU" sz="2000" b="1" i="1" dirty="0" smtClean="0"/>
          </a:p>
          <a:p>
            <a:r>
              <a:rPr lang="ru-RU" sz="2000" b="1" i="1" dirty="0" smtClean="0">
                <a:solidFill>
                  <a:srgbClr val="FF0000"/>
                </a:solidFill>
              </a:rPr>
              <a:t>Капустин Василий Михайлович                с 09.1970 </a:t>
            </a:r>
            <a:r>
              <a:rPr lang="ru-RU" sz="2000" b="1" i="1" dirty="0" smtClean="0">
                <a:solidFill>
                  <a:srgbClr val="FF0000"/>
                </a:solidFill>
              </a:rPr>
              <a:t>г. </a:t>
            </a:r>
            <a:r>
              <a:rPr lang="ru-RU" sz="2000" b="1" i="1" dirty="0" smtClean="0">
                <a:solidFill>
                  <a:srgbClr val="FF0000"/>
                </a:solidFill>
              </a:rPr>
              <a:t>по </a:t>
            </a:r>
            <a:r>
              <a:rPr lang="ru-RU" sz="2000" b="1" i="1" dirty="0" smtClean="0">
                <a:solidFill>
                  <a:srgbClr val="FF0000"/>
                </a:solidFill>
              </a:rPr>
              <a:t>11.1979 г.</a:t>
            </a:r>
            <a:endParaRPr lang="ru-RU" sz="2000" b="1" i="1" dirty="0" smtClean="0">
              <a:solidFill>
                <a:srgbClr val="FF0000"/>
              </a:solidFill>
            </a:endParaRPr>
          </a:p>
          <a:p>
            <a:r>
              <a:rPr lang="ru-RU" sz="2000" b="1" i="1" dirty="0" err="1" smtClean="0"/>
              <a:t>Коряковский</a:t>
            </a:r>
            <a:r>
              <a:rPr lang="ru-RU" sz="2000" b="1" i="1" dirty="0" smtClean="0"/>
              <a:t> Александр Васильевич       с 1980 </a:t>
            </a:r>
            <a:r>
              <a:rPr lang="ru-RU" sz="2000" b="1" i="1" dirty="0" smtClean="0"/>
              <a:t>г. </a:t>
            </a:r>
            <a:r>
              <a:rPr lang="ru-RU" sz="2000" b="1" i="1" dirty="0" smtClean="0"/>
              <a:t>- 10.1983 </a:t>
            </a:r>
            <a:r>
              <a:rPr lang="ru-RU" sz="2000" b="1" i="1" dirty="0" smtClean="0"/>
              <a:t>г.</a:t>
            </a:r>
            <a:endParaRPr lang="ru-RU" sz="2000" b="1" i="1" dirty="0" smtClean="0"/>
          </a:p>
          <a:p>
            <a:r>
              <a:rPr lang="ru-RU" sz="2000" b="1" i="1" dirty="0" err="1" smtClean="0"/>
              <a:t>Лешуков</a:t>
            </a:r>
            <a:r>
              <a:rPr lang="ru-RU" sz="2000" b="1" i="1" dirty="0" smtClean="0"/>
              <a:t> Леонид Андреевич                        с 10.1983 </a:t>
            </a:r>
            <a:r>
              <a:rPr lang="ru-RU" sz="2000" b="1" i="1" dirty="0" smtClean="0"/>
              <a:t>г.</a:t>
            </a:r>
            <a:endParaRPr lang="ru-RU" sz="2000" b="1" i="1" dirty="0" smtClean="0"/>
          </a:p>
          <a:p>
            <a:r>
              <a:rPr lang="ru-RU" sz="2000" b="1" i="1" dirty="0" err="1" smtClean="0"/>
              <a:t>Коряковский</a:t>
            </a:r>
            <a:r>
              <a:rPr lang="ru-RU" sz="2000" b="1" i="1" dirty="0" smtClean="0"/>
              <a:t> Юрий Николаевич                по 06.1984 </a:t>
            </a:r>
            <a:r>
              <a:rPr lang="ru-RU" sz="2000" b="1" i="1" dirty="0" smtClean="0"/>
              <a:t>г.</a:t>
            </a:r>
            <a:endParaRPr lang="ru-RU" sz="2000" b="1" i="1" dirty="0" smtClean="0"/>
          </a:p>
          <a:p>
            <a:r>
              <a:rPr lang="ru-RU" sz="2000" b="1" i="1" dirty="0" smtClean="0"/>
              <a:t>Плотникова Мария Дмитриевна             с </a:t>
            </a:r>
            <a:r>
              <a:rPr lang="ru-RU" sz="2000" b="1" i="1" dirty="0" smtClean="0"/>
              <a:t>07.1984 г.-01.1987 г.</a:t>
            </a:r>
            <a:endParaRPr lang="ru-RU" sz="2000" b="1" i="1" dirty="0" smtClean="0"/>
          </a:p>
          <a:p>
            <a:r>
              <a:rPr lang="ru-RU" sz="2000" b="1" i="1" dirty="0">
                <a:solidFill>
                  <a:srgbClr val="FF0000"/>
                </a:solidFill>
              </a:rPr>
              <a:t>Плотников Пётр Михайлович </a:t>
            </a:r>
            <a:r>
              <a:rPr lang="ru-RU" sz="2000" b="1" i="1" dirty="0" smtClean="0">
                <a:solidFill>
                  <a:srgbClr val="FF0000"/>
                </a:solidFill>
              </a:rPr>
              <a:t>                с </a:t>
            </a:r>
            <a:r>
              <a:rPr lang="ru-RU" sz="2000" b="1" i="1" dirty="0">
                <a:solidFill>
                  <a:srgbClr val="FF0000"/>
                </a:solidFill>
              </a:rPr>
              <a:t>02.1987 г</a:t>
            </a:r>
            <a:r>
              <a:rPr lang="ru-RU" sz="2000" b="1" i="1" dirty="0" smtClean="0">
                <a:solidFill>
                  <a:srgbClr val="FF0000"/>
                </a:solidFill>
              </a:rPr>
              <a:t>.-06.07.1990 </a:t>
            </a:r>
            <a:r>
              <a:rPr lang="ru-RU" sz="2000" b="1" i="1" dirty="0" smtClean="0">
                <a:solidFill>
                  <a:srgbClr val="FF0000"/>
                </a:solidFill>
              </a:rPr>
              <a:t>г. </a:t>
            </a:r>
            <a:endParaRPr lang="ru-RU" sz="20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000" b="1" i="1" dirty="0"/>
              <a:t> </a:t>
            </a:r>
            <a:r>
              <a:rPr lang="ru-RU" sz="2000" b="1" i="1" dirty="0" smtClean="0"/>
              <a:t>     </a:t>
            </a:r>
            <a:r>
              <a:rPr lang="ru-RU" sz="2000" b="1" i="1" dirty="0" smtClean="0">
                <a:solidFill>
                  <a:srgbClr val="FF0000"/>
                </a:solidFill>
              </a:rPr>
              <a:t>Плотников </a:t>
            </a:r>
            <a:r>
              <a:rPr lang="ru-RU" sz="2000" b="1" i="1" dirty="0">
                <a:solidFill>
                  <a:srgbClr val="FF0000"/>
                </a:solidFill>
              </a:rPr>
              <a:t>Александр Андреевич       </a:t>
            </a:r>
            <a:r>
              <a:rPr lang="ru-RU" sz="2000" b="1" i="1" dirty="0" smtClean="0">
                <a:solidFill>
                  <a:srgbClr val="FF0000"/>
                </a:solidFill>
              </a:rPr>
              <a:t>  с </a:t>
            </a:r>
            <a:r>
              <a:rPr lang="ru-RU" sz="2000" b="1" i="1" dirty="0">
                <a:solidFill>
                  <a:srgbClr val="FF0000"/>
                </a:solidFill>
              </a:rPr>
              <a:t>06.07.1990 г</a:t>
            </a:r>
            <a:r>
              <a:rPr lang="ru-RU" sz="2000" b="1" i="1" dirty="0" smtClean="0">
                <a:solidFill>
                  <a:srgbClr val="FF0000"/>
                </a:solidFill>
              </a:rPr>
              <a:t>.-05.07.1998 </a:t>
            </a:r>
            <a:r>
              <a:rPr lang="ru-RU" sz="2000" b="1" i="1" dirty="0" smtClean="0">
                <a:solidFill>
                  <a:srgbClr val="FF0000"/>
                </a:solidFill>
              </a:rPr>
              <a:t>г.</a:t>
            </a:r>
            <a:endParaRPr lang="ru-RU" sz="2000" b="1" i="1" dirty="0">
              <a:solidFill>
                <a:srgbClr val="FF0000"/>
              </a:solidFill>
            </a:endParaRPr>
          </a:p>
          <a:p>
            <a:r>
              <a:rPr lang="ru-RU" sz="2000" b="1" i="1" dirty="0" err="1" smtClean="0">
                <a:solidFill>
                  <a:srgbClr val="FF0000"/>
                </a:solidFill>
              </a:rPr>
              <a:t>Сошилов</a:t>
            </a:r>
            <a:r>
              <a:rPr lang="ru-RU" sz="2000" b="1" i="1" dirty="0" smtClean="0">
                <a:solidFill>
                  <a:srgbClr val="FF0000"/>
                </a:solidFill>
              </a:rPr>
              <a:t> Вячеслав Васильевич                 с 06.07.1998 г.-10.2007 </a:t>
            </a:r>
            <a:r>
              <a:rPr lang="ru-RU" sz="2000" b="1" i="1" dirty="0" smtClean="0">
                <a:solidFill>
                  <a:srgbClr val="FF0000"/>
                </a:solidFill>
              </a:rPr>
              <a:t>г.</a:t>
            </a:r>
            <a:endParaRPr lang="ru-RU" sz="2000" b="1" i="1" dirty="0" smtClean="0">
              <a:solidFill>
                <a:srgbClr val="FF0000"/>
              </a:solidFill>
            </a:endParaRPr>
          </a:p>
          <a:p>
            <a:r>
              <a:rPr lang="ru-RU" sz="2000" b="1" i="1" dirty="0" smtClean="0"/>
              <a:t>Воронина Надежда Анатольевна           с 25.01.2008 </a:t>
            </a:r>
            <a:r>
              <a:rPr lang="ru-RU" sz="2000" b="1" i="1" dirty="0" smtClean="0"/>
              <a:t>г. </a:t>
            </a:r>
            <a:r>
              <a:rPr lang="ru-RU" sz="2000" b="1" i="1" dirty="0" smtClean="0"/>
              <a:t>-2011 </a:t>
            </a:r>
            <a:r>
              <a:rPr lang="ru-RU" sz="2000" b="1" i="1" dirty="0" smtClean="0"/>
              <a:t>г.</a:t>
            </a:r>
            <a:endParaRPr lang="ru-RU" sz="2000" b="1" i="1" dirty="0" smtClean="0"/>
          </a:p>
          <a:p>
            <a:endParaRPr lang="ru-RU" sz="1700" b="1" i="1" dirty="0" smtClean="0"/>
          </a:p>
          <a:p>
            <a:endParaRPr lang="ru-RU" sz="1700" b="1" i="1" dirty="0" smtClean="0">
              <a:solidFill>
                <a:srgbClr val="FF0000"/>
              </a:solidFill>
            </a:endParaRPr>
          </a:p>
          <a:p>
            <a:endParaRPr lang="ru-RU" sz="2000" b="1" i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420205"/>
      </p:ext>
    </p:extLst>
  </p:cSld>
  <p:clrMapOvr>
    <a:masterClrMapping/>
  </p:clrMapOvr>
  <p:transition spd="slow" advTm="21226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692696"/>
            <a:ext cx="7408333" cy="5433467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С 1932 года по 1937 год 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Завражским</a:t>
            </a:r>
            <a:r>
              <a:rPr lang="ru-RU" b="1" i="1" dirty="0" smtClean="0">
                <a:solidFill>
                  <a:srgbClr val="FF0000"/>
                </a:solidFill>
              </a:rPr>
              <a:t> медпунктом </a:t>
            </a:r>
            <a:r>
              <a:rPr lang="ru-RU" b="1" i="1" dirty="0">
                <a:solidFill>
                  <a:srgbClr val="FF0000"/>
                </a:solidFill>
              </a:rPr>
              <a:t>заведовал  Игнатьев Сергей Дмитриевич - 10.10.1874   года рождения</a:t>
            </a:r>
            <a:r>
              <a:rPr lang="ru-RU" b="1" i="1" dirty="0"/>
              <a:t>, уроженец   д. </a:t>
            </a:r>
            <a:r>
              <a:rPr lang="ru-RU" b="1" i="1" dirty="0" err="1"/>
              <a:t>Кокшарка</a:t>
            </a:r>
            <a:r>
              <a:rPr lang="ru-RU" b="1" i="1" dirty="0"/>
              <a:t>  </a:t>
            </a:r>
            <a:r>
              <a:rPr lang="ru-RU" b="1" i="1" dirty="0" err="1"/>
              <a:t>Подболотного</a:t>
            </a:r>
            <a:r>
              <a:rPr lang="ru-RU" b="1" i="1" dirty="0"/>
              <a:t> сельсовета </a:t>
            </a:r>
            <a:r>
              <a:rPr lang="ru-RU" b="1" i="1" dirty="0" smtClean="0"/>
              <a:t> </a:t>
            </a:r>
            <a:r>
              <a:rPr lang="ru-RU" b="1" i="1" dirty="0" err="1" smtClean="0"/>
              <a:t>Рослятинского</a:t>
            </a:r>
            <a:r>
              <a:rPr lang="ru-RU" b="1" i="1" dirty="0" smtClean="0"/>
              <a:t>   района  </a:t>
            </a:r>
            <a:r>
              <a:rPr lang="ru-RU" b="1" i="1" dirty="0"/>
              <a:t>( ныне Бабушкинский район) Вологодской области.</a:t>
            </a:r>
          </a:p>
          <a:p>
            <a:endParaRPr lang="ru-RU" b="1" i="1" dirty="0"/>
          </a:p>
          <a:p>
            <a:r>
              <a:rPr lang="ru-RU" b="1" i="1" dirty="0"/>
              <a:t>В мае </a:t>
            </a:r>
            <a:r>
              <a:rPr lang="ru-RU" b="1" i="1" dirty="0">
                <a:solidFill>
                  <a:srgbClr val="FF0000"/>
                </a:solidFill>
              </a:rPr>
              <a:t>1901</a:t>
            </a:r>
            <a:r>
              <a:rPr lang="ru-RU" b="1" i="1" dirty="0"/>
              <a:t> года Игнатьев </a:t>
            </a:r>
            <a:r>
              <a:rPr lang="ru-RU" b="1" i="1" dirty="0" smtClean="0"/>
              <a:t>Сергей Дмитриевич  </a:t>
            </a:r>
            <a:r>
              <a:rPr lang="ru-RU" b="1" i="1" dirty="0"/>
              <a:t>поступил в Никольскую больницу в качестве земского фельдшера. </a:t>
            </a:r>
          </a:p>
          <a:p>
            <a:endParaRPr lang="ru-RU" b="1" i="1" dirty="0"/>
          </a:p>
          <a:p>
            <a:r>
              <a:rPr lang="ru-RU" b="1" i="1" dirty="0"/>
              <a:t>В </a:t>
            </a:r>
            <a:r>
              <a:rPr lang="ru-RU" b="1" i="1" dirty="0">
                <a:solidFill>
                  <a:srgbClr val="FF0000"/>
                </a:solidFill>
              </a:rPr>
              <a:t>1905</a:t>
            </a:r>
            <a:r>
              <a:rPr lang="ru-RU" b="1" i="1" dirty="0"/>
              <a:t> </a:t>
            </a:r>
            <a:r>
              <a:rPr lang="ru-RU" b="1" i="1" dirty="0" smtClean="0"/>
              <a:t>году Игнатьев С.Д.  </a:t>
            </a:r>
            <a:r>
              <a:rPr lang="ru-RU" b="1" i="1" dirty="0"/>
              <a:t>был призван на воинскую службу в Царскую Армию. </a:t>
            </a:r>
          </a:p>
          <a:p>
            <a:endParaRPr lang="ru-RU" b="1" i="1" dirty="0"/>
          </a:p>
          <a:p>
            <a:r>
              <a:rPr lang="ru-RU" b="1" i="1" dirty="0"/>
              <a:t>После демобилизации </a:t>
            </a:r>
            <a:r>
              <a:rPr lang="ru-RU" b="1" i="1" dirty="0" smtClean="0"/>
              <a:t> Игнатьев С. Д. продолжил работу  </a:t>
            </a:r>
            <a:r>
              <a:rPr lang="ru-RU" b="1" i="1" dirty="0"/>
              <a:t>в </a:t>
            </a:r>
            <a:r>
              <a:rPr lang="ru-RU" b="1" i="1" dirty="0" smtClean="0"/>
              <a:t>Никольской больнице.</a:t>
            </a:r>
            <a:endParaRPr lang="ru-RU" b="1" i="1" dirty="0"/>
          </a:p>
          <a:p>
            <a:r>
              <a:rPr lang="ru-RU" b="1" i="1" dirty="0"/>
              <a:t>С </a:t>
            </a:r>
            <a:r>
              <a:rPr lang="ru-RU" b="1" i="1" dirty="0">
                <a:solidFill>
                  <a:srgbClr val="FF0000"/>
                </a:solidFill>
              </a:rPr>
              <a:t>1906 </a:t>
            </a:r>
            <a:r>
              <a:rPr lang="ru-RU" b="1" i="1" dirty="0"/>
              <a:t>года </a:t>
            </a:r>
            <a:r>
              <a:rPr lang="ru-RU" b="1" i="1" dirty="0" smtClean="0"/>
              <a:t> он трудился </a:t>
            </a:r>
            <a:r>
              <a:rPr lang="ru-RU" b="1" i="1" dirty="0"/>
              <a:t>в должности </a:t>
            </a:r>
            <a:r>
              <a:rPr lang="ru-RU" b="1" i="1" dirty="0" smtClean="0"/>
              <a:t>фельдшера- </a:t>
            </a:r>
            <a:r>
              <a:rPr lang="ru-RU" b="1" i="1" dirty="0"/>
              <a:t>оспопрививателя по г. Никольску.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503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443">
        <p:fade/>
      </p:transition>
    </mc:Choice>
    <mc:Fallback xmlns="">
      <p:transition spd="med" advTm="234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51" y="954259"/>
            <a:ext cx="3002598" cy="3675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3108660" y="764704"/>
            <a:ext cx="57606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tx2"/>
                </a:solidFill>
              </a:rPr>
              <a:t>В период </a:t>
            </a:r>
            <a:r>
              <a:rPr lang="ru-RU" sz="2000" b="1" i="1" dirty="0" smtClean="0">
                <a:solidFill>
                  <a:schemeClr val="tx2"/>
                </a:solidFill>
              </a:rPr>
              <a:t> его  </a:t>
            </a:r>
            <a:r>
              <a:rPr lang="ru-RU" sz="2000" b="1" i="1" dirty="0">
                <a:solidFill>
                  <a:schemeClr val="tx2"/>
                </a:solidFill>
              </a:rPr>
              <a:t>работы  </a:t>
            </a:r>
            <a:r>
              <a:rPr lang="ru-RU" sz="2000" b="1" i="1" dirty="0" smtClean="0">
                <a:solidFill>
                  <a:schemeClr val="tx2"/>
                </a:solidFill>
              </a:rPr>
              <a:t> </a:t>
            </a:r>
            <a:r>
              <a:rPr lang="ru-RU" sz="2000" b="1" i="1" dirty="0">
                <a:solidFill>
                  <a:schemeClr val="tx2"/>
                </a:solidFill>
              </a:rPr>
              <a:t>в </a:t>
            </a:r>
            <a:r>
              <a:rPr lang="ru-RU" sz="2000" b="1" i="1" dirty="0" err="1">
                <a:solidFill>
                  <a:schemeClr val="tx2"/>
                </a:solidFill>
              </a:rPr>
              <a:t>Завражской</a:t>
            </a:r>
            <a:r>
              <a:rPr lang="ru-RU" sz="2000" b="1" i="1" dirty="0">
                <a:solidFill>
                  <a:schemeClr val="tx2"/>
                </a:solidFill>
              </a:rPr>
              <a:t> больнице проведен капитальный ремонт. Здание подрублено</a:t>
            </a:r>
            <a:r>
              <a:rPr lang="ru-RU" sz="2000" b="1" i="1" dirty="0" smtClean="0">
                <a:solidFill>
                  <a:schemeClr val="tx2"/>
                </a:solidFill>
              </a:rPr>
              <a:t>,</a:t>
            </a:r>
            <a:r>
              <a:rPr lang="ru-RU" sz="2000" b="1" i="1" dirty="0">
                <a:solidFill>
                  <a:schemeClr val="tx2"/>
                </a:solidFill>
              </a:rPr>
              <a:t> построена котельная,</a:t>
            </a:r>
            <a:r>
              <a:rPr lang="ru-RU" sz="2000" b="1" i="1" dirty="0" smtClean="0">
                <a:solidFill>
                  <a:schemeClr val="tx2"/>
                </a:solidFill>
              </a:rPr>
              <a:t> </a:t>
            </a:r>
            <a:r>
              <a:rPr lang="ru-RU" sz="2000" b="1" i="1" dirty="0">
                <a:solidFill>
                  <a:schemeClr val="tx2"/>
                </a:solidFill>
              </a:rPr>
              <a:t>в помещение проведено паровое отопление от котельной,  </a:t>
            </a:r>
            <a:r>
              <a:rPr lang="ru-RU" sz="2000" b="1" i="1" dirty="0" smtClean="0">
                <a:solidFill>
                  <a:schemeClr val="tx2"/>
                </a:solidFill>
              </a:rPr>
              <a:t>построены  </a:t>
            </a:r>
            <a:r>
              <a:rPr lang="ru-RU" sz="2000" b="1" i="1" dirty="0">
                <a:solidFill>
                  <a:schemeClr val="tx2"/>
                </a:solidFill>
              </a:rPr>
              <a:t>прачечная, баня, столовая для больных, сделан колодец. Внутри помещения потолки, стены, полы обиты плитой. Петр Михайлович  внёс значительный вклад в организацию </a:t>
            </a:r>
            <a:r>
              <a:rPr lang="ru-RU" sz="2000" b="1" i="1" dirty="0" smtClean="0">
                <a:solidFill>
                  <a:schemeClr val="tx2"/>
                </a:solidFill>
              </a:rPr>
              <a:t>ремонта больницы.</a:t>
            </a:r>
            <a:endParaRPr lang="ru-RU" sz="2000" b="1" i="1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1251" y="5254087"/>
            <a:ext cx="3286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tx2"/>
                </a:solidFill>
              </a:rPr>
              <a:t>Плотников Пётр Михайлович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5581" y="126709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Плотников Пётр </a:t>
            </a:r>
            <a:r>
              <a:rPr lang="ru-RU" sz="2400" b="1" i="1" dirty="0" smtClean="0">
                <a:solidFill>
                  <a:srgbClr val="FF0000"/>
                </a:solidFill>
              </a:rPr>
              <a:t>Михайлович </a:t>
            </a:r>
            <a:r>
              <a:rPr lang="ru-RU" sz="2000" b="1" i="1" dirty="0" smtClean="0">
                <a:solidFill>
                  <a:schemeClr val="tx2"/>
                </a:solidFill>
              </a:rPr>
              <a:t>работал завхозом </a:t>
            </a:r>
            <a:r>
              <a:rPr lang="ru-RU" sz="2000" b="1" i="1" dirty="0" err="1" smtClean="0">
                <a:solidFill>
                  <a:schemeClr val="tx2"/>
                </a:solidFill>
              </a:rPr>
              <a:t>Завражской</a:t>
            </a:r>
            <a:r>
              <a:rPr lang="ru-RU" sz="2000" b="1" i="1" dirty="0" smtClean="0">
                <a:solidFill>
                  <a:schemeClr val="tx2"/>
                </a:solidFill>
              </a:rPr>
              <a:t> участковой больницы </a:t>
            </a:r>
            <a:r>
              <a:rPr lang="ru-RU" sz="2000" b="1" i="1" dirty="0">
                <a:solidFill>
                  <a:schemeClr val="tx2"/>
                </a:solidFill>
              </a:rPr>
              <a:t>с 02.1987 г.- 06.07.1990 года. </a:t>
            </a:r>
          </a:p>
        </p:txBody>
      </p:sp>
      <p:pic>
        <p:nvPicPr>
          <p:cNvPr id="4098" name="Picture 2" descr="C:\Users\ПК\Desktop\Documents\ФАП\SAM_78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28" y="3760618"/>
            <a:ext cx="5570264" cy="2986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87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16"/>
    </mc:Choice>
    <mc:Fallback xmlns="">
      <p:transition spd="slow" advTm="22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60648"/>
            <a:ext cx="8513509" cy="3384376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В больнице была лошадь для подвоза воды, продуктов из магазина и пр., и ездовыми работали:</a:t>
            </a:r>
          </a:p>
          <a:p>
            <a:r>
              <a:rPr lang="ru-RU" sz="1800" b="1" i="1" dirty="0" err="1" smtClean="0"/>
              <a:t>Сошилов</a:t>
            </a:r>
            <a:r>
              <a:rPr lang="ru-RU" sz="1800" b="1" i="1" dirty="0" smtClean="0"/>
              <a:t> Александр Петрович                        по </a:t>
            </a:r>
            <a:r>
              <a:rPr lang="ru-RU" sz="1800" b="1" i="1" dirty="0" smtClean="0"/>
              <a:t>05.1970 г</a:t>
            </a:r>
            <a:r>
              <a:rPr lang="ru-RU" sz="1800" b="1" i="1" dirty="0" smtClean="0"/>
              <a:t>.</a:t>
            </a:r>
          </a:p>
          <a:p>
            <a:r>
              <a:rPr lang="ru-RU" sz="1800" b="1" i="1" dirty="0" smtClean="0"/>
              <a:t>Костылев Анатолий Иванович                       с </a:t>
            </a:r>
            <a:r>
              <a:rPr lang="ru-RU" sz="1800" b="1" i="1" dirty="0" smtClean="0"/>
              <a:t>10.1970 г</a:t>
            </a:r>
            <a:r>
              <a:rPr lang="ru-RU" sz="1800" b="1" i="1" dirty="0" smtClean="0"/>
              <a:t>.</a:t>
            </a:r>
          </a:p>
          <a:p>
            <a:r>
              <a:rPr lang="ru-RU" sz="1800" b="1" i="1" dirty="0" err="1" smtClean="0"/>
              <a:t>Пахолкова</a:t>
            </a:r>
            <a:r>
              <a:rPr lang="ru-RU" sz="1800" b="1" i="1" dirty="0" smtClean="0"/>
              <a:t> А.А                                                          с 09. </a:t>
            </a:r>
            <a:r>
              <a:rPr lang="ru-RU" sz="1800" b="1" i="1" dirty="0" smtClean="0"/>
              <a:t>1971 г</a:t>
            </a:r>
            <a:r>
              <a:rPr lang="ru-RU" sz="1800" b="1" i="1" dirty="0" smtClean="0"/>
              <a:t>.</a:t>
            </a:r>
          </a:p>
          <a:p>
            <a:r>
              <a:rPr lang="ru-RU" sz="1800" b="1" i="1" dirty="0" smtClean="0"/>
              <a:t>Капустина Наталья Васильевна                     с 09.1972 г.- 10.1973 г.</a:t>
            </a:r>
          </a:p>
          <a:p>
            <a:r>
              <a:rPr lang="ru-RU" sz="1800" b="1" i="1" dirty="0" smtClean="0"/>
              <a:t>Костылева Нина Ивановна                                с 11.1973 г.-</a:t>
            </a:r>
            <a:r>
              <a:rPr lang="ru-RU" sz="1800" b="1" i="1" dirty="0" smtClean="0"/>
              <a:t>10.1974 г</a:t>
            </a:r>
            <a:r>
              <a:rPr lang="ru-RU" sz="1800" b="1" i="1" dirty="0" smtClean="0"/>
              <a:t>.</a:t>
            </a:r>
          </a:p>
          <a:p>
            <a:r>
              <a:rPr lang="ru-RU" sz="1800" b="1" i="1" dirty="0" smtClean="0"/>
              <a:t>Костылев Рем Андреевич                                   с 1975 г.</a:t>
            </a:r>
          </a:p>
          <a:p>
            <a:r>
              <a:rPr lang="ru-RU" sz="1800" b="1" i="1" dirty="0" smtClean="0"/>
              <a:t>Кудринский Василий Фёдорович                      с  </a:t>
            </a:r>
            <a:r>
              <a:rPr lang="ru-RU" sz="1800" b="1" i="1" dirty="0" smtClean="0"/>
              <a:t>1977 г</a:t>
            </a:r>
            <a:r>
              <a:rPr lang="ru-RU" sz="1800" b="1" i="1" dirty="0" smtClean="0"/>
              <a:t>.-по </a:t>
            </a:r>
            <a:r>
              <a:rPr lang="ru-RU" sz="1800" b="1" i="1" dirty="0" smtClean="0"/>
              <a:t>09.1979 г</a:t>
            </a:r>
            <a:r>
              <a:rPr lang="ru-RU" sz="1800" b="1" i="1" dirty="0" smtClean="0"/>
              <a:t>.</a:t>
            </a:r>
          </a:p>
          <a:p>
            <a:r>
              <a:rPr lang="ru-RU" sz="1800" b="1" i="1" dirty="0" smtClean="0"/>
              <a:t>Капустина Агния Прокопьевна                        с </a:t>
            </a:r>
            <a:r>
              <a:rPr lang="ru-RU" sz="1800" b="1" i="1" dirty="0" smtClean="0"/>
              <a:t>1980 </a:t>
            </a:r>
            <a:r>
              <a:rPr lang="ru-RU" sz="1800" b="1" i="1" dirty="0" err="1" smtClean="0"/>
              <a:t>г.по</a:t>
            </a:r>
            <a:r>
              <a:rPr lang="ru-RU" sz="1800" b="1" i="1" dirty="0" smtClean="0"/>
              <a:t> 09.1981 г</a:t>
            </a:r>
            <a:r>
              <a:rPr lang="ru-RU" sz="1800" b="1" i="1" dirty="0" smtClean="0"/>
              <a:t>.</a:t>
            </a:r>
          </a:p>
          <a:p>
            <a:r>
              <a:rPr lang="ru-RU" sz="1800" b="1" i="1" dirty="0" smtClean="0"/>
              <a:t>Кудринская Мария Ивановна                            с </a:t>
            </a:r>
            <a:r>
              <a:rPr lang="ru-RU" sz="1800" b="1" i="1" dirty="0" smtClean="0"/>
              <a:t>1981 г</a:t>
            </a:r>
            <a:r>
              <a:rPr lang="ru-RU" sz="1800" b="1" i="1" dirty="0" smtClean="0"/>
              <a:t>.- 1983 г.</a:t>
            </a:r>
          </a:p>
          <a:p>
            <a:r>
              <a:rPr lang="ru-RU" sz="1800" b="1" i="1" dirty="0" smtClean="0"/>
              <a:t>Плотников Николай Васильевич                     1984 г.</a:t>
            </a:r>
          </a:p>
          <a:p>
            <a:r>
              <a:rPr lang="ru-RU" sz="1800" b="1" i="1" dirty="0" smtClean="0">
                <a:solidFill>
                  <a:srgbClr val="FF0000"/>
                </a:solidFill>
              </a:rPr>
              <a:t>Плотникова Галина Павловна                          1984 г.- 1998 г.</a:t>
            </a:r>
            <a:endParaRPr lang="ru-RU" sz="18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F:\бабушка\DSC0459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t="31420" r="78368" b="43376"/>
          <a:stretch/>
        </p:blipFill>
        <p:spPr bwMode="auto">
          <a:xfrm>
            <a:off x="5769179" y="2874256"/>
            <a:ext cx="2952328" cy="3749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47489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tx2"/>
                </a:solidFill>
              </a:rPr>
              <a:t>Плотникова Галина Павловна </a:t>
            </a:r>
            <a:r>
              <a:rPr lang="ru-RU" b="1" i="1" dirty="0" smtClean="0">
                <a:solidFill>
                  <a:schemeClr val="tx2"/>
                </a:solidFill>
              </a:rPr>
              <a:t> работала ездовой с 1984 </a:t>
            </a:r>
            <a:r>
              <a:rPr lang="ru-RU" b="1" i="1" dirty="0">
                <a:solidFill>
                  <a:schemeClr val="tx2"/>
                </a:solidFill>
              </a:rPr>
              <a:t>г.- 1998 год.</a:t>
            </a:r>
          </a:p>
        </p:txBody>
      </p:sp>
    </p:spTree>
    <p:extLst>
      <p:ext uri="{BB962C8B-B14F-4D97-AF65-F5344CB8AC3E}">
        <p14:creationId xmlns:p14="http://schemas.microsoft.com/office/powerpoint/2010/main" val="2058107912"/>
      </p:ext>
    </p:extLst>
  </p:cSld>
  <p:clrMapOvr>
    <a:masterClrMapping/>
  </p:clrMapOvr>
  <p:transition spd="slow" advTm="1623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20688"/>
            <a:ext cx="8568952" cy="5976664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Санитарками работали:</a:t>
            </a:r>
          </a:p>
          <a:p>
            <a:pPr marL="0" indent="0">
              <a:buNone/>
            </a:pPr>
            <a:r>
              <a:rPr lang="ru-RU" b="1" i="1" dirty="0"/>
              <a:t> </a:t>
            </a:r>
            <a:r>
              <a:rPr lang="ru-RU" b="1" i="1" dirty="0" smtClean="0"/>
              <a:t>    </a:t>
            </a:r>
            <a:r>
              <a:rPr lang="ru-RU" sz="1800" b="1" i="1" dirty="0" err="1" smtClean="0"/>
              <a:t>Шарова</a:t>
            </a:r>
            <a:r>
              <a:rPr lang="ru-RU" sz="1800" b="1" i="1" dirty="0" smtClean="0"/>
              <a:t> Надежда Анатольевна                           с </a:t>
            </a:r>
            <a:r>
              <a:rPr lang="ru-RU" sz="1800" b="1" i="1" dirty="0" smtClean="0"/>
              <a:t>09.1969 г  </a:t>
            </a:r>
            <a:endParaRPr lang="ru-RU" sz="1800" b="1" i="1" dirty="0" smtClean="0"/>
          </a:p>
          <a:p>
            <a:r>
              <a:rPr lang="ru-RU" sz="1800" b="1" i="1" dirty="0" err="1" smtClean="0"/>
              <a:t>Пахолкова</a:t>
            </a:r>
            <a:r>
              <a:rPr lang="ru-RU" sz="1800" b="1" i="1" dirty="0" smtClean="0"/>
              <a:t> Валентина Александровна             с 09. </a:t>
            </a:r>
            <a:r>
              <a:rPr lang="ru-RU" sz="1800" b="1" i="1" dirty="0" smtClean="0"/>
              <a:t>1969 г</a:t>
            </a:r>
            <a:r>
              <a:rPr lang="ru-RU" sz="1800" b="1" i="1" dirty="0" smtClean="0"/>
              <a:t>.</a:t>
            </a:r>
          </a:p>
          <a:p>
            <a:r>
              <a:rPr lang="ru-RU" sz="1800" b="1" i="1" dirty="0" err="1" smtClean="0"/>
              <a:t>Пахолкова</a:t>
            </a:r>
            <a:r>
              <a:rPr lang="ru-RU" sz="1800" b="1" i="1" dirty="0" smtClean="0"/>
              <a:t> Александра Михайловна                с </a:t>
            </a:r>
            <a:r>
              <a:rPr lang="ru-RU" sz="1800" b="1" i="1" dirty="0" smtClean="0"/>
              <a:t>09.1969 </a:t>
            </a:r>
            <a:r>
              <a:rPr lang="ru-RU" sz="1800" b="1" i="1" dirty="0" err="1" smtClean="0"/>
              <a:t>г.по</a:t>
            </a:r>
            <a:r>
              <a:rPr lang="ru-RU" sz="1800" b="1" i="1" dirty="0" smtClean="0"/>
              <a:t>  </a:t>
            </a:r>
            <a:r>
              <a:rPr lang="ru-RU" sz="1800" b="1" i="1" dirty="0" smtClean="0"/>
              <a:t>06. </a:t>
            </a:r>
            <a:r>
              <a:rPr lang="ru-RU" sz="1800" b="1" i="1" dirty="0" smtClean="0"/>
              <a:t>1970 г</a:t>
            </a:r>
            <a:r>
              <a:rPr lang="ru-RU" sz="1800" b="1" i="1" dirty="0" smtClean="0"/>
              <a:t>.</a:t>
            </a:r>
          </a:p>
          <a:p>
            <a:r>
              <a:rPr lang="ru-RU" sz="1800" b="1" i="1" dirty="0" err="1" smtClean="0"/>
              <a:t>Пахолкова</a:t>
            </a:r>
            <a:r>
              <a:rPr lang="ru-RU" sz="1800" b="1" i="1" dirty="0" smtClean="0"/>
              <a:t> Лидия Ивановна                                   с </a:t>
            </a:r>
            <a:r>
              <a:rPr lang="ru-RU" sz="1800" b="1" i="1" dirty="0" smtClean="0"/>
              <a:t>09.1969 г</a:t>
            </a:r>
            <a:r>
              <a:rPr lang="ru-RU" sz="1800" b="1" i="1" dirty="0" smtClean="0"/>
              <a:t>.</a:t>
            </a:r>
          </a:p>
          <a:p>
            <a:r>
              <a:rPr lang="ru-RU" sz="1800" b="1" i="1" dirty="0" smtClean="0"/>
              <a:t>Кудринская Любовь Анатольевна                      с </a:t>
            </a:r>
            <a:r>
              <a:rPr lang="ru-RU" sz="1800" b="1" i="1" dirty="0" smtClean="0"/>
              <a:t>09.1969 г</a:t>
            </a:r>
            <a:r>
              <a:rPr lang="ru-RU" sz="1800" b="1" i="1" dirty="0" smtClean="0"/>
              <a:t>.-</a:t>
            </a:r>
            <a:r>
              <a:rPr lang="ru-RU" sz="1800" b="1" i="1" dirty="0"/>
              <a:t> </a:t>
            </a:r>
            <a:r>
              <a:rPr lang="ru-RU" sz="1800" b="1" i="1" dirty="0" smtClean="0"/>
              <a:t>1973 г.</a:t>
            </a:r>
          </a:p>
          <a:p>
            <a:r>
              <a:rPr lang="ru-RU" sz="1800" b="1" i="1" dirty="0" err="1" smtClean="0"/>
              <a:t>Пахолкова</a:t>
            </a:r>
            <a:r>
              <a:rPr lang="ru-RU" sz="1800" b="1" i="1" dirty="0" smtClean="0"/>
              <a:t> Анастасия Николаевна                     с 09.1969 </a:t>
            </a:r>
            <a:r>
              <a:rPr lang="ru-RU" sz="1800" b="1" i="1" dirty="0" smtClean="0"/>
              <a:t>г. </a:t>
            </a:r>
            <a:r>
              <a:rPr lang="ru-RU" sz="1800" b="1" i="1" dirty="0" smtClean="0"/>
              <a:t>- </a:t>
            </a:r>
            <a:r>
              <a:rPr lang="ru-RU" sz="1800" b="1" i="1" dirty="0" smtClean="0"/>
              <a:t>03.1971 г</a:t>
            </a:r>
            <a:r>
              <a:rPr lang="ru-RU" sz="1800" b="1" i="1" dirty="0" smtClean="0"/>
              <a:t>.</a:t>
            </a:r>
          </a:p>
          <a:p>
            <a:r>
              <a:rPr lang="ru-RU" sz="1800" b="1" i="1" dirty="0" smtClean="0"/>
              <a:t>Курочкина Анна Николаевна                                  с 08.1970 г.- 1971 </a:t>
            </a:r>
            <a:r>
              <a:rPr lang="ru-RU" sz="1800" b="1" i="1" dirty="0" smtClean="0"/>
              <a:t> г</a:t>
            </a:r>
            <a:r>
              <a:rPr lang="ru-RU" sz="1800" b="1" i="1" dirty="0" smtClean="0"/>
              <a:t>.</a:t>
            </a:r>
          </a:p>
          <a:p>
            <a:r>
              <a:rPr lang="ru-RU" sz="1800" b="1" i="1" dirty="0" smtClean="0"/>
              <a:t>Костылева Зоя Прокопьевна                                 с 09. 1970 г.- с </a:t>
            </a:r>
            <a:r>
              <a:rPr lang="ru-RU" sz="1800" b="1" i="1" dirty="0" smtClean="0"/>
              <a:t>1973  </a:t>
            </a:r>
            <a:r>
              <a:rPr lang="ru-RU" sz="1800" b="1" i="1" dirty="0" smtClean="0"/>
              <a:t>г. </a:t>
            </a:r>
          </a:p>
          <a:p>
            <a:r>
              <a:rPr lang="ru-RU" sz="1800" b="1" i="1" dirty="0">
                <a:solidFill>
                  <a:srgbClr val="FF0000"/>
                </a:solidFill>
              </a:rPr>
              <a:t>Плотникова Мария Ивановна                               с 04.1970 г. – 07.1986 </a:t>
            </a:r>
            <a:r>
              <a:rPr lang="ru-RU" sz="1800" b="1" i="1" dirty="0" smtClean="0">
                <a:solidFill>
                  <a:srgbClr val="FF0000"/>
                </a:solidFill>
              </a:rPr>
              <a:t>г.</a:t>
            </a:r>
            <a:endParaRPr lang="ru-RU" sz="18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1800" b="1" i="1" dirty="0"/>
              <a:t> </a:t>
            </a:r>
            <a:r>
              <a:rPr lang="ru-RU" sz="1800" b="1" i="1" dirty="0" smtClean="0"/>
              <a:t>     </a:t>
            </a:r>
            <a:r>
              <a:rPr lang="ru-RU" sz="1800" b="1" i="1" dirty="0" err="1" smtClean="0">
                <a:solidFill>
                  <a:srgbClr val="FF0000"/>
                </a:solidFill>
              </a:rPr>
              <a:t>Яцюк</a:t>
            </a:r>
            <a:r>
              <a:rPr lang="ru-RU" sz="1800" b="1" i="1" dirty="0" smtClean="0">
                <a:solidFill>
                  <a:srgbClr val="FF0000"/>
                </a:solidFill>
              </a:rPr>
              <a:t> Анастасия Михайловна                               с 1970 г. - 04.02.1999 г.</a:t>
            </a:r>
          </a:p>
          <a:p>
            <a:r>
              <a:rPr lang="ru-RU" sz="1800" b="1" i="1" dirty="0" err="1" smtClean="0">
                <a:solidFill>
                  <a:srgbClr val="FF0000"/>
                </a:solidFill>
              </a:rPr>
              <a:t>Жужгина</a:t>
            </a:r>
            <a:r>
              <a:rPr lang="ru-RU" sz="1800" b="1" i="1" dirty="0" smtClean="0">
                <a:solidFill>
                  <a:srgbClr val="FF0000"/>
                </a:solidFill>
              </a:rPr>
              <a:t> Нина Андреевна                                       с 03.1971 г.- 04.1986 г.</a:t>
            </a:r>
          </a:p>
          <a:p>
            <a:pPr marL="0" indent="0">
              <a:buNone/>
            </a:pPr>
            <a:r>
              <a:rPr lang="ru-RU" sz="1800" b="1" i="1" dirty="0"/>
              <a:t> </a:t>
            </a:r>
            <a:r>
              <a:rPr lang="ru-RU" sz="1800" b="1" i="1" dirty="0" smtClean="0"/>
              <a:t>     </a:t>
            </a:r>
            <a:r>
              <a:rPr lang="ru-RU" sz="1800" b="1" i="1" dirty="0" err="1" smtClean="0">
                <a:solidFill>
                  <a:srgbClr val="FF0000"/>
                </a:solidFill>
              </a:rPr>
              <a:t>Сошилова</a:t>
            </a:r>
            <a:r>
              <a:rPr lang="ru-RU" sz="1800" b="1" i="1" dirty="0" smtClean="0">
                <a:solidFill>
                  <a:srgbClr val="FF0000"/>
                </a:solidFill>
              </a:rPr>
              <a:t> Александра Александровна  </a:t>
            </a:r>
            <a:r>
              <a:rPr lang="ru-RU" sz="1800" b="1" i="1" dirty="0">
                <a:solidFill>
                  <a:srgbClr val="FF0000"/>
                </a:solidFill>
              </a:rPr>
              <a:t> </a:t>
            </a:r>
            <a:r>
              <a:rPr lang="ru-RU" sz="1800" b="1" i="1" dirty="0" smtClean="0">
                <a:solidFill>
                  <a:srgbClr val="FF0000"/>
                </a:solidFill>
              </a:rPr>
              <a:t>           с </a:t>
            </a:r>
            <a:r>
              <a:rPr lang="ru-RU" sz="1800" b="1" i="1" dirty="0" smtClean="0">
                <a:solidFill>
                  <a:srgbClr val="FF0000"/>
                </a:solidFill>
              </a:rPr>
              <a:t>06.1973-г. </a:t>
            </a:r>
            <a:r>
              <a:rPr lang="ru-RU" sz="1800" b="1" i="1" dirty="0" smtClean="0">
                <a:solidFill>
                  <a:srgbClr val="FF0000"/>
                </a:solidFill>
              </a:rPr>
              <a:t>по 09.1993 г.</a:t>
            </a:r>
          </a:p>
          <a:p>
            <a:r>
              <a:rPr lang="ru-RU" sz="1800" b="1" i="1" dirty="0" err="1" smtClean="0">
                <a:solidFill>
                  <a:srgbClr val="FF0000"/>
                </a:solidFill>
              </a:rPr>
              <a:t>Пешенко</a:t>
            </a:r>
            <a:r>
              <a:rPr lang="ru-RU" sz="1800" b="1" i="1" dirty="0" smtClean="0">
                <a:solidFill>
                  <a:srgbClr val="FF0000"/>
                </a:solidFill>
              </a:rPr>
              <a:t> Зоя Андреевна                                          с 1973 г.- 3.01.1994 г.</a:t>
            </a:r>
          </a:p>
          <a:p>
            <a:r>
              <a:rPr lang="ru-RU" sz="1800" b="1" i="1" dirty="0" smtClean="0">
                <a:solidFill>
                  <a:srgbClr val="FF0000"/>
                </a:solidFill>
              </a:rPr>
              <a:t>Плотникова Анна Павловна                                 с 03.1977 г. - о </a:t>
            </a:r>
            <a:r>
              <a:rPr lang="ru-RU" sz="1800" b="1" i="1" dirty="0" smtClean="0">
                <a:solidFill>
                  <a:srgbClr val="FF0000"/>
                </a:solidFill>
              </a:rPr>
              <a:t>04.1982 </a:t>
            </a:r>
            <a:r>
              <a:rPr lang="ru-RU" sz="1800" b="1" i="1" dirty="0" smtClean="0">
                <a:solidFill>
                  <a:srgbClr val="FF0000"/>
                </a:solidFill>
              </a:rPr>
              <a:t>г.</a:t>
            </a:r>
          </a:p>
          <a:p>
            <a:r>
              <a:rPr lang="ru-RU" sz="1800" b="1" i="1" dirty="0" err="1">
                <a:solidFill>
                  <a:srgbClr val="FF0000"/>
                </a:solidFill>
              </a:rPr>
              <a:t>Пахолкова</a:t>
            </a:r>
            <a:r>
              <a:rPr lang="ru-RU" sz="1800" b="1" i="1" dirty="0">
                <a:solidFill>
                  <a:srgbClr val="FF0000"/>
                </a:solidFill>
              </a:rPr>
              <a:t>  Галина Афанасьевна              </a:t>
            </a:r>
            <a:r>
              <a:rPr lang="ru-RU" sz="1800" b="1" i="1" dirty="0" smtClean="0">
                <a:solidFill>
                  <a:srgbClr val="FF0000"/>
                </a:solidFill>
              </a:rPr>
              <a:t>            </a:t>
            </a:r>
            <a:r>
              <a:rPr lang="ru-RU" sz="1800" b="1" i="1" dirty="0">
                <a:solidFill>
                  <a:srgbClr val="FF0000"/>
                </a:solidFill>
              </a:rPr>
              <a:t>с 1982 г.- </a:t>
            </a:r>
            <a:r>
              <a:rPr lang="ru-RU" sz="1800" b="1" i="1" dirty="0" smtClean="0">
                <a:solidFill>
                  <a:srgbClr val="FF0000"/>
                </a:solidFill>
              </a:rPr>
              <a:t>08.06.1994 г.</a:t>
            </a:r>
            <a:endParaRPr lang="ru-RU" sz="1800" b="1" i="1" dirty="0">
              <a:solidFill>
                <a:srgbClr val="FF0000"/>
              </a:solidFill>
            </a:endParaRPr>
          </a:p>
          <a:p>
            <a:endParaRPr lang="ru-RU" sz="1800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1800" dirty="0" smtClean="0"/>
              <a:t> </a:t>
            </a:r>
            <a:br>
              <a:rPr lang="ru-RU" sz="1800" dirty="0" smtClean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1203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533">
        <p:fade/>
      </p:transition>
    </mc:Choice>
    <mc:Fallback xmlns="">
      <p:transition spd="med" advTm="195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 descr="https://pp.userapi.com/c846323/v846323749/1414b7/tcL1uJptHl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2062" y="620688"/>
            <a:ext cx="834841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     </a:t>
            </a:r>
            <a:r>
              <a:rPr lang="ru-RU" b="1" i="1" dirty="0" err="1" smtClean="0">
                <a:solidFill>
                  <a:schemeClr val="tx2"/>
                </a:solidFill>
              </a:rPr>
              <a:t>Пахолкова</a:t>
            </a:r>
            <a:r>
              <a:rPr lang="ru-RU" b="1" i="1" dirty="0" smtClean="0">
                <a:solidFill>
                  <a:schemeClr val="tx2"/>
                </a:solidFill>
              </a:rPr>
              <a:t> </a:t>
            </a:r>
            <a:r>
              <a:rPr lang="ru-RU" b="1" i="1" dirty="0">
                <a:solidFill>
                  <a:schemeClr val="tx2"/>
                </a:solidFill>
              </a:rPr>
              <a:t>Анастасия Александровна     с  1987 г.- </a:t>
            </a:r>
            <a:r>
              <a:rPr lang="ru-RU" b="1" i="1" dirty="0" smtClean="0">
                <a:solidFill>
                  <a:schemeClr val="tx2"/>
                </a:solidFill>
              </a:rPr>
              <a:t>08.1988 г</a:t>
            </a:r>
            <a:r>
              <a:rPr lang="ru-RU" b="1" i="1" dirty="0">
                <a:solidFill>
                  <a:schemeClr val="tx2"/>
                </a:solidFill>
              </a:rPr>
              <a:t>.</a:t>
            </a:r>
          </a:p>
          <a:p>
            <a:r>
              <a:rPr lang="ru-RU" b="1" i="1" dirty="0">
                <a:solidFill>
                  <a:schemeClr val="tx2"/>
                </a:solidFill>
              </a:rPr>
              <a:t>     </a:t>
            </a:r>
            <a:r>
              <a:rPr lang="ru-RU" b="1" i="1" dirty="0" err="1" smtClean="0">
                <a:solidFill>
                  <a:schemeClr val="tx2"/>
                </a:solidFill>
              </a:rPr>
              <a:t>Пахолкова</a:t>
            </a:r>
            <a:r>
              <a:rPr lang="ru-RU" b="1" i="1" dirty="0" smtClean="0">
                <a:solidFill>
                  <a:schemeClr val="tx2"/>
                </a:solidFill>
              </a:rPr>
              <a:t> </a:t>
            </a:r>
            <a:r>
              <a:rPr lang="ru-RU" b="1" i="1" dirty="0">
                <a:solidFill>
                  <a:schemeClr val="tx2"/>
                </a:solidFill>
              </a:rPr>
              <a:t>Анастасия </a:t>
            </a:r>
            <a:r>
              <a:rPr lang="ru-RU" b="1" i="1" dirty="0" err="1">
                <a:solidFill>
                  <a:schemeClr val="tx2"/>
                </a:solidFill>
              </a:rPr>
              <a:t>Лазаревна</a:t>
            </a:r>
            <a:r>
              <a:rPr lang="ru-RU" b="1" i="1" dirty="0">
                <a:solidFill>
                  <a:schemeClr val="tx2"/>
                </a:solidFill>
              </a:rPr>
              <a:t>               с </a:t>
            </a:r>
            <a:r>
              <a:rPr lang="ru-RU" b="1" i="1" dirty="0" smtClean="0">
                <a:solidFill>
                  <a:schemeClr val="tx2"/>
                </a:solidFill>
              </a:rPr>
              <a:t>1990 г</a:t>
            </a:r>
            <a:r>
              <a:rPr lang="ru-RU" b="1" i="1" dirty="0">
                <a:solidFill>
                  <a:schemeClr val="tx2"/>
                </a:solidFill>
              </a:rPr>
              <a:t>.-01.06.1993 </a:t>
            </a:r>
            <a:r>
              <a:rPr lang="ru-RU" b="1" i="1" dirty="0" smtClean="0">
                <a:solidFill>
                  <a:schemeClr val="tx2"/>
                </a:solidFill>
              </a:rPr>
              <a:t>г.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 </a:t>
            </a:r>
            <a:r>
              <a:rPr lang="ru-RU" b="1" i="1" dirty="0" smtClean="0">
                <a:solidFill>
                  <a:schemeClr val="tx2"/>
                </a:solidFill>
              </a:rPr>
              <a:t>    </a:t>
            </a:r>
            <a:r>
              <a:rPr lang="ru-RU" b="1" i="1" dirty="0" err="1" smtClean="0">
                <a:solidFill>
                  <a:schemeClr val="tx2"/>
                </a:solidFill>
              </a:rPr>
              <a:t>Пахолкова</a:t>
            </a:r>
            <a:r>
              <a:rPr lang="ru-RU" b="1" i="1" dirty="0" smtClean="0">
                <a:solidFill>
                  <a:schemeClr val="tx2"/>
                </a:solidFill>
              </a:rPr>
              <a:t> </a:t>
            </a:r>
            <a:r>
              <a:rPr lang="ru-RU" b="1" i="1" dirty="0">
                <a:solidFill>
                  <a:schemeClr val="tx2"/>
                </a:solidFill>
              </a:rPr>
              <a:t>Валентина Михайловна          11.11.1995 г.- </a:t>
            </a:r>
            <a:r>
              <a:rPr lang="ru-RU" b="1" i="1" dirty="0" smtClean="0">
                <a:solidFill>
                  <a:schemeClr val="tx2"/>
                </a:solidFill>
              </a:rPr>
              <a:t>1999 г.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     Костылева </a:t>
            </a:r>
            <a:r>
              <a:rPr lang="ru-RU" b="1" i="1" dirty="0">
                <a:solidFill>
                  <a:schemeClr val="tx2"/>
                </a:solidFill>
              </a:rPr>
              <a:t>Татьяна Вениаминовна         01.04.1004 г.-12.08.2005 </a:t>
            </a:r>
            <a:r>
              <a:rPr lang="ru-RU" b="1" i="1" dirty="0" smtClean="0">
                <a:solidFill>
                  <a:schemeClr val="tx2"/>
                </a:solidFill>
              </a:rPr>
              <a:t>г.</a:t>
            </a:r>
            <a:endParaRPr lang="ru-RU" b="1" i="1" dirty="0">
              <a:solidFill>
                <a:schemeClr val="tx2"/>
              </a:solidFill>
            </a:endParaRPr>
          </a:p>
          <a:p>
            <a:r>
              <a:rPr lang="ru-RU" b="1" i="1" dirty="0" smtClean="0">
                <a:solidFill>
                  <a:schemeClr val="tx2"/>
                </a:solidFill>
              </a:rPr>
              <a:t>     </a:t>
            </a:r>
            <a:r>
              <a:rPr lang="ru-RU" b="1" i="1" dirty="0" err="1" smtClean="0">
                <a:solidFill>
                  <a:srgbClr val="FF0000"/>
                </a:solidFill>
              </a:rPr>
              <a:t>Сошилова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>
                <a:solidFill>
                  <a:srgbClr val="FF0000"/>
                </a:solidFill>
              </a:rPr>
              <a:t>Александра Ивановна               с  </a:t>
            </a:r>
            <a:r>
              <a:rPr lang="ru-RU" b="1" i="1" dirty="0" smtClean="0">
                <a:solidFill>
                  <a:srgbClr val="FF0000"/>
                </a:solidFill>
              </a:rPr>
              <a:t>09.1985 г</a:t>
            </a:r>
            <a:r>
              <a:rPr lang="ru-RU" b="1" i="1" dirty="0">
                <a:solidFill>
                  <a:srgbClr val="FF0000"/>
                </a:solidFill>
              </a:rPr>
              <a:t>.-</a:t>
            </a:r>
            <a:r>
              <a:rPr lang="ru-RU" b="1" i="1" dirty="0" smtClean="0">
                <a:solidFill>
                  <a:srgbClr val="FF0000"/>
                </a:solidFill>
              </a:rPr>
              <a:t>09.1988 г</a:t>
            </a:r>
            <a:r>
              <a:rPr lang="ru-RU" b="1" i="1" dirty="0">
                <a:solidFill>
                  <a:srgbClr val="FF0000"/>
                </a:solidFill>
              </a:rPr>
              <a:t>.  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                                                                                    </a:t>
            </a:r>
            <a:r>
              <a:rPr lang="ru-RU" b="1" i="1" dirty="0" smtClean="0">
                <a:solidFill>
                  <a:srgbClr val="FF0000"/>
                </a:solidFill>
              </a:rPr>
              <a:t>      01.09.1993 г</a:t>
            </a:r>
            <a:r>
              <a:rPr lang="ru-RU" b="1" i="1" dirty="0">
                <a:solidFill>
                  <a:srgbClr val="FF0000"/>
                </a:solidFill>
              </a:rPr>
              <a:t>.- 30.09.97 </a:t>
            </a:r>
            <a:r>
              <a:rPr lang="ru-RU" b="1" i="1" dirty="0" smtClean="0">
                <a:solidFill>
                  <a:srgbClr val="FF0000"/>
                </a:solidFill>
              </a:rPr>
              <a:t>г.</a:t>
            </a:r>
            <a:endParaRPr lang="ru-RU" b="1" i="1" dirty="0">
              <a:solidFill>
                <a:srgbClr val="FF0000"/>
              </a:solidFill>
            </a:endParaRPr>
          </a:p>
          <a:p>
            <a:r>
              <a:rPr lang="ru-RU" b="1" i="1" dirty="0" smtClean="0">
                <a:solidFill>
                  <a:schemeClr val="tx2"/>
                </a:solidFill>
              </a:rPr>
              <a:t>     </a:t>
            </a:r>
            <a:r>
              <a:rPr lang="ru-RU" b="1" i="1" dirty="0" smtClean="0"/>
              <a:t> </a:t>
            </a:r>
            <a:r>
              <a:rPr lang="ru-RU" b="1" i="1" dirty="0">
                <a:solidFill>
                  <a:srgbClr val="FF0000"/>
                </a:solidFill>
              </a:rPr>
              <a:t>Капустина Любовь Евгеньевна                    с  09.09.1991 г.- по тек. время</a:t>
            </a:r>
          </a:p>
          <a:p>
            <a:r>
              <a:rPr lang="ru-RU" b="1" i="1" dirty="0"/>
              <a:t>      </a:t>
            </a:r>
            <a:r>
              <a:rPr lang="ru-RU" b="1" i="1" dirty="0">
                <a:solidFill>
                  <a:srgbClr val="FF0000"/>
                </a:solidFill>
              </a:rPr>
              <a:t>Рыжкова Надежда Ивановна                        01.09.1993 </a:t>
            </a:r>
            <a:r>
              <a:rPr lang="ru-RU" b="1" i="1" dirty="0" smtClean="0">
                <a:solidFill>
                  <a:srgbClr val="FF0000"/>
                </a:solidFill>
              </a:rPr>
              <a:t>г.- </a:t>
            </a:r>
            <a:r>
              <a:rPr lang="ru-RU" b="1" i="1" dirty="0">
                <a:solidFill>
                  <a:srgbClr val="FF0000"/>
                </a:solidFill>
              </a:rPr>
              <a:t>11.08.2009 г.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       Рыжкова Татьяна Николаевна                   01.09.1993 </a:t>
            </a:r>
            <a:r>
              <a:rPr lang="ru-RU" b="1" i="1" dirty="0" smtClean="0">
                <a:solidFill>
                  <a:srgbClr val="FF0000"/>
                </a:solidFill>
              </a:rPr>
              <a:t>г. - </a:t>
            </a:r>
            <a:r>
              <a:rPr lang="ru-RU" b="1" i="1" dirty="0">
                <a:solidFill>
                  <a:srgbClr val="FF0000"/>
                </a:solidFill>
              </a:rPr>
              <a:t>11.08.2009 г.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       Рогозина   Нина  Егоровна                             04.05.1994 </a:t>
            </a:r>
            <a:r>
              <a:rPr lang="ru-RU" b="1" i="1" dirty="0" smtClean="0">
                <a:solidFill>
                  <a:srgbClr val="FF0000"/>
                </a:solidFill>
              </a:rPr>
              <a:t>г.- </a:t>
            </a:r>
            <a:r>
              <a:rPr lang="ru-RU" b="1" i="1" dirty="0">
                <a:solidFill>
                  <a:srgbClr val="FF0000"/>
                </a:solidFill>
              </a:rPr>
              <a:t>11.08.2009 г.</a:t>
            </a:r>
          </a:p>
          <a:p>
            <a:r>
              <a:rPr lang="ru-RU" b="1" i="1" dirty="0"/>
              <a:t>       </a:t>
            </a:r>
            <a:r>
              <a:rPr lang="ru-RU" b="1" i="1" dirty="0" err="1">
                <a:solidFill>
                  <a:srgbClr val="FF0000"/>
                </a:solidFill>
              </a:rPr>
              <a:t>Сошилова</a:t>
            </a:r>
            <a:r>
              <a:rPr lang="ru-RU" b="1" i="1" dirty="0">
                <a:solidFill>
                  <a:srgbClr val="FF0000"/>
                </a:solidFill>
              </a:rPr>
              <a:t> Вера Павловна                              25.11.1993 </a:t>
            </a:r>
            <a:r>
              <a:rPr lang="ru-RU" b="1" i="1" dirty="0" smtClean="0">
                <a:solidFill>
                  <a:srgbClr val="FF0000"/>
                </a:solidFill>
              </a:rPr>
              <a:t>г.– </a:t>
            </a:r>
            <a:r>
              <a:rPr lang="ru-RU" b="1" i="1" dirty="0">
                <a:solidFill>
                  <a:srgbClr val="FF0000"/>
                </a:solidFill>
              </a:rPr>
              <a:t>12.08.2006 </a:t>
            </a:r>
            <a:r>
              <a:rPr lang="ru-RU" b="1" i="1" dirty="0" smtClean="0">
                <a:solidFill>
                  <a:srgbClr val="FF0000"/>
                </a:solidFill>
              </a:rPr>
              <a:t>г.</a:t>
            </a:r>
            <a:endParaRPr lang="ru-RU" b="1" i="1" dirty="0">
              <a:solidFill>
                <a:srgbClr val="FF0000"/>
              </a:solidFill>
            </a:endParaRPr>
          </a:p>
          <a:p>
            <a:r>
              <a:rPr lang="ru-RU" b="1" i="1" dirty="0" smtClean="0">
                <a:solidFill>
                  <a:srgbClr val="FF0000"/>
                </a:solidFill>
              </a:rPr>
              <a:t>       Рыжкова </a:t>
            </a:r>
            <a:r>
              <a:rPr lang="ru-RU" b="1" i="1" dirty="0">
                <a:solidFill>
                  <a:srgbClr val="FF0000"/>
                </a:solidFill>
              </a:rPr>
              <a:t>Надежда Михайловна                14.08.2006 г.- 2011 </a:t>
            </a:r>
            <a:r>
              <a:rPr lang="ru-RU" b="1" i="1" dirty="0" smtClean="0">
                <a:solidFill>
                  <a:srgbClr val="FF0000"/>
                </a:solidFill>
              </a:rPr>
              <a:t> г</a:t>
            </a:r>
            <a:r>
              <a:rPr lang="ru-RU" b="1" i="1" dirty="0" smtClean="0">
                <a:solidFill>
                  <a:srgbClr val="FF0000"/>
                </a:solidFill>
              </a:rPr>
              <a:t>.</a:t>
            </a:r>
            <a:endParaRPr lang="ru-RU" b="1" i="1" dirty="0">
              <a:solidFill>
                <a:srgbClr val="FF0000"/>
              </a:solidFill>
            </a:endParaRPr>
          </a:p>
          <a:p>
            <a:endParaRPr lang="ru-RU" b="1" i="1" dirty="0">
              <a:solidFill>
                <a:schemeClr val="tx2"/>
              </a:solidFill>
            </a:endParaRPr>
          </a:p>
          <a:p>
            <a:endParaRPr lang="ru-RU" b="1" i="1" dirty="0">
              <a:solidFill>
                <a:schemeClr val="tx2"/>
              </a:solidFill>
            </a:endParaRPr>
          </a:p>
          <a:p>
            <a:r>
              <a:rPr lang="ru-RU" b="1" i="1" dirty="0">
                <a:solidFill>
                  <a:schemeClr val="tx2"/>
                </a:solidFill>
              </a:rPr>
              <a:t>                   Санитарками социальных пациентов были</a:t>
            </a:r>
            <a:r>
              <a:rPr lang="ru-RU" b="1" i="1" dirty="0" smtClean="0">
                <a:solidFill>
                  <a:schemeClr val="tx2"/>
                </a:solidFill>
              </a:rPr>
              <a:t>:</a:t>
            </a:r>
          </a:p>
          <a:p>
            <a:endParaRPr lang="ru-RU" b="1" i="1" dirty="0">
              <a:solidFill>
                <a:schemeClr val="tx2"/>
              </a:solidFill>
            </a:endParaRPr>
          </a:p>
          <a:p>
            <a:r>
              <a:rPr lang="ru-RU" b="1" i="1" dirty="0"/>
              <a:t>       </a:t>
            </a:r>
            <a:r>
              <a:rPr lang="ru-RU" b="1" i="1" dirty="0" smtClean="0">
                <a:solidFill>
                  <a:srgbClr val="FF0000"/>
                </a:solidFill>
              </a:rPr>
              <a:t>Анишина  </a:t>
            </a:r>
            <a:r>
              <a:rPr lang="ru-RU" b="1" i="1" dirty="0">
                <a:solidFill>
                  <a:srgbClr val="FF0000"/>
                </a:solidFill>
              </a:rPr>
              <a:t>Вера Александровна                     17.09.2000 г.- 2009 год. 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      Антонова </a:t>
            </a:r>
            <a:r>
              <a:rPr lang="ru-RU" b="1" i="1" dirty="0" smtClean="0">
                <a:solidFill>
                  <a:srgbClr val="FF0000"/>
                </a:solidFill>
              </a:rPr>
              <a:t> Галина </a:t>
            </a:r>
            <a:r>
              <a:rPr lang="ru-RU" b="1" i="1" dirty="0">
                <a:solidFill>
                  <a:srgbClr val="FF0000"/>
                </a:solidFill>
              </a:rPr>
              <a:t>Владимировна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     </a:t>
            </a:r>
            <a:r>
              <a:rPr lang="ru-RU" b="1" i="1" dirty="0" smtClean="0">
                <a:solidFill>
                  <a:srgbClr val="FF0000"/>
                </a:solidFill>
              </a:rPr>
              <a:t> Капустина  </a:t>
            </a:r>
            <a:r>
              <a:rPr lang="ru-RU" b="1" i="1" dirty="0">
                <a:solidFill>
                  <a:srgbClr val="FF0000"/>
                </a:solidFill>
              </a:rPr>
              <a:t>Татьяна Валерьевна.</a:t>
            </a:r>
          </a:p>
        </p:txBody>
      </p:sp>
    </p:spTree>
    <p:extLst>
      <p:ext uri="{BB962C8B-B14F-4D97-AF65-F5344CB8AC3E}">
        <p14:creationId xmlns:p14="http://schemas.microsoft.com/office/powerpoint/2010/main" val="200081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658">
        <p:fade/>
      </p:transition>
    </mc:Choice>
    <mc:Fallback xmlns="">
      <p:transition spd="med" advTm="306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enovo\Desktop\tcL1uJptH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2" t="7584" r="22602" b="38777"/>
          <a:stretch/>
        </p:blipFill>
        <p:spPr bwMode="auto">
          <a:xfrm>
            <a:off x="179512" y="332656"/>
            <a:ext cx="2232248" cy="3312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79512" y="4029165"/>
            <a:ext cx="22322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err="1">
                <a:solidFill>
                  <a:schemeClr val="tx2"/>
                </a:solidFill>
              </a:rPr>
              <a:t>Сошилова</a:t>
            </a:r>
            <a:r>
              <a:rPr lang="ru-RU" sz="1600" b="1" i="1" dirty="0">
                <a:solidFill>
                  <a:schemeClr val="tx2"/>
                </a:solidFill>
              </a:rPr>
              <a:t> Александра </a:t>
            </a:r>
            <a:r>
              <a:rPr lang="ru-RU" sz="1600" b="1" i="1" dirty="0" smtClean="0">
                <a:solidFill>
                  <a:schemeClr val="tx2"/>
                </a:solidFill>
              </a:rPr>
              <a:t>Ивановна </a:t>
            </a:r>
          </a:p>
          <a:p>
            <a:r>
              <a:rPr lang="ru-RU" sz="1600" b="1" i="1" dirty="0" smtClean="0">
                <a:solidFill>
                  <a:schemeClr val="tx2"/>
                </a:solidFill>
              </a:rPr>
              <a:t>с  </a:t>
            </a:r>
            <a:r>
              <a:rPr lang="ru-RU" sz="1600" b="1" i="1" dirty="0" smtClean="0">
                <a:solidFill>
                  <a:schemeClr val="tx2"/>
                </a:solidFill>
              </a:rPr>
              <a:t>09.1985 г</a:t>
            </a:r>
            <a:r>
              <a:rPr lang="ru-RU" sz="1600" b="1" i="1" dirty="0" smtClean="0">
                <a:solidFill>
                  <a:schemeClr val="tx2"/>
                </a:solidFill>
              </a:rPr>
              <a:t>. -</a:t>
            </a:r>
            <a:r>
              <a:rPr lang="ru-RU" sz="1600" b="1" i="1" dirty="0" smtClean="0">
                <a:solidFill>
                  <a:schemeClr val="tx2"/>
                </a:solidFill>
              </a:rPr>
              <a:t>09.1988 г</a:t>
            </a:r>
            <a:r>
              <a:rPr lang="ru-RU" sz="1600" b="1" i="1" dirty="0" smtClean="0">
                <a:solidFill>
                  <a:schemeClr val="tx2"/>
                </a:solidFill>
              </a:rPr>
              <a:t>. </a:t>
            </a:r>
            <a:endParaRPr lang="ru-RU" sz="1600" b="1" i="1" dirty="0">
              <a:solidFill>
                <a:schemeClr val="tx2"/>
              </a:solidFill>
            </a:endParaRPr>
          </a:p>
          <a:p>
            <a:r>
              <a:rPr lang="ru-RU" sz="1600" b="1" i="1" dirty="0">
                <a:solidFill>
                  <a:schemeClr val="tx2"/>
                </a:solidFill>
              </a:rPr>
              <a:t>01.09.1993 г.- </a:t>
            </a:r>
            <a:r>
              <a:rPr lang="ru-RU" sz="1600" b="1" i="1" dirty="0" smtClean="0">
                <a:solidFill>
                  <a:schemeClr val="tx2"/>
                </a:solidFill>
              </a:rPr>
              <a:t>30.09.97 г.</a:t>
            </a:r>
            <a:endParaRPr lang="ru-RU" sz="1600" b="1" i="1" dirty="0">
              <a:solidFill>
                <a:schemeClr val="tx2"/>
              </a:solidFill>
            </a:endParaRPr>
          </a:p>
          <a:p>
            <a:r>
              <a:rPr lang="ru-RU" sz="1600" b="1" i="1" dirty="0" smtClean="0">
                <a:solidFill>
                  <a:schemeClr val="tx2"/>
                </a:solidFill>
              </a:rPr>
              <a:t>                                                                </a:t>
            </a:r>
            <a:endParaRPr lang="ru-RU" sz="1600" b="1" i="1" dirty="0">
              <a:solidFill>
                <a:schemeClr val="tx2"/>
              </a:solidFill>
            </a:endParaRPr>
          </a:p>
        </p:txBody>
      </p:sp>
      <p:pic>
        <p:nvPicPr>
          <p:cNvPr id="9219" name="Picture 3" descr="C:\Users\Lenovo\Desktop\PhCzyjfvJ0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6" b="27099"/>
          <a:stretch/>
        </p:blipFill>
        <p:spPr bwMode="auto">
          <a:xfrm>
            <a:off x="4681592" y="332656"/>
            <a:ext cx="2050648" cy="3312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702177" y="4209278"/>
            <a:ext cx="18860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tx2"/>
                </a:solidFill>
              </a:rPr>
              <a:t>Рыжкова Надежда Ивановна                        01.09.1993 </a:t>
            </a:r>
            <a:r>
              <a:rPr lang="ru-RU" sz="1600" b="1" i="1" dirty="0" smtClean="0">
                <a:solidFill>
                  <a:schemeClr val="tx2"/>
                </a:solidFill>
              </a:rPr>
              <a:t>г.- </a:t>
            </a:r>
            <a:r>
              <a:rPr lang="ru-RU" sz="1600" b="1" i="1" dirty="0">
                <a:solidFill>
                  <a:schemeClr val="tx2"/>
                </a:solidFill>
              </a:rPr>
              <a:t>11.08.2009 г.</a:t>
            </a:r>
          </a:p>
        </p:txBody>
      </p:sp>
      <p:pic>
        <p:nvPicPr>
          <p:cNvPr id="9220" name="Picture 4" descr="C:\Users\Lenovo\Desktop\AhgGpw5gtt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7" t="9002" r="28072" b="45204"/>
          <a:stretch/>
        </p:blipFill>
        <p:spPr bwMode="auto">
          <a:xfrm>
            <a:off x="6752826" y="332656"/>
            <a:ext cx="2139653" cy="3312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6876255" y="4179089"/>
            <a:ext cx="1944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tx2"/>
                </a:solidFill>
              </a:rPr>
              <a:t>Рыжкова Татьяна Николаевна                   01.09.1993 </a:t>
            </a:r>
            <a:r>
              <a:rPr lang="ru-RU" sz="1600" b="1" i="1" dirty="0" smtClean="0">
                <a:solidFill>
                  <a:schemeClr val="tx2"/>
                </a:solidFill>
              </a:rPr>
              <a:t>г.- </a:t>
            </a:r>
            <a:r>
              <a:rPr lang="ru-RU" sz="1600" b="1" i="1" dirty="0">
                <a:solidFill>
                  <a:schemeClr val="tx2"/>
                </a:solidFill>
              </a:rPr>
              <a:t>11.08.2009 г.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8" t="11782" r="47433" b="50000"/>
          <a:stretch/>
        </p:blipFill>
        <p:spPr bwMode="auto">
          <a:xfrm>
            <a:off x="2411760" y="332656"/>
            <a:ext cx="2269832" cy="3312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2555776" y="4132922"/>
            <a:ext cx="20162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tx2"/>
                </a:solidFill>
              </a:rPr>
              <a:t>Рогозина   Нина  Егоровна                             04.05.1994 </a:t>
            </a:r>
            <a:r>
              <a:rPr lang="ru-RU" sz="1600" b="1" i="1" dirty="0" smtClean="0">
                <a:solidFill>
                  <a:schemeClr val="tx2"/>
                </a:solidFill>
              </a:rPr>
              <a:t>г. - </a:t>
            </a:r>
            <a:r>
              <a:rPr lang="ru-RU" sz="1600" b="1" i="1" dirty="0">
                <a:solidFill>
                  <a:schemeClr val="tx2"/>
                </a:solidFill>
              </a:rPr>
              <a:t>11.08.2009 г.</a:t>
            </a:r>
          </a:p>
        </p:txBody>
      </p:sp>
    </p:spTree>
    <p:extLst>
      <p:ext uri="{BB962C8B-B14F-4D97-AF65-F5344CB8AC3E}">
        <p14:creationId xmlns:p14="http://schemas.microsoft.com/office/powerpoint/2010/main" val="2051987181"/>
      </p:ext>
    </p:extLst>
  </p:cSld>
  <p:clrMapOvr>
    <a:masterClrMapping/>
  </p:clrMapOvr>
  <p:transition spd="slow" advTm="1741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ФАП\SAM_75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740" y="188639"/>
            <a:ext cx="2825441" cy="2958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 descr="F:\ФАП\SAM_75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2552092" cy="3026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6164740" y="3121238"/>
            <a:ext cx="28835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chemeClr val="tx2"/>
                </a:solidFill>
              </a:rPr>
              <a:t>Кудринская Любовь Анатольевна                   </a:t>
            </a:r>
            <a:endParaRPr lang="ru-RU" sz="1400" b="1" i="1" dirty="0" smtClean="0">
              <a:solidFill>
                <a:schemeClr val="tx2"/>
              </a:solidFill>
            </a:endParaRPr>
          </a:p>
          <a:p>
            <a:r>
              <a:rPr lang="ru-RU" sz="1400" b="1" i="1" dirty="0" smtClean="0">
                <a:solidFill>
                  <a:schemeClr val="tx2"/>
                </a:solidFill>
              </a:rPr>
              <a:t>   </a:t>
            </a:r>
            <a:r>
              <a:rPr lang="ru-RU" sz="1400" b="1" i="1" dirty="0">
                <a:solidFill>
                  <a:schemeClr val="tx2"/>
                </a:solidFill>
              </a:rPr>
              <a:t>с </a:t>
            </a:r>
            <a:r>
              <a:rPr lang="ru-RU" sz="1400" b="1" i="1" dirty="0" smtClean="0">
                <a:solidFill>
                  <a:schemeClr val="tx2"/>
                </a:solidFill>
              </a:rPr>
              <a:t>09.1969 г</a:t>
            </a:r>
            <a:r>
              <a:rPr lang="ru-RU" sz="1400" b="1" i="1" dirty="0">
                <a:solidFill>
                  <a:schemeClr val="tx2"/>
                </a:solidFill>
              </a:rPr>
              <a:t>.- 1973 </a:t>
            </a:r>
            <a:r>
              <a:rPr lang="ru-RU" sz="1400" b="1" i="1" dirty="0" smtClean="0">
                <a:solidFill>
                  <a:schemeClr val="tx2"/>
                </a:solidFill>
              </a:rPr>
              <a:t>г.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33454" y="6047508"/>
            <a:ext cx="2100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err="1">
                <a:solidFill>
                  <a:schemeClr val="tx2"/>
                </a:solidFill>
              </a:rPr>
              <a:t>Пешенко</a:t>
            </a:r>
            <a:r>
              <a:rPr lang="ru-RU" sz="1400" b="1" i="1" dirty="0">
                <a:solidFill>
                  <a:schemeClr val="tx2"/>
                </a:solidFill>
              </a:rPr>
              <a:t> Зоя Андреевна                                          с 1973 г.-  03.01.1994 </a:t>
            </a:r>
            <a:r>
              <a:rPr lang="ru-RU" sz="1400" b="1" i="1" dirty="0" smtClean="0">
                <a:solidFill>
                  <a:schemeClr val="tx2"/>
                </a:solidFill>
              </a:rPr>
              <a:t>г.</a:t>
            </a:r>
            <a:endParaRPr lang="ru-RU" sz="1400" b="1" i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ПК\Desktop\Documents\ФАП\SAM_77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594" y="163043"/>
            <a:ext cx="2530827" cy="2958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ПК\Desktop\Documents\ФАП\SAM_779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37" y="3645024"/>
            <a:ext cx="2819516" cy="3026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3378594" y="3146834"/>
            <a:ext cx="2721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err="1">
                <a:solidFill>
                  <a:schemeClr val="tx2"/>
                </a:solidFill>
              </a:rPr>
              <a:t>Яцюк</a:t>
            </a:r>
            <a:r>
              <a:rPr lang="ru-RU" sz="1400" b="1" i="1" dirty="0">
                <a:solidFill>
                  <a:schemeClr val="tx2"/>
                </a:solidFill>
              </a:rPr>
              <a:t> Анастасия Михайловна                               с 1970 г. - 04.02.1999 </a:t>
            </a:r>
            <a:r>
              <a:rPr lang="ru-RU" sz="1400" b="1" i="1" dirty="0" smtClean="0">
                <a:solidFill>
                  <a:schemeClr val="tx2"/>
                </a:solidFill>
              </a:rPr>
              <a:t>г.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71800" y="5950528"/>
            <a:ext cx="21602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err="1">
                <a:solidFill>
                  <a:schemeClr val="tx2"/>
                </a:solidFill>
              </a:rPr>
              <a:t>Жужгина</a:t>
            </a:r>
            <a:r>
              <a:rPr lang="ru-RU" sz="1400" b="1" i="1" dirty="0">
                <a:solidFill>
                  <a:schemeClr val="tx2"/>
                </a:solidFill>
              </a:rPr>
              <a:t> Нина Андреевна                                       с 03.1971 г.- 04.1986 </a:t>
            </a:r>
            <a:r>
              <a:rPr lang="ru-RU" sz="1400" b="1" i="1" dirty="0" smtClean="0">
                <a:solidFill>
                  <a:schemeClr val="tx2"/>
                </a:solidFill>
              </a:rPr>
              <a:t>г.</a:t>
            </a:r>
            <a:endParaRPr lang="ru-RU" sz="1400" b="1" i="1" dirty="0">
              <a:solidFill>
                <a:schemeClr val="tx2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1337" y="177358"/>
            <a:ext cx="2694479" cy="29438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2169" y="2961818"/>
            <a:ext cx="28786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/>
              <a:t> </a:t>
            </a:r>
            <a:r>
              <a:rPr lang="ru-RU" sz="1400" b="1" i="1" dirty="0" err="1">
                <a:solidFill>
                  <a:schemeClr val="tx2"/>
                </a:solidFill>
              </a:rPr>
              <a:t>Сошилова</a:t>
            </a:r>
            <a:r>
              <a:rPr lang="ru-RU" sz="1400" b="1" i="1" dirty="0">
                <a:solidFill>
                  <a:schemeClr val="tx2"/>
                </a:solidFill>
              </a:rPr>
              <a:t> Александра Александровна              </a:t>
            </a:r>
            <a:endParaRPr lang="ru-RU" sz="1400" b="1" i="1" dirty="0" smtClean="0">
              <a:solidFill>
                <a:schemeClr val="tx2"/>
              </a:solidFill>
            </a:endParaRPr>
          </a:p>
          <a:p>
            <a:r>
              <a:rPr lang="ru-RU" sz="1400" b="1" i="1" dirty="0" smtClean="0">
                <a:solidFill>
                  <a:schemeClr val="tx2"/>
                </a:solidFill>
              </a:rPr>
              <a:t>с </a:t>
            </a:r>
            <a:r>
              <a:rPr lang="ru-RU" sz="1400" b="1" i="1" dirty="0" smtClean="0">
                <a:solidFill>
                  <a:schemeClr val="tx2"/>
                </a:solidFill>
              </a:rPr>
              <a:t>06.1973 г.- </a:t>
            </a:r>
            <a:r>
              <a:rPr lang="ru-RU" sz="1400" b="1" i="1" dirty="0">
                <a:solidFill>
                  <a:schemeClr val="tx2"/>
                </a:solidFill>
              </a:rPr>
              <a:t>по 09.1993 </a:t>
            </a:r>
            <a:r>
              <a:rPr lang="ru-RU" sz="1400" b="1" i="1" dirty="0" smtClean="0">
                <a:solidFill>
                  <a:schemeClr val="tx2"/>
                </a:solidFill>
              </a:rPr>
              <a:t>г.</a:t>
            </a:r>
            <a:endParaRPr lang="ru-RU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5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82"/>
    </mc:Choice>
    <mc:Fallback xmlns="">
      <p:transition spd="slow" advTm="16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43831" y="4975340"/>
            <a:ext cx="29514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chemeClr val="tx2"/>
                </a:solidFill>
              </a:rPr>
              <a:t>Капустина Любовь </a:t>
            </a:r>
            <a:r>
              <a:rPr lang="ru-RU" sz="1600" b="1" i="1" dirty="0" smtClean="0">
                <a:solidFill>
                  <a:schemeClr val="tx2"/>
                </a:solidFill>
              </a:rPr>
              <a:t>Евгеньевна</a:t>
            </a:r>
          </a:p>
          <a:p>
            <a:r>
              <a:rPr lang="ru-RU" sz="1600" b="1" i="1" dirty="0">
                <a:solidFill>
                  <a:schemeClr val="tx2"/>
                </a:solidFill>
              </a:rPr>
              <a:t>с  09.09.1991 г.- </a:t>
            </a:r>
            <a:endParaRPr lang="ru-RU" sz="1600" b="1" i="1" dirty="0" smtClean="0">
              <a:solidFill>
                <a:schemeClr val="tx2"/>
              </a:solidFill>
            </a:endParaRPr>
          </a:p>
          <a:p>
            <a:r>
              <a:rPr lang="ru-RU" sz="1600" b="1" i="1" dirty="0" smtClean="0">
                <a:solidFill>
                  <a:schemeClr val="tx2"/>
                </a:solidFill>
              </a:rPr>
              <a:t>по настоящее </a:t>
            </a:r>
            <a:r>
              <a:rPr lang="ru-RU" sz="1600" b="1" i="1" dirty="0">
                <a:solidFill>
                  <a:schemeClr val="tx2"/>
                </a:solidFill>
              </a:rPr>
              <a:t>время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067673"/>
            <a:ext cx="247215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err="1">
                <a:solidFill>
                  <a:schemeClr val="tx2"/>
                </a:solidFill>
              </a:rPr>
              <a:t>Сошилова</a:t>
            </a:r>
            <a:r>
              <a:rPr lang="ru-RU" sz="1600" b="1" i="1" dirty="0">
                <a:solidFill>
                  <a:schemeClr val="tx2"/>
                </a:solidFill>
              </a:rPr>
              <a:t> </a:t>
            </a:r>
            <a:r>
              <a:rPr lang="ru-RU" sz="1600" b="1" i="1" dirty="0" smtClean="0">
                <a:solidFill>
                  <a:schemeClr val="tx2"/>
                </a:solidFill>
              </a:rPr>
              <a:t>Вера Павловна</a:t>
            </a:r>
          </a:p>
          <a:p>
            <a:r>
              <a:rPr lang="ru-RU" sz="1600" b="1" i="1" dirty="0" smtClean="0">
                <a:solidFill>
                  <a:schemeClr val="tx2"/>
                </a:solidFill>
              </a:rPr>
              <a:t>25.11.1993 г. </a:t>
            </a:r>
            <a:r>
              <a:rPr lang="ru-RU" sz="1600" b="1" i="1" dirty="0">
                <a:solidFill>
                  <a:schemeClr val="tx2"/>
                </a:solidFill>
              </a:rPr>
              <a:t>– 12.08.2006 </a:t>
            </a:r>
            <a:r>
              <a:rPr lang="ru-RU" sz="1600" b="1" i="1" dirty="0" smtClean="0">
                <a:solidFill>
                  <a:schemeClr val="tx2"/>
                </a:solidFill>
              </a:rPr>
              <a:t>г</a:t>
            </a:r>
            <a:r>
              <a:rPr lang="ru-RU" b="1" i="1" dirty="0" smtClean="0">
                <a:solidFill>
                  <a:schemeClr val="tx2"/>
                </a:solidFill>
              </a:rPr>
              <a:t>.</a:t>
            </a:r>
            <a:endParaRPr lang="ru-RU" b="1" i="1" dirty="0">
              <a:solidFill>
                <a:schemeClr val="tx2"/>
              </a:solidFill>
            </a:endParaRPr>
          </a:p>
          <a:p>
            <a:r>
              <a:rPr lang="ru-RU" b="1" i="1" dirty="0" smtClean="0">
                <a:solidFill>
                  <a:schemeClr val="tx2"/>
                </a:solidFill>
              </a:rPr>
              <a:t> 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3074" name="Picture 2" descr="C:\Users\Lenovo\Desktop\jmLjZg6XGZ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0" b="7261"/>
          <a:stretch/>
        </p:blipFill>
        <p:spPr bwMode="auto">
          <a:xfrm>
            <a:off x="179512" y="238285"/>
            <a:ext cx="2664661" cy="4464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23" t="21684" r="22533"/>
          <a:stretch/>
        </p:blipFill>
        <p:spPr bwMode="auto">
          <a:xfrm>
            <a:off x="3005105" y="247995"/>
            <a:ext cx="2819508" cy="4464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3045640" y="4975340"/>
            <a:ext cx="277897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sz="1600" b="1" i="1" dirty="0">
                <a:solidFill>
                  <a:schemeClr val="tx2"/>
                </a:solidFill>
              </a:rPr>
              <a:t>Рыжкова Надежда Михайловна  </a:t>
            </a:r>
            <a:endParaRPr lang="ru-RU" sz="1600" b="1" i="1" dirty="0" smtClean="0">
              <a:solidFill>
                <a:schemeClr val="tx2"/>
              </a:solidFill>
            </a:endParaRPr>
          </a:p>
          <a:p>
            <a:r>
              <a:rPr lang="ru-RU" sz="1600" b="1" i="1" dirty="0" smtClean="0">
                <a:solidFill>
                  <a:schemeClr val="tx2"/>
                </a:solidFill>
              </a:rPr>
              <a:t> </a:t>
            </a:r>
            <a:r>
              <a:rPr lang="ru-RU" sz="1600" b="1" i="1" dirty="0">
                <a:solidFill>
                  <a:schemeClr val="tx2"/>
                </a:solidFill>
              </a:rPr>
              <a:t>14.08.2006 г.- 2011 </a:t>
            </a:r>
            <a:r>
              <a:rPr lang="ru-RU" sz="1600" b="1" i="1" dirty="0" smtClean="0">
                <a:solidFill>
                  <a:schemeClr val="tx2"/>
                </a:solidFill>
              </a:rPr>
              <a:t>г.</a:t>
            </a: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549" y="238285"/>
            <a:ext cx="2957731" cy="4486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11590404"/>
      </p:ext>
    </p:extLst>
  </p:cSld>
  <p:clrMapOvr>
    <a:masterClrMapping/>
  </p:clrMapOvr>
  <p:transition spd="slow" advTm="1589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89679"/>
            <a:ext cx="835292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tx2"/>
                </a:solidFill>
              </a:rPr>
              <a:t> </a:t>
            </a:r>
            <a:r>
              <a:rPr lang="ru-RU" sz="2000" b="1" i="1" dirty="0" smtClean="0">
                <a:solidFill>
                  <a:schemeClr val="tx2"/>
                </a:solidFill>
              </a:rPr>
              <a:t>В </a:t>
            </a:r>
            <a:r>
              <a:rPr lang="ru-RU" sz="2000" b="1" i="1" dirty="0" smtClean="0">
                <a:solidFill>
                  <a:srgbClr val="FF0000"/>
                </a:solidFill>
              </a:rPr>
              <a:t>1990</a:t>
            </a:r>
            <a:r>
              <a:rPr lang="ru-RU" sz="2000" b="1" i="1" dirty="0" smtClean="0">
                <a:solidFill>
                  <a:schemeClr val="tx2"/>
                </a:solidFill>
              </a:rPr>
              <a:t> году  </a:t>
            </a:r>
            <a:r>
              <a:rPr lang="ru-RU" sz="2000" b="1" i="1" dirty="0">
                <a:solidFill>
                  <a:schemeClr val="tx2"/>
                </a:solidFill>
              </a:rPr>
              <a:t>в больнице открылись </a:t>
            </a:r>
            <a:r>
              <a:rPr lang="ru-RU" sz="2000" b="1" i="1" dirty="0">
                <a:solidFill>
                  <a:srgbClr val="FF0000"/>
                </a:solidFill>
              </a:rPr>
              <a:t>3</a:t>
            </a:r>
            <a:r>
              <a:rPr lang="ru-RU" sz="2000" b="1" i="1" dirty="0">
                <a:solidFill>
                  <a:schemeClr val="tx2"/>
                </a:solidFill>
              </a:rPr>
              <a:t> палаты социальных коек, на </a:t>
            </a:r>
            <a:r>
              <a:rPr lang="ru-RU" sz="2000" b="1" i="1" dirty="0">
                <a:solidFill>
                  <a:srgbClr val="FF0000"/>
                </a:solidFill>
              </a:rPr>
              <a:t>10</a:t>
            </a:r>
            <a:r>
              <a:rPr lang="ru-RU" sz="2000" b="1" i="1" dirty="0">
                <a:solidFill>
                  <a:schemeClr val="tx2"/>
                </a:solidFill>
              </a:rPr>
              <a:t> </a:t>
            </a:r>
            <a:r>
              <a:rPr lang="ru-RU" sz="2000" b="1" i="1" dirty="0" smtClean="0">
                <a:solidFill>
                  <a:schemeClr val="tx2"/>
                </a:solidFill>
              </a:rPr>
              <a:t>человек. На социальные койки помещались  одинокие престарелые граждане, которые  были не в состоянии обслуживать себя самостоятельно, они проживали в больнице до последних дней своей жизни. За ними ухаживали отдельные санитарки, которые были приняты  Никольским отделением социальной помощи населению.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                     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64" y="2449428"/>
            <a:ext cx="2917724" cy="3321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" b="6322"/>
          <a:stretch/>
        </p:blipFill>
        <p:spPr bwMode="auto">
          <a:xfrm>
            <a:off x="186794" y="2505670"/>
            <a:ext cx="2905846" cy="3315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C:\Users\ПК\Desktop\Documents\ФАП\SAM_76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0" t="45196" r="44696" b="4769"/>
          <a:stretch/>
        </p:blipFill>
        <p:spPr bwMode="auto">
          <a:xfrm>
            <a:off x="3143761" y="2485041"/>
            <a:ext cx="2804897" cy="3315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72181" y="5918586"/>
            <a:ext cx="23487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tx2"/>
                </a:solidFill>
              </a:rPr>
              <a:t> </a:t>
            </a:r>
            <a:r>
              <a:rPr lang="ru-RU" b="1" i="1" dirty="0" smtClean="0">
                <a:solidFill>
                  <a:schemeClr val="tx2"/>
                </a:solidFill>
              </a:rPr>
              <a:t>Анишина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 </a:t>
            </a:r>
            <a:r>
              <a:rPr lang="ru-RU" b="1" i="1" dirty="0">
                <a:solidFill>
                  <a:schemeClr val="tx2"/>
                </a:solidFill>
              </a:rPr>
              <a:t>Вера Александровна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93563" y="5878033"/>
            <a:ext cx="24020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tx2"/>
                </a:solidFill>
              </a:rPr>
              <a:t>Антонова </a:t>
            </a:r>
            <a:endParaRPr lang="ru-RU" b="1" i="1" dirty="0" smtClean="0">
              <a:solidFill>
                <a:schemeClr val="tx2"/>
              </a:solidFill>
            </a:endParaRPr>
          </a:p>
          <a:p>
            <a:r>
              <a:rPr lang="ru-RU" b="1" i="1" dirty="0" smtClean="0">
                <a:solidFill>
                  <a:schemeClr val="tx2"/>
                </a:solidFill>
              </a:rPr>
              <a:t>Галина </a:t>
            </a:r>
            <a:r>
              <a:rPr lang="ru-RU" b="1" i="1" dirty="0">
                <a:solidFill>
                  <a:schemeClr val="tx2"/>
                </a:solidFill>
              </a:rPr>
              <a:t>Владимировна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63161" y="5771332"/>
            <a:ext cx="2312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tx2"/>
                </a:solidFill>
              </a:rPr>
              <a:t> </a:t>
            </a:r>
            <a:r>
              <a:rPr lang="ru-RU" b="1" i="1" dirty="0" smtClean="0">
                <a:solidFill>
                  <a:schemeClr val="tx2"/>
                </a:solidFill>
              </a:rPr>
              <a:t>Капустина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Татьяна </a:t>
            </a:r>
            <a:r>
              <a:rPr lang="ru-RU" b="1" i="1" dirty="0">
                <a:solidFill>
                  <a:schemeClr val="tx2"/>
                </a:solidFill>
              </a:rPr>
              <a:t>Валерьевна</a:t>
            </a:r>
            <a:r>
              <a:rPr lang="ru-RU" sz="1600" b="1" i="1" dirty="0">
                <a:solidFill>
                  <a:schemeClr val="tx2"/>
                </a:solidFill>
              </a:rPr>
              <a:t>.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49282"/>
      </p:ext>
    </p:extLst>
  </p:cSld>
  <p:clrMapOvr>
    <a:masterClrMapping/>
  </p:clrMapOvr>
  <p:transition spd="slow" advTm="1634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60648"/>
            <a:ext cx="4824537" cy="5832648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Прачками работали: </a:t>
            </a:r>
          </a:p>
          <a:p>
            <a:pPr marL="0" indent="0">
              <a:buNone/>
            </a:pPr>
            <a:r>
              <a:rPr lang="ru-RU" sz="1300" dirty="0"/>
              <a:t> </a:t>
            </a:r>
            <a:r>
              <a:rPr lang="ru-RU" sz="1300" dirty="0" smtClean="0"/>
              <a:t>   </a:t>
            </a:r>
            <a:r>
              <a:rPr lang="ru-RU" sz="1300" dirty="0" smtClean="0"/>
              <a:t> </a:t>
            </a:r>
            <a:r>
              <a:rPr lang="ru-RU" sz="1300" b="1" i="1" dirty="0" err="1" smtClean="0"/>
              <a:t>Сошилова</a:t>
            </a:r>
            <a:r>
              <a:rPr lang="ru-RU" sz="1300" b="1" i="1" dirty="0" smtClean="0"/>
              <a:t> </a:t>
            </a:r>
            <a:r>
              <a:rPr lang="ru-RU" sz="1300" b="1" i="1" dirty="0" smtClean="0"/>
              <a:t>Анастасия Дмитриевна           с09.1969 г. </a:t>
            </a:r>
            <a:r>
              <a:rPr lang="ru-RU" sz="1300" b="1" i="1" dirty="0"/>
              <a:t> </a:t>
            </a:r>
            <a:r>
              <a:rPr lang="ru-RU" sz="1300" b="1" i="1" dirty="0" smtClean="0"/>
              <a:t>-</a:t>
            </a:r>
            <a:r>
              <a:rPr lang="ru-RU" sz="1300" b="1" i="1" dirty="0" smtClean="0"/>
              <a:t>03.1970 г.</a:t>
            </a:r>
            <a:endParaRPr lang="ru-RU" sz="1300" b="1" i="1" dirty="0" smtClean="0"/>
          </a:p>
          <a:p>
            <a:r>
              <a:rPr lang="ru-RU" sz="1300" b="1" i="1" dirty="0" smtClean="0"/>
              <a:t>Воронина Надежда  Дмитриевна          с 03.1970 г. - </a:t>
            </a:r>
            <a:r>
              <a:rPr lang="ru-RU" sz="1300" b="1" i="1" dirty="0" smtClean="0"/>
              <a:t>08.1970 г.</a:t>
            </a:r>
            <a:endParaRPr lang="ru-RU" sz="1300" b="1" i="1" dirty="0" smtClean="0"/>
          </a:p>
          <a:p>
            <a:r>
              <a:rPr lang="ru-RU" sz="1300" b="1" i="1" dirty="0" err="1" smtClean="0"/>
              <a:t>Лешукова</a:t>
            </a:r>
            <a:r>
              <a:rPr lang="ru-RU" sz="1300" b="1" i="1" dirty="0" smtClean="0"/>
              <a:t> Валентина Николаевна         </a:t>
            </a:r>
            <a:r>
              <a:rPr lang="ru-RU" sz="1300" b="1" i="1" dirty="0" smtClean="0"/>
              <a:t>1973  г .</a:t>
            </a:r>
            <a:endParaRPr lang="ru-RU" sz="1300" b="1" i="1" dirty="0" smtClean="0"/>
          </a:p>
          <a:p>
            <a:r>
              <a:rPr lang="ru-RU" sz="1300" b="1" i="1" dirty="0" smtClean="0"/>
              <a:t>Колосова Анастасия Ивановна                с 1974 г.  - </a:t>
            </a:r>
            <a:r>
              <a:rPr lang="ru-RU" sz="1300" b="1" i="1" dirty="0" smtClean="0"/>
              <a:t>08.1976 г.</a:t>
            </a:r>
            <a:endParaRPr lang="ru-RU" sz="1300" b="1" i="1" dirty="0" smtClean="0"/>
          </a:p>
          <a:p>
            <a:r>
              <a:rPr lang="ru-RU" sz="1300" b="1" i="1" dirty="0" err="1" smtClean="0"/>
              <a:t>Коряковская</a:t>
            </a:r>
            <a:r>
              <a:rPr lang="ru-RU" sz="1300" b="1" i="1" dirty="0" smtClean="0"/>
              <a:t> Надежда Николаевна        с 09.1976 </a:t>
            </a:r>
            <a:r>
              <a:rPr lang="ru-RU" sz="1300" b="1" i="1" dirty="0" smtClean="0"/>
              <a:t>г.- 09.1977 г.</a:t>
            </a:r>
            <a:endParaRPr lang="ru-RU" sz="1300" b="1" i="1" dirty="0" smtClean="0"/>
          </a:p>
          <a:p>
            <a:r>
              <a:rPr lang="ru-RU" sz="1300" b="1" i="1" dirty="0" smtClean="0"/>
              <a:t>Лебедева Мария Ивановна                          1978 </a:t>
            </a:r>
            <a:r>
              <a:rPr lang="ru-RU" sz="1300" b="1" i="1" dirty="0" smtClean="0"/>
              <a:t>г.</a:t>
            </a:r>
            <a:endParaRPr lang="ru-RU" sz="1300" b="1" i="1" dirty="0" smtClean="0"/>
          </a:p>
          <a:p>
            <a:r>
              <a:rPr lang="ru-RU" sz="1300" b="1" i="1" dirty="0" smtClean="0"/>
              <a:t>Кудринская Наталья Степановна           с </a:t>
            </a:r>
            <a:r>
              <a:rPr lang="ru-RU" sz="1300" b="1" i="1" dirty="0" smtClean="0"/>
              <a:t>03.1978 г</a:t>
            </a:r>
            <a:r>
              <a:rPr lang="ru-RU" sz="1300" b="1" i="1" dirty="0" smtClean="0"/>
              <a:t>.-</a:t>
            </a:r>
          </a:p>
          <a:p>
            <a:r>
              <a:rPr lang="ru-RU" sz="1300" b="1" i="1" dirty="0" err="1" smtClean="0"/>
              <a:t>Штефанько</a:t>
            </a:r>
            <a:r>
              <a:rPr lang="ru-RU" sz="1300" b="1" i="1" dirty="0" smtClean="0"/>
              <a:t> З.А.                                               </a:t>
            </a:r>
            <a:r>
              <a:rPr lang="ru-RU" sz="1300" b="1" i="1" dirty="0" smtClean="0"/>
              <a:t>с03.1979 г.-10.1979 г</a:t>
            </a:r>
            <a:r>
              <a:rPr lang="ru-RU" sz="1300" b="1" i="1" dirty="0" smtClean="0"/>
              <a:t>.</a:t>
            </a:r>
          </a:p>
          <a:p>
            <a:endParaRPr lang="ru-RU" sz="1600" b="1" i="1" dirty="0"/>
          </a:p>
          <a:p>
            <a:endParaRPr lang="ru-RU" sz="1600" b="1" i="1" dirty="0" smtClean="0"/>
          </a:p>
          <a:p>
            <a:endParaRPr lang="ru-RU" sz="1600" b="1" i="1" dirty="0" smtClean="0"/>
          </a:p>
          <a:p>
            <a:endParaRPr lang="ru-RU" sz="2100" b="1" i="1" dirty="0" smtClean="0"/>
          </a:p>
          <a:p>
            <a:r>
              <a:rPr lang="ru-RU" sz="2100" b="1" i="1" dirty="0" smtClean="0">
                <a:solidFill>
                  <a:srgbClr val="FF0000"/>
                </a:solidFill>
              </a:rPr>
              <a:t>Московкина Анна Андреевна </a:t>
            </a:r>
            <a:r>
              <a:rPr lang="ru-RU" sz="2100" b="1" i="1" dirty="0" smtClean="0"/>
              <a:t>работала  прачкой   с </a:t>
            </a:r>
            <a:r>
              <a:rPr lang="ru-RU" sz="2100" b="1" i="1" dirty="0" smtClean="0"/>
              <a:t>1980 г</a:t>
            </a:r>
            <a:r>
              <a:rPr lang="ru-RU" sz="2100" b="1" i="1" dirty="0" smtClean="0"/>
              <a:t>. – 11.08.2009 </a:t>
            </a:r>
            <a:r>
              <a:rPr lang="ru-RU" sz="2100" b="1" i="1" dirty="0" smtClean="0"/>
              <a:t>г.</a:t>
            </a:r>
            <a:endParaRPr lang="ru-RU" sz="2100" b="1" i="1" dirty="0" smtClean="0"/>
          </a:p>
          <a:p>
            <a:r>
              <a:rPr lang="ru-RU" sz="2100" b="1" i="1" dirty="0" smtClean="0"/>
              <a:t>С 1982 года –машинист по стирке белья .</a:t>
            </a:r>
          </a:p>
          <a:p>
            <a:endParaRPr lang="ru-RU" sz="2100" b="1" i="1" dirty="0"/>
          </a:p>
          <a:p>
            <a:pPr>
              <a:buNone/>
            </a:pPr>
            <a:r>
              <a:rPr lang="ru-RU" sz="2100" b="1" i="1" dirty="0" smtClean="0"/>
              <a:t>      </a:t>
            </a:r>
            <a:endParaRPr lang="ru-RU" sz="2100" b="1" i="1" dirty="0">
              <a:solidFill>
                <a:srgbClr val="FF0000"/>
              </a:solidFill>
            </a:endParaRPr>
          </a:p>
        </p:txBody>
      </p:sp>
      <p:pic>
        <p:nvPicPr>
          <p:cNvPr id="13314" name="Picture 2" descr="C:\Users\ПК\Desktop\Documents\ФАП\P10004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88050"/>
            <a:ext cx="3312368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5700511" y="6021288"/>
            <a:ext cx="28151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chemeClr val="tx2"/>
                </a:solidFill>
              </a:rPr>
              <a:t>Московкина Анна Андреевна 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792337"/>
      </p:ext>
    </p:extLst>
  </p:cSld>
  <p:clrMapOvr>
    <a:masterClrMapping/>
  </p:clrMapOvr>
  <p:transition spd="slow" advTm="1254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476672"/>
            <a:ext cx="4680519" cy="5649491"/>
          </a:xfrm>
        </p:spPr>
        <p:txBody>
          <a:bodyPr/>
          <a:lstStyle/>
          <a:p>
            <a:pPr>
              <a:buNone/>
            </a:pPr>
            <a:r>
              <a:rPr lang="ru-RU" b="1" i="1" dirty="0"/>
              <a:t> </a:t>
            </a:r>
            <a:r>
              <a:rPr lang="ru-RU" b="1" i="1" dirty="0" smtClean="0"/>
              <a:t>   </a:t>
            </a:r>
            <a:r>
              <a:rPr lang="ru-RU" b="1" i="1" dirty="0" smtClean="0">
                <a:solidFill>
                  <a:srgbClr val="FF0000"/>
                </a:solidFill>
              </a:rPr>
              <a:t>Кастеляншами </a:t>
            </a:r>
            <a:r>
              <a:rPr lang="ru-RU" b="1" i="1" dirty="0">
                <a:solidFill>
                  <a:srgbClr val="FF0000"/>
                </a:solidFill>
              </a:rPr>
              <a:t>и дезинфекторами работали: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Баева Валентина Александровна  </a:t>
            </a:r>
            <a:r>
              <a:rPr lang="ru-RU" b="1" i="1" dirty="0" smtClean="0"/>
              <a:t>                  </a:t>
            </a:r>
            <a:endParaRPr lang="ru-RU" b="1" i="1" dirty="0" smtClean="0"/>
          </a:p>
          <a:p>
            <a:r>
              <a:rPr lang="ru-RU" b="1" i="1" dirty="0" smtClean="0"/>
              <a:t>с </a:t>
            </a:r>
            <a:r>
              <a:rPr lang="ru-RU" b="1" i="1" dirty="0" smtClean="0"/>
              <a:t>08.1971 г</a:t>
            </a:r>
            <a:r>
              <a:rPr lang="ru-RU" b="1" i="1" dirty="0"/>
              <a:t>.-по 06.1981  г. Дезинфектор и регистратор.</a:t>
            </a:r>
          </a:p>
          <a:p>
            <a:endParaRPr lang="ru-RU" b="1" i="1" dirty="0"/>
          </a:p>
          <a:p>
            <a:r>
              <a:rPr lang="ru-RU" b="1" i="1" dirty="0">
                <a:solidFill>
                  <a:srgbClr val="FF0000"/>
                </a:solidFill>
              </a:rPr>
              <a:t>Леонтьева Галина Андреевна 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smtClean="0"/>
              <a:t>с </a:t>
            </a:r>
            <a:r>
              <a:rPr lang="ru-RU" b="1" i="1" dirty="0" err="1" smtClean="0"/>
              <a:t>с</a:t>
            </a:r>
            <a:r>
              <a:rPr lang="ru-RU" b="1" i="1" dirty="0" smtClean="0"/>
              <a:t> </a:t>
            </a:r>
            <a:r>
              <a:rPr lang="ru-RU" b="1" i="1" dirty="0"/>
              <a:t>06. 1981  </a:t>
            </a:r>
            <a:r>
              <a:rPr lang="ru-RU" b="1" i="1" dirty="0" smtClean="0"/>
              <a:t>г. </a:t>
            </a:r>
            <a:r>
              <a:rPr lang="ru-RU" b="1" i="1" dirty="0"/>
              <a:t>-  11.08.2009 </a:t>
            </a:r>
            <a:r>
              <a:rPr lang="ru-RU" b="1" i="1" dirty="0" smtClean="0"/>
              <a:t>г. </a:t>
            </a:r>
            <a:r>
              <a:rPr lang="ru-RU" b="1" i="1" dirty="0"/>
              <a:t>-   </a:t>
            </a:r>
            <a:r>
              <a:rPr lang="ru-RU" b="1" i="1" dirty="0" smtClean="0"/>
              <a:t>кастелянша </a:t>
            </a:r>
            <a:r>
              <a:rPr lang="ru-RU" b="1" i="1" dirty="0" smtClean="0"/>
              <a:t>и  </a:t>
            </a:r>
            <a:r>
              <a:rPr lang="ru-RU" b="1" i="1" dirty="0" smtClean="0"/>
              <a:t>дезинфектор. </a:t>
            </a:r>
            <a:endParaRPr lang="ru-RU" dirty="0"/>
          </a:p>
        </p:txBody>
      </p:sp>
      <p:pic>
        <p:nvPicPr>
          <p:cNvPr id="14338" name="Picture 2" descr="C:\Users\ПК\Desktop\Documents\ФАП\P10004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435" y="301232"/>
            <a:ext cx="3534630" cy="4927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5364088" y="5373216"/>
            <a:ext cx="353463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/>
          </a:p>
          <a:p>
            <a:r>
              <a:rPr lang="ru-RU" sz="1600" b="1" i="1" dirty="0">
                <a:solidFill>
                  <a:schemeClr val="tx2"/>
                </a:solidFill>
              </a:rPr>
              <a:t>Леонтьева Галина Андреевна </a:t>
            </a:r>
            <a:endParaRPr lang="ru-RU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545217"/>
      </p:ext>
    </p:extLst>
  </p:cSld>
  <p:clrMapOvr>
    <a:masterClrMapping/>
  </p:clrMapOvr>
  <p:transition spd="slow" advTm="1612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0"/>
            <a:ext cx="8784976" cy="6858000"/>
          </a:xfrm>
        </p:spPr>
        <p:txBody>
          <a:bodyPr>
            <a:normAutofit fontScale="25000" lnSpcReduction="20000"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С 1946 по 1954 год </a:t>
            </a:r>
            <a:r>
              <a:rPr lang="ru-RU" sz="7200" b="1" dirty="0" err="1" smtClean="0">
                <a:solidFill>
                  <a:srgbClr val="FF0000"/>
                </a:solidFill>
              </a:rPr>
              <a:t>Завражским</a:t>
            </a:r>
            <a:r>
              <a:rPr lang="ru-RU" sz="7200" b="1" dirty="0" smtClean="0">
                <a:solidFill>
                  <a:srgbClr val="FF0000"/>
                </a:solidFill>
              </a:rPr>
              <a:t> </a:t>
            </a:r>
            <a:r>
              <a:rPr lang="ru-RU" sz="7200" b="1" dirty="0">
                <a:solidFill>
                  <a:srgbClr val="FF0000"/>
                </a:solidFill>
              </a:rPr>
              <a:t> </a:t>
            </a:r>
            <a:r>
              <a:rPr lang="ru-RU" sz="7200" b="1" dirty="0" smtClean="0">
                <a:solidFill>
                  <a:srgbClr val="FF0000"/>
                </a:solidFill>
              </a:rPr>
              <a:t>медпунктом  заведовала фельдшер </a:t>
            </a:r>
          </a:p>
          <a:p>
            <a:r>
              <a:rPr lang="ru-RU" sz="7200" b="1" dirty="0" smtClean="0">
                <a:solidFill>
                  <a:srgbClr val="FF0000"/>
                </a:solidFill>
              </a:rPr>
              <a:t>Чегодаева Манефа Прокопьевна. </a:t>
            </a:r>
            <a:endParaRPr lang="ru-RU" sz="7200" b="1" dirty="0">
              <a:solidFill>
                <a:schemeClr val="tx2"/>
              </a:solidFill>
            </a:endParaRPr>
          </a:p>
          <a:p>
            <a:r>
              <a:rPr lang="ru-RU" sz="7200" b="1" dirty="0" smtClean="0">
                <a:solidFill>
                  <a:schemeClr val="tx2"/>
                </a:solidFill>
              </a:rPr>
              <a:t>В то время  акушеркой работала  </a:t>
            </a:r>
            <a:r>
              <a:rPr lang="ru-RU" sz="7200" b="1" dirty="0" err="1" smtClean="0">
                <a:solidFill>
                  <a:srgbClr val="FF0000"/>
                </a:solidFill>
              </a:rPr>
              <a:t>Башарина</a:t>
            </a:r>
            <a:r>
              <a:rPr lang="ru-RU" sz="7200" b="1" dirty="0" smtClean="0">
                <a:solidFill>
                  <a:srgbClr val="FF0000"/>
                </a:solidFill>
              </a:rPr>
              <a:t> Зоя Ивановна до 12.02.1946 года.</a:t>
            </a:r>
          </a:p>
          <a:p>
            <a:endParaRPr lang="ru-RU" sz="7200" b="1" dirty="0" smtClean="0">
              <a:solidFill>
                <a:srgbClr val="FF0000"/>
              </a:solidFill>
            </a:endParaRPr>
          </a:p>
          <a:p>
            <a:r>
              <a:rPr lang="ru-RU" sz="7200" b="1" dirty="0" smtClean="0">
                <a:solidFill>
                  <a:srgbClr val="FF0000"/>
                </a:solidFill>
              </a:rPr>
              <a:t> С 12.02.1946 года по 1950 год акушеркой работала  Чупрова Валентина Николаевна.</a:t>
            </a:r>
          </a:p>
          <a:p>
            <a:endParaRPr lang="ru-RU" sz="7200" b="1" dirty="0" smtClean="0">
              <a:solidFill>
                <a:schemeClr val="tx2"/>
              </a:solidFill>
            </a:endParaRPr>
          </a:p>
          <a:p>
            <a:r>
              <a:rPr lang="ru-RU" sz="7200" b="1" dirty="0" smtClean="0">
                <a:solidFill>
                  <a:srgbClr val="FF0000"/>
                </a:solidFill>
              </a:rPr>
              <a:t>С 1950 по 1954 год акушеркой работала </a:t>
            </a:r>
            <a:r>
              <a:rPr lang="ru-RU" sz="7200" b="1" dirty="0" err="1" smtClean="0">
                <a:solidFill>
                  <a:srgbClr val="FF0000"/>
                </a:solidFill>
              </a:rPr>
              <a:t>Бубнова</a:t>
            </a:r>
            <a:r>
              <a:rPr lang="ru-RU" sz="7200" b="1" dirty="0" smtClean="0">
                <a:solidFill>
                  <a:srgbClr val="FF0000"/>
                </a:solidFill>
              </a:rPr>
              <a:t> Л.А.</a:t>
            </a:r>
          </a:p>
          <a:p>
            <a:endParaRPr lang="ru-RU" sz="7200" b="1" dirty="0" smtClean="0">
              <a:solidFill>
                <a:schemeClr val="tx2"/>
              </a:solidFill>
            </a:endParaRPr>
          </a:p>
          <a:p>
            <a:r>
              <a:rPr lang="ru-RU" sz="7200" b="1" dirty="0" smtClean="0">
                <a:solidFill>
                  <a:srgbClr val="FF0000"/>
                </a:solidFill>
              </a:rPr>
              <a:t> С 09.12.1957 года заведующей </a:t>
            </a:r>
            <a:r>
              <a:rPr lang="ru-RU" sz="7200" b="1" dirty="0" err="1" smtClean="0">
                <a:solidFill>
                  <a:srgbClr val="FF0000"/>
                </a:solidFill>
              </a:rPr>
              <a:t>Завражским</a:t>
            </a:r>
            <a:r>
              <a:rPr lang="ru-RU" sz="7200" b="1" dirty="0" smtClean="0">
                <a:solidFill>
                  <a:srgbClr val="FF0000"/>
                </a:solidFill>
              </a:rPr>
              <a:t>  медпунктом была </a:t>
            </a:r>
            <a:r>
              <a:rPr lang="ru-RU" sz="7200" b="1" dirty="0" err="1" smtClean="0">
                <a:solidFill>
                  <a:srgbClr val="FF0000"/>
                </a:solidFill>
              </a:rPr>
              <a:t>Тельтевская</a:t>
            </a:r>
            <a:r>
              <a:rPr lang="ru-RU" sz="7200" b="1" dirty="0" smtClean="0">
                <a:solidFill>
                  <a:srgbClr val="FF0000"/>
                </a:solidFill>
              </a:rPr>
              <a:t> Галина Н.</a:t>
            </a:r>
          </a:p>
          <a:p>
            <a:endParaRPr lang="ru-RU" sz="7200" b="1" dirty="0" smtClean="0">
              <a:solidFill>
                <a:srgbClr val="FF0000"/>
              </a:solidFill>
            </a:endParaRPr>
          </a:p>
          <a:p>
            <a:r>
              <a:rPr lang="ru-RU" sz="7200" b="1" dirty="0">
                <a:solidFill>
                  <a:schemeClr val="tx2"/>
                </a:solidFill>
              </a:rPr>
              <a:t> </a:t>
            </a:r>
            <a:r>
              <a:rPr lang="ru-RU" sz="7200" b="1" dirty="0" smtClean="0">
                <a:solidFill>
                  <a:schemeClr val="tx2"/>
                </a:solidFill>
              </a:rPr>
              <a:t> </a:t>
            </a:r>
            <a:r>
              <a:rPr lang="ru-RU" sz="7200" b="1" dirty="0" smtClean="0">
                <a:solidFill>
                  <a:srgbClr val="FF0000"/>
                </a:solidFill>
              </a:rPr>
              <a:t>В  1957 </a:t>
            </a:r>
            <a:r>
              <a:rPr lang="ru-RU" sz="7200" b="1" dirty="0">
                <a:solidFill>
                  <a:srgbClr val="FF0000"/>
                </a:solidFill>
              </a:rPr>
              <a:t>году, начала  работать акушеркой </a:t>
            </a:r>
            <a:r>
              <a:rPr lang="ru-RU" sz="7200" b="1" dirty="0" err="1">
                <a:solidFill>
                  <a:srgbClr val="FF0000"/>
                </a:solidFill>
              </a:rPr>
              <a:t>Завражского</a:t>
            </a:r>
            <a:r>
              <a:rPr lang="ru-RU" sz="7200" b="1" dirty="0">
                <a:solidFill>
                  <a:srgbClr val="FF0000"/>
                </a:solidFill>
              </a:rPr>
              <a:t> </a:t>
            </a:r>
            <a:r>
              <a:rPr lang="ru-RU" sz="7200" b="1" dirty="0" smtClean="0">
                <a:solidFill>
                  <a:srgbClr val="FF0000"/>
                </a:solidFill>
              </a:rPr>
              <a:t>медпункта  </a:t>
            </a:r>
          </a:p>
          <a:p>
            <a:r>
              <a:rPr lang="ru-RU" sz="7200" b="1" dirty="0" smtClean="0">
                <a:solidFill>
                  <a:srgbClr val="FF0000"/>
                </a:solidFill>
              </a:rPr>
              <a:t>Подольская Валентина Александровна .</a:t>
            </a:r>
          </a:p>
          <a:p>
            <a:r>
              <a:rPr lang="ru-RU" sz="7200" b="1" dirty="0" smtClean="0">
                <a:solidFill>
                  <a:srgbClr val="FF0000"/>
                </a:solidFill>
              </a:rPr>
              <a:t>В </a:t>
            </a:r>
            <a:r>
              <a:rPr lang="ru-RU" sz="7200" b="1" dirty="0">
                <a:solidFill>
                  <a:srgbClr val="FF0000"/>
                </a:solidFill>
              </a:rPr>
              <a:t>1960 году фельдшером  </a:t>
            </a:r>
            <a:r>
              <a:rPr lang="ru-RU" sz="7200" b="1" dirty="0" err="1">
                <a:solidFill>
                  <a:srgbClr val="FF0000"/>
                </a:solidFill>
              </a:rPr>
              <a:t>Завражского</a:t>
            </a:r>
            <a:r>
              <a:rPr lang="ru-RU" sz="7200" b="1" dirty="0">
                <a:solidFill>
                  <a:srgbClr val="FF0000"/>
                </a:solidFill>
              </a:rPr>
              <a:t>  медпункта  </a:t>
            </a:r>
            <a:r>
              <a:rPr lang="ru-RU" sz="7200" b="1" dirty="0" smtClean="0">
                <a:solidFill>
                  <a:srgbClr val="FF0000"/>
                </a:solidFill>
              </a:rPr>
              <a:t>работала</a:t>
            </a:r>
          </a:p>
          <a:p>
            <a:r>
              <a:rPr lang="ru-RU" sz="7200" b="1" dirty="0" smtClean="0">
                <a:solidFill>
                  <a:srgbClr val="FF0000"/>
                </a:solidFill>
              </a:rPr>
              <a:t>(</a:t>
            </a:r>
            <a:r>
              <a:rPr lang="ru-RU" sz="7200" b="1" dirty="0" err="1">
                <a:solidFill>
                  <a:srgbClr val="FF0000"/>
                </a:solidFill>
              </a:rPr>
              <a:t>Хлопина</a:t>
            </a:r>
            <a:r>
              <a:rPr lang="ru-RU" sz="7200" b="1" dirty="0">
                <a:solidFill>
                  <a:srgbClr val="FF0000"/>
                </a:solidFill>
              </a:rPr>
              <a:t>) </a:t>
            </a:r>
            <a:r>
              <a:rPr lang="ru-RU" sz="7200" b="1" dirty="0" err="1">
                <a:solidFill>
                  <a:srgbClr val="FF0000"/>
                </a:solidFill>
              </a:rPr>
              <a:t>Дербина</a:t>
            </a:r>
            <a:r>
              <a:rPr lang="ru-RU" sz="7200" b="1" dirty="0">
                <a:solidFill>
                  <a:srgbClr val="FF0000"/>
                </a:solidFill>
              </a:rPr>
              <a:t>  Антонина Алексеевна.</a:t>
            </a:r>
          </a:p>
          <a:p>
            <a:endParaRPr lang="ru-RU" sz="7200" b="1" dirty="0">
              <a:solidFill>
                <a:schemeClr val="tx2"/>
              </a:solidFill>
            </a:endParaRPr>
          </a:p>
          <a:p>
            <a:r>
              <a:rPr lang="ru-RU" sz="7200" b="1" dirty="0">
                <a:solidFill>
                  <a:srgbClr val="FF0000"/>
                </a:solidFill>
              </a:rPr>
              <a:t>С 07.10.1961 года фельдшером </a:t>
            </a:r>
            <a:r>
              <a:rPr lang="ru-RU" sz="7200" b="1" dirty="0" err="1">
                <a:solidFill>
                  <a:srgbClr val="FF0000"/>
                </a:solidFill>
              </a:rPr>
              <a:t>Завражского</a:t>
            </a:r>
            <a:r>
              <a:rPr lang="ru-RU" sz="7200" b="1" dirty="0">
                <a:solidFill>
                  <a:srgbClr val="FF0000"/>
                </a:solidFill>
              </a:rPr>
              <a:t>  медпункта  работала </a:t>
            </a:r>
            <a:endParaRPr lang="ru-RU" sz="7200" b="1" dirty="0" smtClean="0">
              <a:solidFill>
                <a:srgbClr val="FF0000"/>
              </a:solidFill>
            </a:endParaRPr>
          </a:p>
          <a:p>
            <a:r>
              <a:rPr lang="ru-RU" sz="7200" b="1" dirty="0" smtClean="0">
                <a:solidFill>
                  <a:srgbClr val="FF0000"/>
                </a:solidFill>
              </a:rPr>
              <a:t> </a:t>
            </a:r>
            <a:r>
              <a:rPr lang="ru-RU" sz="7200" b="1" dirty="0">
                <a:solidFill>
                  <a:srgbClr val="FF0000"/>
                </a:solidFill>
              </a:rPr>
              <a:t>Парфенова Анастасия Александровна.</a:t>
            </a:r>
          </a:p>
          <a:p>
            <a:endParaRPr lang="ru-RU" sz="7200" b="1" dirty="0">
              <a:solidFill>
                <a:schemeClr val="tx2"/>
              </a:solidFill>
            </a:endParaRPr>
          </a:p>
          <a:p>
            <a:r>
              <a:rPr lang="ru-RU" sz="7200" b="1" dirty="0">
                <a:solidFill>
                  <a:srgbClr val="FF0000"/>
                </a:solidFill>
              </a:rPr>
              <a:t>В 1962 году заведующим </a:t>
            </a:r>
            <a:r>
              <a:rPr lang="ru-RU" sz="7200" b="1" dirty="0" err="1">
                <a:solidFill>
                  <a:srgbClr val="FF0000"/>
                </a:solidFill>
              </a:rPr>
              <a:t>Завражским</a:t>
            </a:r>
            <a:r>
              <a:rPr lang="ru-RU" sz="7200" b="1" dirty="0">
                <a:solidFill>
                  <a:srgbClr val="FF0000"/>
                </a:solidFill>
              </a:rPr>
              <a:t>  медпунктом  работал </a:t>
            </a:r>
            <a:r>
              <a:rPr lang="ru-RU" sz="7200" b="1" dirty="0" err="1">
                <a:solidFill>
                  <a:srgbClr val="FF0000"/>
                </a:solidFill>
              </a:rPr>
              <a:t>Шеркунов</a:t>
            </a:r>
            <a:r>
              <a:rPr lang="ru-RU" sz="7200" b="1" dirty="0">
                <a:solidFill>
                  <a:srgbClr val="FF0000"/>
                </a:solidFill>
              </a:rPr>
              <a:t> Василий Васильевич, </a:t>
            </a:r>
            <a:r>
              <a:rPr lang="ru-RU" sz="7200" b="1" dirty="0" smtClean="0">
                <a:solidFill>
                  <a:srgbClr val="FF0000"/>
                </a:solidFill>
              </a:rPr>
              <a:t> </a:t>
            </a:r>
            <a:r>
              <a:rPr lang="ru-RU" sz="7200" b="1" dirty="0">
                <a:solidFill>
                  <a:srgbClr val="FF0000"/>
                </a:solidFill>
              </a:rPr>
              <a:t>с 15.07.1962 года он был переведен заведующим </a:t>
            </a:r>
            <a:r>
              <a:rPr lang="ru-RU" sz="7200" b="1" dirty="0" err="1">
                <a:solidFill>
                  <a:srgbClr val="FF0000"/>
                </a:solidFill>
              </a:rPr>
              <a:t>Высокинским</a:t>
            </a:r>
            <a:r>
              <a:rPr lang="ru-RU" sz="7200" b="1" dirty="0">
                <a:solidFill>
                  <a:srgbClr val="FF0000"/>
                </a:solidFill>
              </a:rPr>
              <a:t> </a:t>
            </a:r>
            <a:r>
              <a:rPr lang="ru-RU" sz="7200" b="1" dirty="0" smtClean="0">
                <a:solidFill>
                  <a:srgbClr val="FF0000"/>
                </a:solidFill>
              </a:rPr>
              <a:t>м/п.</a:t>
            </a:r>
          </a:p>
          <a:p>
            <a:r>
              <a:rPr lang="ru-RU" sz="7200" b="1" dirty="0">
                <a:solidFill>
                  <a:schemeClr val="tx2"/>
                </a:solidFill>
              </a:rPr>
              <a:t> </a:t>
            </a:r>
          </a:p>
          <a:p>
            <a:r>
              <a:rPr lang="ru-RU" sz="7200" b="1" dirty="0">
                <a:solidFill>
                  <a:schemeClr val="tx2"/>
                </a:solidFill>
              </a:rPr>
              <a:t> С </a:t>
            </a:r>
            <a:r>
              <a:rPr lang="ru-RU" sz="7200" b="1" dirty="0">
                <a:solidFill>
                  <a:srgbClr val="FF0000"/>
                </a:solidFill>
              </a:rPr>
              <a:t>1969</a:t>
            </a:r>
            <a:r>
              <a:rPr lang="ru-RU" sz="7200" b="1" dirty="0">
                <a:solidFill>
                  <a:schemeClr val="tx2"/>
                </a:solidFill>
              </a:rPr>
              <a:t> года по </a:t>
            </a:r>
            <a:r>
              <a:rPr lang="ru-RU" sz="7200" b="1" dirty="0">
                <a:solidFill>
                  <a:srgbClr val="FF0000"/>
                </a:solidFill>
              </a:rPr>
              <a:t>07.1970</a:t>
            </a:r>
            <a:r>
              <a:rPr lang="ru-RU" sz="7200" b="1" dirty="0">
                <a:solidFill>
                  <a:schemeClr val="tx2"/>
                </a:solidFill>
              </a:rPr>
              <a:t> года  заведующей </a:t>
            </a:r>
            <a:r>
              <a:rPr lang="ru-RU" sz="7200" b="1" dirty="0" err="1">
                <a:solidFill>
                  <a:schemeClr val="tx2"/>
                </a:solidFill>
              </a:rPr>
              <a:t>Завражским</a:t>
            </a:r>
            <a:r>
              <a:rPr lang="ru-RU" sz="7200" b="1" dirty="0">
                <a:solidFill>
                  <a:schemeClr val="tx2"/>
                </a:solidFill>
              </a:rPr>
              <a:t>  медпунктом , а затем заведующей </a:t>
            </a:r>
            <a:r>
              <a:rPr lang="ru-RU" sz="7200" b="1" dirty="0" err="1">
                <a:solidFill>
                  <a:schemeClr val="tx2"/>
                </a:solidFill>
              </a:rPr>
              <a:t>Завражской</a:t>
            </a:r>
            <a:r>
              <a:rPr lang="ru-RU" sz="7200" b="1" dirty="0">
                <a:solidFill>
                  <a:schemeClr val="tx2"/>
                </a:solidFill>
              </a:rPr>
              <a:t>  участковой  больницей работала   ( </a:t>
            </a:r>
            <a:r>
              <a:rPr lang="ru-RU" sz="7200" b="1" dirty="0" err="1">
                <a:solidFill>
                  <a:schemeClr val="tx2"/>
                </a:solidFill>
              </a:rPr>
              <a:t>Колычева</a:t>
            </a:r>
            <a:r>
              <a:rPr lang="ru-RU" sz="7200" b="1" dirty="0">
                <a:solidFill>
                  <a:schemeClr val="tx2"/>
                </a:solidFill>
              </a:rPr>
              <a:t>) </a:t>
            </a:r>
            <a:r>
              <a:rPr lang="ru-RU" sz="7200" b="1" dirty="0">
                <a:solidFill>
                  <a:srgbClr val="FF0000"/>
                </a:solidFill>
              </a:rPr>
              <a:t>Воронина Любовь Николаевна.</a:t>
            </a:r>
          </a:p>
          <a:p>
            <a:endParaRPr lang="ru-RU" sz="2300" b="1" i="1" dirty="0">
              <a:solidFill>
                <a:srgbClr val="FF0000"/>
              </a:solidFill>
            </a:endParaRPr>
          </a:p>
          <a:p>
            <a:endParaRPr lang="ru-RU" b="1" i="1" dirty="0" smtClean="0">
              <a:solidFill>
                <a:schemeClr val="tx2"/>
              </a:solidFill>
            </a:endParaRPr>
          </a:p>
          <a:p>
            <a:r>
              <a:rPr lang="ru-RU" b="1" i="1" dirty="0" smtClean="0">
                <a:solidFill>
                  <a:schemeClr val="tx2"/>
                </a:solidFill>
              </a:rPr>
              <a:t>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0912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233">
        <p:fade/>
      </p:transition>
    </mc:Choice>
    <mc:Fallback xmlns="">
      <p:transition spd="med" advTm="402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9" y="764704"/>
            <a:ext cx="7956872" cy="5361459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Поварами, </a:t>
            </a:r>
            <a:r>
              <a:rPr lang="ru-RU" b="1" i="1" dirty="0" smtClean="0">
                <a:solidFill>
                  <a:srgbClr val="FF0000"/>
                </a:solidFill>
              </a:rPr>
              <a:t>помощниками поваров и рабочими кухни:</a:t>
            </a:r>
          </a:p>
          <a:p>
            <a:r>
              <a:rPr lang="ru-RU" sz="1800" b="1" i="1" dirty="0" smtClean="0"/>
              <a:t>(</a:t>
            </a:r>
            <a:r>
              <a:rPr lang="ru-RU" sz="1800" b="1" i="1" dirty="0" smtClean="0"/>
              <a:t>Тяпкина)</a:t>
            </a:r>
            <a:r>
              <a:rPr lang="ru-RU" sz="1800" b="1" i="1" dirty="0" err="1" smtClean="0"/>
              <a:t>Заварина</a:t>
            </a:r>
            <a:r>
              <a:rPr lang="ru-RU" sz="1800" b="1" i="1" dirty="0" smtClean="0"/>
              <a:t> </a:t>
            </a:r>
            <a:r>
              <a:rPr lang="ru-RU" sz="1800" b="1" i="1" dirty="0" smtClean="0"/>
              <a:t>Александра </a:t>
            </a:r>
            <a:r>
              <a:rPr lang="ru-RU" sz="1800" b="1" i="1" dirty="0" smtClean="0"/>
              <a:t>Павловна   </a:t>
            </a:r>
            <a:r>
              <a:rPr lang="ru-RU" sz="1800" b="1" i="1" dirty="0" smtClean="0"/>
              <a:t>с 09.1969 года по 1971 год.</a:t>
            </a:r>
          </a:p>
          <a:p>
            <a:r>
              <a:rPr lang="ru-RU" sz="1800" b="1" i="1" dirty="0" smtClean="0">
                <a:solidFill>
                  <a:srgbClr val="FF0000"/>
                </a:solidFill>
              </a:rPr>
              <a:t>Кудринская Зоя Ивановна  </a:t>
            </a:r>
            <a:r>
              <a:rPr lang="ru-RU" sz="1800" b="1" i="1" dirty="0" smtClean="0">
                <a:solidFill>
                  <a:srgbClr val="FF0000"/>
                </a:solidFill>
              </a:rPr>
              <a:t>                                       1969 г.- </a:t>
            </a:r>
            <a:r>
              <a:rPr lang="ru-RU" sz="1800" b="1" i="1" dirty="0" smtClean="0">
                <a:solidFill>
                  <a:srgbClr val="FF0000"/>
                </a:solidFill>
              </a:rPr>
              <a:t>1984 </a:t>
            </a:r>
            <a:r>
              <a:rPr lang="ru-RU" sz="1800" b="1" i="1" dirty="0" smtClean="0">
                <a:solidFill>
                  <a:srgbClr val="FF0000"/>
                </a:solidFill>
              </a:rPr>
              <a:t>г.</a:t>
            </a:r>
            <a:endParaRPr lang="ru-RU" sz="1800" b="1" i="1" dirty="0" smtClean="0">
              <a:solidFill>
                <a:srgbClr val="FF0000"/>
              </a:solidFill>
            </a:endParaRPr>
          </a:p>
          <a:p>
            <a:r>
              <a:rPr lang="ru-RU" sz="1800" b="1" i="1" dirty="0" smtClean="0"/>
              <a:t>Плотникова Валентина Михайловна                08.1970 </a:t>
            </a:r>
            <a:r>
              <a:rPr lang="ru-RU" sz="1800" b="1" i="1" dirty="0" smtClean="0"/>
              <a:t>г. -  1985 г</a:t>
            </a:r>
            <a:r>
              <a:rPr lang="ru-RU" sz="1800" b="1" i="1" dirty="0" smtClean="0"/>
              <a:t>.-</a:t>
            </a:r>
          </a:p>
          <a:p>
            <a:r>
              <a:rPr lang="ru-RU" sz="1800" b="1" i="1" dirty="0" err="1" smtClean="0"/>
              <a:t>Рыкованова</a:t>
            </a:r>
            <a:r>
              <a:rPr lang="ru-RU" sz="1800" b="1" i="1" dirty="0" smtClean="0"/>
              <a:t> Валентина Ильинична </a:t>
            </a:r>
            <a:r>
              <a:rPr lang="ru-RU" sz="1800" b="1" i="1" dirty="0"/>
              <a:t> </a:t>
            </a:r>
            <a:r>
              <a:rPr lang="ru-RU" sz="1800" b="1" i="1" dirty="0" smtClean="0"/>
              <a:t>                   04.1974 </a:t>
            </a:r>
            <a:r>
              <a:rPr lang="ru-RU" sz="1800" b="1" i="1" dirty="0" smtClean="0"/>
              <a:t>г.- 1975 г</a:t>
            </a:r>
            <a:r>
              <a:rPr lang="ru-RU" sz="1800" b="1" i="1" dirty="0" smtClean="0"/>
              <a:t>.</a:t>
            </a:r>
          </a:p>
          <a:p>
            <a:pPr marL="0" indent="0">
              <a:buNone/>
            </a:pPr>
            <a:r>
              <a:rPr lang="ru-RU" sz="1800" b="1" i="1" dirty="0" smtClean="0"/>
              <a:t>      </a:t>
            </a:r>
            <a:r>
              <a:rPr lang="ru-RU" sz="1800" b="1" i="1" dirty="0" err="1" smtClean="0"/>
              <a:t>Коряковская</a:t>
            </a:r>
            <a:r>
              <a:rPr lang="ru-RU" sz="1800" b="1" i="1" dirty="0" smtClean="0"/>
              <a:t> </a:t>
            </a:r>
            <a:r>
              <a:rPr lang="ru-RU" sz="1800" b="1" i="1" dirty="0"/>
              <a:t>Галина Михайловна                         </a:t>
            </a:r>
            <a:r>
              <a:rPr lang="ru-RU" sz="1800" b="1" i="1" dirty="0" smtClean="0"/>
              <a:t>08.1976 </a:t>
            </a:r>
            <a:r>
              <a:rPr lang="ru-RU" sz="1800" b="1" i="1" dirty="0"/>
              <a:t>г.- </a:t>
            </a:r>
            <a:r>
              <a:rPr lang="ru-RU" sz="1800" b="1" i="1" dirty="0" smtClean="0"/>
              <a:t>09.1976 </a:t>
            </a:r>
            <a:r>
              <a:rPr lang="ru-RU" sz="1800" b="1" i="1" dirty="0"/>
              <a:t>г</a:t>
            </a:r>
            <a:r>
              <a:rPr lang="ru-RU" sz="1800" b="1" i="1" dirty="0" smtClean="0"/>
              <a:t>.</a:t>
            </a:r>
            <a:endParaRPr lang="ru-RU" sz="1800" b="1" i="1" dirty="0"/>
          </a:p>
          <a:p>
            <a:pPr marL="0" indent="0">
              <a:buNone/>
            </a:pPr>
            <a:r>
              <a:rPr lang="ru-RU" sz="1800" b="1" i="1" dirty="0"/>
              <a:t> </a:t>
            </a:r>
            <a:r>
              <a:rPr lang="ru-RU" sz="1800" b="1" i="1" dirty="0" smtClean="0"/>
              <a:t>     Кудринская Галина Николаевна                        </a:t>
            </a:r>
            <a:r>
              <a:rPr lang="ru-RU" sz="1800" b="1" i="1" dirty="0" smtClean="0"/>
              <a:t>  1978 г</a:t>
            </a:r>
            <a:r>
              <a:rPr lang="ru-RU" sz="1800" b="1" i="1" dirty="0" smtClean="0"/>
              <a:t>.  </a:t>
            </a:r>
            <a:r>
              <a:rPr lang="ru-RU" sz="1800" b="1" i="1" dirty="0" smtClean="0"/>
              <a:t>- 07.07.199  </a:t>
            </a:r>
            <a:r>
              <a:rPr lang="ru-RU" sz="1800" b="1" i="1" dirty="0"/>
              <a:t>г.</a:t>
            </a:r>
          </a:p>
          <a:p>
            <a:pPr marL="0" indent="0">
              <a:buNone/>
            </a:pPr>
            <a:r>
              <a:rPr lang="ru-RU" sz="1800" b="1" i="1" dirty="0"/>
              <a:t> </a:t>
            </a:r>
            <a:r>
              <a:rPr lang="ru-RU" sz="1800" b="1" i="1" dirty="0" smtClean="0"/>
              <a:t>     Плотникова А.А.                                                         </a:t>
            </a:r>
            <a:r>
              <a:rPr lang="ru-RU" sz="1800" b="1" i="1" dirty="0" smtClean="0"/>
              <a:t>03.1979 г. -  06.1979 г</a:t>
            </a:r>
            <a:r>
              <a:rPr lang="ru-RU" sz="1800" b="1" i="1" dirty="0" smtClean="0"/>
              <a:t>.</a:t>
            </a:r>
          </a:p>
          <a:p>
            <a:r>
              <a:rPr lang="ru-RU" sz="1800" b="1" i="1" dirty="0" smtClean="0"/>
              <a:t>Федулина Галина </a:t>
            </a:r>
            <a:r>
              <a:rPr lang="ru-RU" sz="1800" b="1" i="1" dirty="0" err="1" smtClean="0"/>
              <a:t>Ремовна</a:t>
            </a:r>
            <a:r>
              <a:rPr lang="ru-RU" sz="1800" b="1" i="1" dirty="0" smtClean="0"/>
              <a:t>                                        </a:t>
            </a:r>
            <a:r>
              <a:rPr lang="ru-RU" sz="1800" b="1" i="1" dirty="0" smtClean="0"/>
              <a:t>10.1984 г. -1.07.1991 г. </a:t>
            </a:r>
            <a:endParaRPr lang="ru-RU" sz="1800" b="1" i="1" dirty="0"/>
          </a:p>
          <a:p>
            <a:pPr marL="0" indent="0">
              <a:buNone/>
            </a:pPr>
            <a:r>
              <a:rPr lang="ru-RU" sz="1800" b="1" i="1" dirty="0"/>
              <a:t> </a:t>
            </a:r>
            <a:r>
              <a:rPr lang="ru-RU" sz="1800" b="1" i="1" dirty="0" smtClean="0"/>
              <a:t>    Кудринская Галина Андреевна                              1975 </a:t>
            </a:r>
            <a:r>
              <a:rPr lang="ru-RU" sz="1800" b="1" i="1" dirty="0" smtClean="0"/>
              <a:t>г. -1992 г. </a:t>
            </a:r>
            <a:r>
              <a:rPr lang="ru-RU" sz="1800" b="1" i="1" dirty="0" smtClean="0"/>
              <a:t>(</a:t>
            </a:r>
            <a:r>
              <a:rPr lang="ru-RU" sz="1800" b="1" i="1" dirty="0" err="1" smtClean="0"/>
              <a:t>периодич</a:t>
            </a:r>
            <a:r>
              <a:rPr lang="ru-RU" sz="1800" b="1" i="1" dirty="0" smtClean="0"/>
              <a:t>.) 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FF0000"/>
                </a:solidFill>
              </a:rPr>
              <a:t>      Плотникова </a:t>
            </a:r>
            <a:r>
              <a:rPr lang="ru-RU" sz="1800" b="1" i="1" dirty="0">
                <a:solidFill>
                  <a:srgbClr val="FF0000"/>
                </a:solidFill>
              </a:rPr>
              <a:t>Мария Валентиновна                    </a:t>
            </a:r>
            <a:r>
              <a:rPr lang="ru-RU" sz="1800" b="1" i="1" dirty="0" smtClean="0">
                <a:solidFill>
                  <a:srgbClr val="FF0000"/>
                </a:solidFill>
              </a:rPr>
              <a:t>05.1978 г</a:t>
            </a:r>
            <a:r>
              <a:rPr lang="ru-RU" sz="1800" b="1" i="1" dirty="0">
                <a:solidFill>
                  <a:srgbClr val="FF0000"/>
                </a:solidFill>
              </a:rPr>
              <a:t>.-  </a:t>
            </a:r>
            <a:r>
              <a:rPr lang="ru-RU" sz="1800" b="1" i="1" dirty="0" smtClean="0">
                <a:solidFill>
                  <a:srgbClr val="FF0000"/>
                </a:solidFill>
              </a:rPr>
              <a:t>1984 г.</a:t>
            </a:r>
            <a:endParaRPr lang="ru-RU" sz="18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1800" b="1" i="1" dirty="0" smtClean="0"/>
              <a:t>      </a:t>
            </a:r>
            <a:r>
              <a:rPr lang="ru-RU" sz="1800" b="1" i="1" dirty="0" smtClean="0">
                <a:solidFill>
                  <a:srgbClr val="FF0000"/>
                </a:solidFill>
              </a:rPr>
              <a:t>Лебедева Ольга Николаевна                                  1990 г.- 01.10.2001 </a:t>
            </a:r>
            <a:r>
              <a:rPr lang="ru-RU" sz="1800" b="1" i="1" dirty="0" smtClean="0">
                <a:solidFill>
                  <a:srgbClr val="FF0000"/>
                </a:solidFill>
              </a:rPr>
              <a:t>г.</a:t>
            </a:r>
            <a:endParaRPr lang="ru-RU" sz="1800" b="1" i="1" dirty="0" smtClean="0">
              <a:solidFill>
                <a:srgbClr val="FF0000"/>
              </a:solidFill>
            </a:endParaRPr>
          </a:p>
          <a:p>
            <a:r>
              <a:rPr lang="ru-RU" sz="1800" b="1" i="1" dirty="0" smtClean="0">
                <a:solidFill>
                  <a:srgbClr val="FF0000"/>
                </a:solidFill>
              </a:rPr>
              <a:t>(</a:t>
            </a:r>
            <a:r>
              <a:rPr lang="ru-RU" sz="1800" b="1" i="1" dirty="0" err="1" smtClean="0">
                <a:solidFill>
                  <a:srgbClr val="FF0000"/>
                </a:solidFill>
              </a:rPr>
              <a:t>Горева</a:t>
            </a:r>
            <a:r>
              <a:rPr lang="ru-RU" sz="1800" b="1" i="1" dirty="0" smtClean="0">
                <a:solidFill>
                  <a:srgbClr val="FF0000"/>
                </a:solidFill>
              </a:rPr>
              <a:t>) Теплякова Ольга Алексеевна                2001 </a:t>
            </a:r>
            <a:r>
              <a:rPr lang="ru-RU" sz="1800" b="1" i="1" dirty="0" smtClean="0">
                <a:solidFill>
                  <a:srgbClr val="FF0000"/>
                </a:solidFill>
              </a:rPr>
              <a:t>г.- </a:t>
            </a:r>
            <a:r>
              <a:rPr lang="ru-RU" sz="1800" b="1" i="1" dirty="0" smtClean="0">
                <a:solidFill>
                  <a:srgbClr val="FF0000"/>
                </a:solidFill>
              </a:rPr>
              <a:t>2009 </a:t>
            </a:r>
            <a:r>
              <a:rPr lang="ru-RU" sz="1800" b="1" i="1" dirty="0" smtClean="0">
                <a:solidFill>
                  <a:srgbClr val="FF0000"/>
                </a:solidFill>
              </a:rPr>
              <a:t>г. </a:t>
            </a:r>
            <a:endParaRPr lang="ru-RU" sz="1800" b="1" i="1" dirty="0" smtClean="0">
              <a:solidFill>
                <a:srgbClr val="FF0000"/>
              </a:solidFill>
            </a:endParaRPr>
          </a:p>
          <a:p>
            <a:r>
              <a:rPr lang="ru-RU" sz="1800" b="1" i="1" dirty="0" smtClean="0">
                <a:solidFill>
                  <a:srgbClr val="FF0000"/>
                </a:solidFill>
              </a:rPr>
              <a:t>Костылева Людмила Николаевна                       1992 г.-11.08.2009 </a:t>
            </a:r>
            <a:r>
              <a:rPr lang="ru-RU" sz="1800" b="1" i="1" dirty="0" smtClean="0">
                <a:solidFill>
                  <a:srgbClr val="FF0000"/>
                </a:solidFill>
              </a:rPr>
              <a:t>г.</a:t>
            </a:r>
            <a:endParaRPr lang="ru-RU" sz="1800" b="1" i="1" dirty="0" smtClean="0">
              <a:solidFill>
                <a:srgbClr val="FF0000"/>
              </a:solidFill>
            </a:endParaRPr>
          </a:p>
          <a:p>
            <a:r>
              <a:rPr lang="ru-RU" sz="1800" b="1" i="1" dirty="0" smtClean="0"/>
              <a:t>Плотникова Полина Александровна                 21.03.2007 г.- 10.12.2007 </a:t>
            </a:r>
            <a:r>
              <a:rPr lang="ru-RU" sz="1800" b="1" i="1" dirty="0" smtClean="0"/>
              <a:t>г.</a:t>
            </a:r>
            <a:endParaRPr lang="ru-RU" sz="1800" b="1" i="1" dirty="0" smtClean="0"/>
          </a:p>
          <a:p>
            <a:r>
              <a:rPr lang="ru-RU" sz="1800" b="1" i="1" dirty="0"/>
              <a:t>Горчакова Татьяна Кирилловна      </a:t>
            </a:r>
            <a:r>
              <a:rPr lang="ru-RU" sz="1800" b="1" i="1" dirty="0" smtClean="0"/>
              <a:t>                     </a:t>
            </a:r>
            <a:r>
              <a:rPr lang="ru-RU" sz="1800" b="1" i="1" dirty="0" smtClean="0"/>
              <a:t>2007- </a:t>
            </a:r>
            <a:r>
              <a:rPr lang="ru-RU" sz="1800" b="1" i="1" dirty="0"/>
              <a:t>11.08.2009 </a:t>
            </a:r>
            <a:r>
              <a:rPr lang="ru-RU" sz="1800" b="1" i="1" dirty="0" smtClean="0"/>
              <a:t>г.</a:t>
            </a:r>
            <a:endParaRPr lang="ru-RU" sz="1800" b="1" i="1" dirty="0"/>
          </a:p>
          <a:p>
            <a:endParaRPr lang="ru-RU" sz="1800" b="1" i="1" dirty="0" smtClean="0"/>
          </a:p>
          <a:p>
            <a:pPr marL="0" indent="0">
              <a:buNone/>
            </a:pPr>
            <a:endParaRPr lang="ru-RU" sz="1800" b="1" i="1" dirty="0"/>
          </a:p>
        </p:txBody>
      </p:sp>
    </p:spTree>
    <p:extLst>
      <p:ext uri="{BB962C8B-B14F-4D97-AF65-F5344CB8AC3E}">
        <p14:creationId xmlns:p14="http://schemas.microsoft.com/office/powerpoint/2010/main" val="208153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777">
        <p:fade/>
      </p:transition>
    </mc:Choice>
    <mc:Fallback xmlns="">
      <p:transition spd="med" advTm="257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Documents\ФАП\SAM_7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634" y="2420888"/>
            <a:ext cx="2592289" cy="33768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К\Desktop\Documents\ФАП\SAM_78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84" y="3918701"/>
            <a:ext cx="2830158" cy="288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К\Desktop\Documents\ФАП\SAM_78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67" y="188640"/>
            <a:ext cx="5760640" cy="3528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65866" y="5478222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2"/>
                </a:solidFill>
              </a:rPr>
              <a:t>Костылева </a:t>
            </a:r>
            <a:endParaRPr lang="ru-RU" b="1" i="1" dirty="0" smtClean="0">
              <a:solidFill>
                <a:schemeClr val="tx2"/>
              </a:solidFill>
            </a:endParaRPr>
          </a:p>
          <a:p>
            <a:r>
              <a:rPr lang="ru-RU" b="1" i="1" dirty="0" smtClean="0">
                <a:solidFill>
                  <a:schemeClr val="tx2"/>
                </a:solidFill>
              </a:rPr>
              <a:t>Людмила </a:t>
            </a:r>
            <a:r>
              <a:rPr lang="ru-RU" b="1" i="1" dirty="0">
                <a:solidFill>
                  <a:schemeClr val="tx2"/>
                </a:solidFill>
              </a:rPr>
              <a:t>Николаевна  </a:t>
            </a:r>
            <a:endParaRPr lang="ru-RU" b="1" i="1" dirty="0" smtClean="0">
              <a:solidFill>
                <a:schemeClr val="tx2"/>
              </a:solidFill>
            </a:endParaRPr>
          </a:p>
          <a:p>
            <a:r>
              <a:rPr lang="ru-RU" b="1" i="1" dirty="0" smtClean="0">
                <a:solidFill>
                  <a:schemeClr val="tx2"/>
                </a:solidFill>
              </a:rPr>
              <a:t>повар</a:t>
            </a:r>
            <a:endParaRPr lang="ru-RU" b="1" i="1" dirty="0">
              <a:solidFill>
                <a:schemeClr val="tx2"/>
              </a:solidFill>
            </a:endParaRPr>
          </a:p>
          <a:p>
            <a:r>
              <a:rPr lang="ru-RU" b="1" i="1" dirty="0">
                <a:solidFill>
                  <a:schemeClr val="tx2"/>
                </a:solidFill>
              </a:rPr>
              <a:t> с  1992 г.-11.08.2009 </a:t>
            </a:r>
            <a:r>
              <a:rPr lang="ru-RU" b="1" i="1" dirty="0" smtClean="0">
                <a:solidFill>
                  <a:schemeClr val="tx2"/>
                </a:solidFill>
              </a:rPr>
              <a:t>г.</a:t>
            </a:r>
            <a:endParaRPr lang="ru-RU" b="1" i="1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01922" y="908720"/>
            <a:ext cx="30397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Кудринская Галина Андреевна    1975 </a:t>
            </a:r>
            <a:r>
              <a:rPr lang="ru-RU" b="1" i="1" dirty="0" smtClean="0">
                <a:solidFill>
                  <a:schemeClr val="tx2"/>
                </a:solidFill>
              </a:rPr>
              <a:t>г.-1992 г.(</a:t>
            </a:r>
            <a:r>
              <a:rPr lang="ru-RU" b="1" i="1" dirty="0" smtClean="0">
                <a:solidFill>
                  <a:schemeClr val="tx2"/>
                </a:solidFill>
              </a:rPr>
              <a:t>периодически.) </a:t>
            </a:r>
            <a:endParaRPr lang="ru-RU" b="1" i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01922" y="5755221"/>
            <a:ext cx="30397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2"/>
                </a:solidFill>
              </a:rPr>
              <a:t>Плотникова Мария Валентиновна </a:t>
            </a:r>
            <a:r>
              <a:rPr lang="ru-RU" b="1" i="1" dirty="0" smtClean="0">
                <a:solidFill>
                  <a:schemeClr val="tx2"/>
                </a:solidFill>
              </a:rPr>
              <a:t> </a:t>
            </a:r>
            <a:r>
              <a:rPr lang="ru-RU" b="1" i="1" dirty="0" smtClean="0">
                <a:solidFill>
                  <a:schemeClr val="tx2"/>
                </a:solidFill>
              </a:rPr>
              <a:t> 05.1978 г</a:t>
            </a:r>
            <a:r>
              <a:rPr lang="ru-RU" b="1" i="1" dirty="0">
                <a:solidFill>
                  <a:schemeClr val="tx2"/>
                </a:solidFill>
              </a:rPr>
              <a:t>.-  </a:t>
            </a:r>
            <a:r>
              <a:rPr lang="ru-RU" b="1" i="1" dirty="0" smtClean="0">
                <a:solidFill>
                  <a:schemeClr val="tx2"/>
                </a:solidFill>
              </a:rPr>
              <a:t>1984 </a:t>
            </a:r>
            <a:r>
              <a:rPr lang="ru-RU" b="1" i="1" dirty="0" smtClean="0">
                <a:solidFill>
                  <a:schemeClr val="tx2"/>
                </a:solidFill>
              </a:rPr>
              <a:t>г.</a:t>
            </a:r>
            <a:endParaRPr lang="ru-RU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6"/>
    </mc:Choice>
    <mc:Fallback xmlns="">
      <p:transition spd="slow" advTm="16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18484" r="22122" b="46838"/>
          <a:stretch/>
        </p:blipFill>
        <p:spPr bwMode="auto">
          <a:xfrm>
            <a:off x="5004048" y="275832"/>
            <a:ext cx="3960440" cy="4197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58408" y="4611620"/>
            <a:ext cx="3262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2"/>
                </a:solidFill>
              </a:rPr>
              <a:t>Теплякова Ольга Алексеевна                2001 </a:t>
            </a:r>
            <a:r>
              <a:rPr lang="ru-RU" b="1" i="1" dirty="0" smtClean="0">
                <a:solidFill>
                  <a:schemeClr val="tx2"/>
                </a:solidFill>
              </a:rPr>
              <a:t>г.- </a:t>
            </a:r>
            <a:r>
              <a:rPr lang="ru-RU" b="1" i="1" dirty="0">
                <a:solidFill>
                  <a:schemeClr val="tx2"/>
                </a:solidFill>
              </a:rPr>
              <a:t>2009 </a:t>
            </a:r>
            <a:r>
              <a:rPr lang="ru-RU" b="1" i="1" dirty="0" err="1" smtClean="0">
                <a:solidFill>
                  <a:schemeClr val="tx2"/>
                </a:solidFill>
              </a:rPr>
              <a:t>гд</a:t>
            </a:r>
            <a:r>
              <a:rPr lang="ru-RU" b="1" i="1" dirty="0" smtClean="0">
                <a:solidFill>
                  <a:schemeClr val="tx2"/>
                </a:solidFill>
              </a:rPr>
              <a:t>. </a:t>
            </a:r>
            <a:endParaRPr lang="ru-RU" b="1" i="1" dirty="0">
              <a:solidFill>
                <a:schemeClr val="tx2"/>
              </a:solidFill>
            </a:endParaRPr>
          </a:p>
        </p:txBody>
      </p:sp>
      <p:pic>
        <p:nvPicPr>
          <p:cNvPr id="4" name="Picture 2" descr="C:\Users\ПК\Desktop\Documents\ФАП\SAM_78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5831"/>
            <a:ext cx="3672408" cy="41972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4473121"/>
            <a:ext cx="3024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2"/>
                </a:solidFill>
              </a:rPr>
              <a:t>Плотникова Полина Александровна                 21.03.2007 г.- 10.12.2007 </a:t>
            </a:r>
            <a:r>
              <a:rPr lang="ru-RU" b="1" i="1" dirty="0" smtClean="0">
                <a:solidFill>
                  <a:schemeClr val="tx2"/>
                </a:solidFill>
              </a:rPr>
              <a:t>г.</a:t>
            </a:r>
            <a:endParaRPr lang="ru-RU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9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7"/>
    </mc:Choice>
    <mc:Fallback xmlns="">
      <p:transition spd="slow" advTm="6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99"/>
          <a:stretch/>
        </p:blipFill>
        <p:spPr bwMode="auto">
          <a:xfrm>
            <a:off x="251520" y="188640"/>
            <a:ext cx="8712968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73585350"/>
      </p:ext>
    </p:extLst>
  </p:cSld>
  <p:clrMapOvr>
    <a:masterClrMapping/>
  </p:clrMapOvr>
  <p:transition spd="slow" advTm="643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620688"/>
            <a:ext cx="7408333" cy="5505475"/>
          </a:xfrm>
        </p:spPr>
        <p:txBody>
          <a:bodyPr>
            <a:normAutofit fontScale="92500" lnSpcReduction="20000"/>
          </a:bodyPr>
          <a:lstStyle/>
          <a:p>
            <a:r>
              <a:rPr lang="ru-RU" sz="1800" b="1" i="1" dirty="0" smtClean="0">
                <a:solidFill>
                  <a:srgbClr val="FF0000"/>
                </a:solidFill>
              </a:rPr>
              <a:t>Истопниками и кочегарами работали:</a:t>
            </a:r>
          </a:p>
          <a:p>
            <a:r>
              <a:rPr lang="ru-RU" sz="1800" b="1" i="1" dirty="0" smtClean="0"/>
              <a:t>Чегодаева Вера Александровна с 09.1970 </a:t>
            </a:r>
            <a:r>
              <a:rPr lang="ru-RU" sz="1800" b="1" i="1" dirty="0" smtClean="0"/>
              <a:t>г.</a:t>
            </a:r>
            <a:endParaRPr lang="ru-RU" sz="1800" b="1" i="1" dirty="0" smtClean="0"/>
          </a:p>
          <a:p>
            <a:r>
              <a:rPr lang="ru-RU" sz="1800" b="1" i="1" dirty="0" err="1" smtClean="0">
                <a:solidFill>
                  <a:srgbClr val="FF0000"/>
                </a:solidFill>
              </a:rPr>
              <a:t>Лешуков</a:t>
            </a:r>
            <a:r>
              <a:rPr lang="ru-RU" sz="1800" b="1" i="1" dirty="0" smtClean="0">
                <a:solidFill>
                  <a:srgbClr val="FF0000"/>
                </a:solidFill>
              </a:rPr>
              <a:t> Кирилл Николаевич  </a:t>
            </a:r>
            <a:r>
              <a:rPr lang="ru-RU" sz="1800" b="1" i="1" dirty="0" smtClean="0">
                <a:solidFill>
                  <a:srgbClr val="FF0000"/>
                </a:solidFill>
              </a:rPr>
              <a:t>- </a:t>
            </a:r>
            <a:r>
              <a:rPr lang="ru-RU" sz="1800" b="1" i="1" dirty="0" smtClean="0">
                <a:solidFill>
                  <a:srgbClr val="FF0000"/>
                </a:solidFill>
              </a:rPr>
              <a:t>с 10.1972 г.-</a:t>
            </a:r>
            <a:r>
              <a:rPr lang="ru-RU" sz="1800" b="1" i="1" dirty="0" smtClean="0">
                <a:solidFill>
                  <a:srgbClr val="FF0000"/>
                </a:solidFill>
              </a:rPr>
              <a:t>1988 г</a:t>
            </a:r>
            <a:r>
              <a:rPr lang="ru-RU" sz="1800" b="1" i="1" dirty="0" smtClean="0">
                <a:solidFill>
                  <a:srgbClr val="FF0000"/>
                </a:solidFill>
              </a:rPr>
              <a:t>.- работал истопником </a:t>
            </a:r>
            <a:r>
              <a:rPr lang="ru-RU" sz="1800" b="1" i="1" dirty="0" err="1" smtClean="0">
                <a:solidFill>
                  <a:srgbClr val="FF0000"/>
                </a:solidFill>
              </a:rPr>
              <a:t>Завражской</a:t>
            </a:r>
            <a:r>
              <a:rPr lang="ru-RU" sz="1800" b="1" i="1" dirty="0" smtClean="0">
                <a:solidFill>
                  <a:srgbClr val="FF0000"/>
                </a:solidFill>
              </a:rPr>
              <a:t> больницы. В то время  в больнице было печное </a:t>
            </a:r>
            <a:r>
              <a:rPr lang="ru-RU" sz="1800" b="1" i="1" dirty="0" smtClean="0">
                <a:solidFill>
                  <a:srgbClr val="FF0000"/>
                </a:solidFill>
              </a:rPr>
              <a:t>отопление. </a:t>
            </a:r>
            <a:r>
              <a:rPr lang="ru-RU" sz="1800" b="1" i="1" dirty="0" smtClean="0">
                <a:solidFill>
                  <a:srgbClr val="FF0000"/>
                </a:solidFill>
              </a:rPr>
              <a:t>Более 10 печей, которые нужно было  не только натопить, </a:t>
            </a:r>
            <a:r>
              <a:rPr lang="ru-RU" sz="1800" b="1" i="1" dirty="0">
                <a:solidFill>
                  <a:srgbClr val="FF0000"/>
                </a:solidFill>
              </a:rPr>
              <a:t>но и разделкой </a:t>
            </a:r>
            <a:r>
              <a:rPr lang="ru-RU" sz="1800" b="1" i="1" dirty="0" smtClean="0">
                <a:solidFill>
                  <a:srgbClr val="FF0000"/>
                </a:solidFill>
              </a:rPr>
              <a:t>дров  и подноской дров занимался истопник. </a:t>
            </a:r>
            <a:r>
              <a:rPr lang="ru-RU" sz="1800" b="1" i="1" dirty="0" smtClean="0">
                <a:solidFill>
                  <a:srgbClr val="FF0000"/>
                </a:solidFill>
              </a:rPr>
              <a:t> </a:t>
            </a:r>
            <a:r>
              <a:rPr lang="ru-RU" sz="1800" b="1" i="1" dirty="0" err="1" smtClean="0">
                <a:solidFill>
                  <a:srgbClr val="FF0000"/>
                </a:solidFill>
              </a:rPr>
              <a:t>Лешуков</a:t>
            </a:r>
            <a:r>
              <a:rPr lang="ru-RU" sz="1800" b="1" i="1" dirty="0" smtClean="0">
                <a:solidFill>
                  <a:srgbClr val="FF0000"/>
                </a:solidFill>
              </a:rPr>
              <a:t> </a:t>
            </a:r>
            <a:r>
              <a:rPr lang="ru-RU" sz="1800" b="1" i="1" dirty="0" smtClean="0">
                <a:solidFill>
                  <a:srgbClr val="FF0000"/>
                </a:solidFill>
              </a:rPr>
              <a:t>К.Н был очень исполнительный, трудолюбивый и скромный человек. </a:t>
            </a:r>
            <a:r>
              <a:rPr lang="ru-RU" sz="1800" b="1" i="1" dirty="0" smtClean="0">
                <a:solidFill>
                  <a:srgbClr val="FF0000"/>
                </a:solidFill>
              </a:rPr>
              <a:t>С1989 г-1996 </a:t>
            </a:r>
            <a:r>
              <a:rPr lang="ru-RU" sz="1800" b="1" i="1" dirty="0" smtClean="0">
                <a:solidFill>
                  <a:srgbClr val="FF0000"/>
                </a:solidFill>
              </a:rPr>
              <a:t>года он  работал   кочегаром. Всего стаж его работы в больнице  составил 24 года.</a:t>
            </a:r>
          </a:p>
          <a:p>
            <a:r>
              <a:rPr lang="ru-RU" sz="1800" b="1" i="1" dirty="0" err="1" smtClean="0"/>
              <a:t>Заварина</a:t>
            </a:r>
            <a:r>
              <a:rPr lang="ru-RU" sz="1800" b="1" i="1" dirty="0" smtClean="0"/>
              <a:t> Валентина Анатольевна               1972 г.</a:t>
            </a:r>
          </a:p>
          <a:p>
            <a:r>
              <a:rPr lang="ru-RU" sz="1800" b="1" i="1" dirty="0" err="1" smtClean="0"/>
              <a:t>Лешукова</a:t>
            </a:r>
            <a:r>
              <a:rPr lang="ru-RU" sz="1800" b="1" i="1" dirty="0" smtClean="0"/>
              <a:t> Валентина Павловна                      с </a:t>
            </a:r>
            <a:r>
              <a:rPr lang="ru-RU" sz="1800" b="1" i="1" dirty="0" smtClean="0"/>
              <a:t>04.1977 г</a:t>
            </a:r>
            <a:r>
              <a:rPr lang="ru-RU" sz="1800" b="1" i="1" dirty="0" smtClean="0"/>
              <a:t>.</a:t>
            </a:r>
          </a:p>
          <a:p>
            <a:r>
              <a:rPr lang="ru-RU" sz="1800" b="1" i="1" dirty="0" smtClean="0"/>
              <a:t>Кудринский Николай Васильевич                    </a:t>
            </a:r>
            <a:r>
              <a:rPr lang="ru-RU" sz="1800" b="1" i="1" dirty="0" smtClean="0"/>
              <a:t>1979 г</a:t>
            </a:r>
            <a:r>
              <a:rPr lang="ru-RU" sz="1800" b="1" i="1" dirty="0" smtClean="0"/>
              <a:t>.</a:t>
            </a:r>
          </a:p>
          <a:p>
            <a:r>
              <a:rPr lang="ru-RU" sz="1800" b="1" i="1" dirty="0" smtClean="0"/>
              <a:t>Валин Алексей Дмитриевич                              </a:t>
            </a:r>
            <a:r>
              <a:rPr lang="ru-RU" sz="1800" b="1" i="1" dirty="0" smtClean="0"/>
              <a:t>1980 г</a:t>
            </a:r>
            <a:r>
              <a:rPr lang="ru-RU" sz="1800" b="1" i="1" dirty="0" smtClean="0"/>
              <a:t>.</a:t>
            </a:r>
          </a:p>
          <a:p>
            <a:r>
              <a:rPr lang="ru-RU" sz="1800" b="1" i="1" dirty="0" err="1" smtClean="0"/>
              <a:t>Пахолкова</a:t>
            </a:r>
            <a:r>
              <a:rPr lang="ru-RU" sz="1800" b="1" i="1" dirty="0" smtClean="0"/>
              <a:t> Ольга  Ал.                                             1983 г.</a:t>
            </a:r>
          </a:p>
          <a:p>
            <a:pPr marL="0" indent="0">
              <a:buNone/>
            </a:pPr>
            <a:r>
              <a:rPr lang="ru-RU" sz="1800" b="1" i="1" dirty="0"/>
              <a:t> </a:t>
            </a:r>
            <a:r>
              <a:rPr lang="ru-RU" sz="1800" b="1" i="1" dirty="0" smtClean="0"/>
              <a:t>     </a:t>
            </a:r>
            <a:r>
              <a:rPr lang="ru-RU" sz="1800" b="1" i="1" dirty="0"/>
              <a:t>Плотников Николай Васильевич                     по 05.1986 г.              Кочегар.</a:t>
            </a:r>
          </a:p>
          <a:p>
            <a:pPr marL="0" indent="0">
              <a:buNone/>
            </a:pPr>
            <a:r>
              <a:rPr lang="ru-RU" sz="1800" b="1" i="1" dirty="0"/>
              <a:t> </a:t>
            </a:r>
            <a:r>
              <a:rPr lang="ru-RU" sz="1800" b="1" i="1" dirty="0" smtClean="0"/>
              <a:t>     </a:t>
            </a:r>
            <a:r>
              <a:rPr lang="ru-RU" sz="1800" b="1" i="1" dirty="0" smtClean="0">
                <a:solidFill>
                  <a:srgbClr val="FF0000"/>
                </a:solidFill>
              </a:rPr>
              <a:t>Плотников Василий Николаевич                     1985 г.-2001 </a:t>
            </a:r>
            <a:r>
              <a:rPr lang="ru-RU" sz="1800" b="1" i="1" dirty="0" smtClean="0">
                <a:solidFill>
                  <a:srgbClr val="FF0000"/>
                </a:solidFill>
              </a:rPr>
              <a:t>г.       </a:t>
            </a:r>
            <a:r>
              <a:rPr lang="ru-RU" sz="1800" b="1" i="1" dirty="0" smtClean="0">
                <a:solidFill>
                  <a:srgbClr val="FF0000"/>
                </a:solidFill>
              </a:rPr>
              <a:t>Кочегар.</a:t>
            </a:r>
          </a:p>
          <a:p>
            <a:r>
              <a:rPr lang="ru-RU" sz="1800" b="1" i="1" dirty="0" smtClean="0">
                <a:solidFill>
                  <a:srgbClr val="FF0000"/>
                </a:solidFill>
              </a:rPr>
              <a:t>Плотников Геннадий Васильевич                   </a:t>
            </a:r>
            <a:r>
              <a:rPr lang="ru-RU" sz="1800" b="1" i="1" dirty="0" smtClean="0">
                <a:solidFill>
                  <a:srgbClr val="FF0000"/>
                </a:solidFill>
              </a:rPr>
              <a:t>1987 г.- </a:t>
            </a:r>
            <a:r>
              <a:rPr lang="ru-RU" sz="1800" b="1" i="1" dirty="0" smtClean="0">
                <a:solidFill>
                  <a:srgbClr val="FF0000"/>
                </a:solidFill>
              </a:rPr>
              <a:t>1995 </a:t>
            </a:r>
            <a:r>
              <a:rPr lang="ru-RU" sz="1800" b="1" i="1" dirty="0" smtClean="0">
                <a:solidFill>
                  <a:srgbClr val="FF0000"/>
                </a:solidFill>
              </a:rPr>
              <a:t>г.         </a:t>
            </a:r>
            <a:r>
              <a:rPr lang="ru-RU" sz="1800" b="1" i="1" dirty="0" smtClean="0">
                <a:solidFill>
                  <a:srgbClr val="FF0000"/>
                </a:solidFill>
              </a:rPr>
              <a:t>кочегар.</a:t>
            </a:r>
          </a:p>
          <a:p>
            <a:r>
              <a:rPr lang="ru-RU" sz="1800" b="1" i="1" dirty="0" smtClean="0">
                <a:solidFill>
                  <a:srgbClr val="FF0000"/>
                </a:solidFill>
              </a:rPr>
              <a:t>Капустин Владимир Кириллович                   1989 </a:t>
            </a:r>
            <a:r>
              <a:rPr lang="ru-RU" sz="1800" b="1" i="1" dirty="0" smtClean="0">
                <a:solidFill>
                  <a:srgbClr val="FF0000"/>
                </a:solidFill>
              </a:rPr>
              <a:t>г.- </a:t>
            </a:r>
            <a:r>
              <a:rPr lang="ru-RU" sz="1800" b="1" i="1" dirty="0" smtClean="0">
                <a:solidFill>
                  <a:srgbClr val="FF0000"/>
                </a:solidFill>
              </a:rPr>
              <a:t>1995 </a:t>
            </a:r>
            <a:r>
              <a:rPr lang="ru-RU" sz="1800" b="1" i="1" dirty="0" smtClean="0">
                <a:solidFill>
                  <a:srgbClr val="FF0000"/>
                </a:solidFill>
              </a:rPr>
              <a:t>г.        </a:t>
            </a:r>
            <a:r>
              <a:rPr lang="ru-RU" sz="1800" b="1" i="1" dirty="0" smtClean="0">
                <a:solidFill>
                  <a:srgbClr val="FF0000"/>
                </a:solidFill>
              </a:rPr>
              <a:t>Кочегар.</a:t>
            </a:r>
          </a:p>
          <a:p>
            <a:r>
              <a:rPr lang="ru-RU" sz="1800" b="1" i="1" dirty="0" smtClean="0">
                <a:solidFill>
                  <a:srgbClr val="FF0000"/>
                </a:solidFill>
              </a:rPr>
              <a:t>Воронин Василий Иванович                              1989 г.- 1995 </a:t>
            </a:r>
            <a:r>
              <a:rPr lang="ru-RU" sz="1800" b="1" i="1" dirty="0" smtClean="0">
                <a:solidFill>
                  <a:srgbClr val="FF0000"/>
                </a:solidFill>
              </a:rPr>
              <a:t>г.       </a:t>
            </a:r>
            <a:r>
              <a:rPr lang="ru-RU" sz="1800" b="1" i="1" dirty="0" smtClean="0">
                <a:solidFill>
                  <a:srgbClr val="FF0000"/>
                </a:solidFill>
              </a:rPr>
              <a:t>кочегар.</a:t>
            </a:r>
          </a:p>
          <a:p>
            <a:r>
              <a:rPr lang="ru-RU" sz="1800" b="1" i="1" dirty="0" err="1" smtClean="0">
                <a:solidFill>
                  <a:srgbClr val="FF0000"/>
                </a:solidFill>
              </a:rPr>
              <a:t>Сошилов</a:t>
            </a:r>
            <a:r>
              <a:rPr lang="ru-RU" sz="1800" b="1" i="1" dirty="0" smtClean="0">
                <a:solidFill>
                  <a:srgbClr val="FF0000"/>
                </a:solidFill>
              </a:rPr>
              <a:t> Александр </a:t>
            </a:r>
            <a:r>
              <a:rPr lang="ru-RU" sz="1800" b="1" i="1" dirty="0" err="1" smtClean="0">
                <a:solidFill>
                  <a:srgbClr val="FF0000"/>
                </a:solidFill>
              </a:rPr>
              <a:t>Никонорович</a:t>
            </a:r>
            <a:r>
              <a:rPr lang="ru-RU" sz="1800" b="1" i="1" dirty="0" smtClean="0">
                <a:solidFill>
                  <a:srgbClr val="FF0000"/>
                </a:solidFill>
              </a:rPr>
              <a:t>                 1990 </a:t>
            </a:r>
            <a:r>
              <a:rPr lang="ru-RU" sz="1800" b="1" i="1" dirty="0" smtClean="0">
                <a:solidFill>
                  <a:srgbClr val="FF0000"/>
                </a:solidFill>
              </a:rPr>
              <a:t>г.- </a:t>
            </a:r>
            <a:r>
              <a:rPr lang="ru-RU" sz="1800" b="1" i="1" dirty="0" smtClean="0">
                <a:solidFill>
                  <a:srgbClr val="FF0000"/>
                </a:solidFill>
              </a:rPr>
              <a:t>1994 </a:t>
            </a:r>
            <a:r>
              <a:rPr lang="ru-RU" sz="1800" b="1" i="1" dirty="0" smtClean="0">
                <a:solidFill>
                  <a:srgbClr val="FF0000"/>
                </a:solidFill>
              </a:rPr>
              <a:t>г..   </a:t>
            </a:r>
            <a:r>
              <a:rPr lang="ru-RU" sz="1800" b="1" i="1" dirty="0" smtClean="0">
                <a:solidFill>
                  <a:srgbClr val="FF0000"/>
                </a:solidFill>
              </a:rPr>
              <a:t>Кочегар.</a:t>
            </a:r>
          </a:p>
          <a:p>
            <a:r>
              <a:rPr lang="ru-RU" sz="1800" b="1" i="1" dirty="0" err="1" smtClean="0">
                <a:solidFill>
                  <a:srgbClr val="FF0000"/>
                </a:solidFill>
              </a:rPr>
              <a:t>Пахолков</a:t>
            </a:r>
            <a:r>
              <a:rPr lang="ru-RU" sz="1800" b="1" i="1" dirty="0" smtClean="0">
                <a:solidFill>
                  <a:srgbClr val="FF0000"/>
                </a:solidFill>
              </a:rPr>
              <a:t> Владимир Александрович             1992 </a:t>
            </a:r>
            <a:r>
              <a:rPr lang="ru-RU" sz="1800" b="1" i="1" dirty="0" smtClean="0">
                <a:solidFill>
                  <a:srgbClr val="FF0000"/>
                </a:solidFill>
              </a:rPr>
              <a:t>г.-03.01.1998г.                              </a:t>
            </a:r>
            <a:r>
              <a:rPr lang="ru-RU" sz="1800" b="1" i="1" dirty="0" smtClean="0">
                <a:solidFill>
                  <a:srgbClr val="FF0000"/>
                </a:solidFill>
              </a:rPr>
              <a:t>с 01.04.2008г.- 2009 год.</a:t>
            </a:r>
            <a:endParaRPr lang="ru-RU" sz="1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24">
        <p:fade/>
      </p:transition>
    </mc:Choice>
    <mc:Fallback xmlns="">
      <p:transition spd="med" advTm="300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404664"/>
            <a:ext cx="7408333" cy="5721499"/>
          </a:xfrm>
        </p:spPr>
        <p:txBody>
          <a:bodyPr>
            <a:normAutofit fontScale="70000" lnSpcReduction="20000"/>
          </a:bodyPr>
          <a:lstStyle/>
          <a:p>
            <a:r>
              <a:rPr lang="ru-RU" sz="2100" b="1" i="1" dirty="0" smtClean="0"/>
              <a:t>Плотников Сергей Алексеевич                                      12.09.1994г.--1996 </a:t>
            </a:r>
            <a:r>
              <a:rPr lang="ru-RU" sz="2100" b="1" i="1" dirty="0" smtClean="0"/>
              <a:t>г.</a:t>
            </a:r>
            <a:endParaRPr lang="ru-RU" sz="2100" b="1" i="1" dirty="0" smtClean="0"/>
          </a:p>
          <a:p>
            <a:r>
              <a:rPr lang="ru-RU" sz="2100" b="1" i="1" dirty="0" smtClean="0"/>
              <a:t>Плотников </a:t>
            </a:r>
            <a:r>
              <a:rPr lang="ru-RU" sz="2100" b="1" i="1" dirty="0"/>
              <a:t>В</a:t>
            </a:r>
            <a:r>
              <a:rPr lang="ru-RU" sz="2100" b="1" i="1" dirty="0" smtClean="0"/>
              <a:t>асилий Алексеевич                                   12.09.1994г.- </a:t>
            </a:r>
            <a:r>
              <a:rPr lang="ru-RU" sz="2100" b="1" i="1" dirty="0" smtClean="0"/>
              <a:t>1996 г</a:t>
            </a:r>
            <a:r>
              <a:rPr lang="ru-RU" sz="2100" b="1" i="1" dirty="0" smtClean="0"/>
              <a:t>.</a:t>
            </a:r>
          </a:p>
          <a:p>
            <a:r>
              <a:rPr lang="ru-RU" sz="2100" b="1" i="1" dirty="0" smtClean="0"/>
              <a:t>Костылев Василий </a:t>
            </a:r>
            <a:r>
              <a:rPr lang="ru-RU" sz="2100" b="1" i="1" dirty="0" err="1" smtClean="0"/>
              <a:t>Ремович</a:t>
            </a:r>
            <a:r>
              <a:rPr lang="ru-RU" sz="2100" b="1" i="1" dirty="0" smtClean="0"/>
              <a:t>      </a:t>
            </a:r>
            <a:r>
              <a:rPr lang="ru-RU" sz="2100" b="1" i="1" dirty="0" err="1" smtClean="0"/>
              <a:t>стац</a:t>
            </a:r>
            <a:r>
              <a:rPr lang="ru-RU" sz="2100" b="1" i="1" dirty="0" smtClean="0"/>
              <a:t>.                         01.10.1995 г.- </a:t>
            </a:r>
            <a:r>
              <a:rPr lang="ru-RU" sz="2100" b="1" i="1" dirty="0" smtClean="0"/>
              <a:t>28.02.199 8г</a:t>
            </a:r>
            <a:r>
              <a:rPr lang="ru-RU" sz="2100" b="1" i="1" dirty="0" smtClean="0"/>
              <a:t>.</a:t>
            </a:r>
          </a:p>
          <a:p>
            <a:r>
              <a:rPr lang="ru-RU" sz="2100" b="1" i="1" dirty="0" smtClean="0"/>
              <a:t>Лукин Юрий Петрович                                               23.09.1996 </a:t>
            </a:r>
            <a:r>
              <a:rPr lang="ru-RU" sz="2100" b="1" i="1" dirty="0" smtClean="0"/>
              <a:t>г.-05.04.1997 г..</a:t>
            </a:r>
            <a:endParaRPr lang="ru-RU" sz="2100" b="1" i="1" dirty="0" smtClean="0"/>
          </a:p>
          <a:p>
            <a:r>
              <a:rPr lang="ru-RU" sz="2100" b="1" i="1" dirty="0" smtClean="0"/>
              <a:t>Плотников Владимир Алексеевич                        27.09.1996 г.- </a:t>
            </a:r>
            <a:r>
              <a:rPr lang="ru-RU" sz="2100" b="1" i="1" dirty="0" smtClean="0"/>
              <a:t>24.02.1997 г.</a:t>
            </a:r>
            <a:endParaRPr lang="ru-RU" sz="2100" b="1" i="1" dirty="0" smtClean="0"/>
          </a:p>
          <a:p>
            <a:r>
              <a:rPr lang="ru-RU" sz="2100" b="1" i="1" dirty="0" err="1" smtClean="0"/>
              <a:t>Сошилов</a:t>
            </a:r>
            <a:r>
              <a:rPr lang="ru-RU" sz="2100" b="1" i="1" dirty="0" smtClean="0"/>
              <a:t> Иван Вениаминович </a:t>
            </a:r>
            <a:r>
              <a:rPr lang="ru-RU" sz="2100" b="1" i="1" dirty="0"/>
              <a:t> </a:t>
            </a:r>
            <a:r>
              <a:rPr lang="ru-RU" sz="2100" b="1" i="1" dirty="0" smtClean="0"/>
              <a:t>                               </a:t>
            </a:r>
            <a:r>
              <a:rPr lang="ru-RU" sz="2100" b="1" i="1" dirty="0" smtClean="0"/>
              <a:t>3.01.1998 г</a:t>
            </a:r>
            <a:r>
              <a:rPr lang="ru-RU" sz="2100" b="1" i="1" dirty="0" smtClean="0"/>
              <a:t>.-</a:t>
            </a:r>
            <a:r>
              <a:rPr lang="ru-RU" sz="2100" b="1" i="1" dirty="0" smtClean="0"/>
              <a:t>13.02.1999 г.</a:t>
            </a:r>
            <a:endParaRPr lang="ru-RU" sz="2100" b="1" i="1" dirty="0" smtClean="0"/>
          </a:p>
          <a:p>
            <a:r>
              <a:rPr lang="ru-RU" sz="2100" b="1" i="1" dirty="0" err="1" smtClean="0"/>
              <a:t>Сошилов</a:t>
            </a:r>
            <a:r>
              <a:rPr lang="ru-RU" sz="2100" b="1" i="1" dirty="0" smtClean="0"/>
              <a:t> Владимир Николаевич                             </a:t>
            </a:r>
            <a:r>
              <a:rPr lang="ru-RU" sz="2100" b="1" i="1" dirty="0" smtClean="0"/>
              <a:t>1.10.1998 г.-27.05.1999 г..</a:t>
            </a:r>
            <a:endParaRPr lang="ru-RU" sz="2100" b="1" i="1" dirty="0" smtClean="0"/>
          </a:p>
          <a:p>
            <a:r>
              <a:rPr lang="ru-RU" sz="2100" b="1" i="1" dirty="0" smtClean="0"/>
              <a:t>Плотников Алексей Анатольевич                         13.02.1999 </a:t>
            </a:r>
            <a:r>
              <a:rPr lang="ru-RU" sz="2100" b="1" i="1" dirty="0" smtClean="0"/>
              <a:t>г. </a:t>
            </a:r>
            <a:r>
              <a:rPr lang="ru-RU" sz="2100" b="1" i="1" dirty="0" smtClean="0"/>
              <a:t>– 05.2001 </a:t>
            </a:r>
            <a:r>
              <a:rPr lang="ru-RU" sz="2100" b="1" i="1" dirty="0" smtClean="0"/>
              <a:t>г..</a:t>
            </a:r>
            <a:endParaRPr lang="ru-RU" sz="2100" b="1" i="1" dirty="0" smtClean="0"/>
          </a:p>
          <a:p>
            <a:r>
              <a:rPr lang="ru-RU" sz="2100" b="1" i="1" dirty="0" smtClean="0"/>
              <a:t>Плотников Сергей Васильевич 2.                            21.09.1999г.-  01.12.2002 </a:t>
            </a:r>
            <a:r>
              <a:rPr lang="ru-RU" sz="2100" b="1" i="1" dirty="0" smtClean="0"/>
              <a:t>г.</a:t>
            </a:r>
            <a:endParaRPr lang="ru-RU" sz="2100" b="1" i="1" dirty="0" smtClean="0"/>
          </a:p>
          <a:p>
            <a:r>
              <a:rPr lang="ru-RU" sz="2100" b="1" i="1" dirty="0">
                <a:solidFill>
                  <a:srgbClr val="FF0000"/>
                </a:solidFill>
              </a:rPr>
              <a:t>Плотников Сергей Васильевич  1. </a:t>
            </a:r>
            <a:r>
              <a:rPr lang="ru-RU" sz="2100" b="1" i="1" dirty="0" err="1">
                <a:solidFill>
                  <a:srgbClr val="FF0000"/>
                </a:solidFill>
              </a:rPr>
              <a:t>амб</a:t>
            </a:r>
            <a:r>
              <a:rPr lang="ru-RU" sz="2100" b="1" i="1" dirty="0">
                <a:solidFill>
                  <a:srgbClr val="FF0000"/>
                </a:solidFill>
              </a:rPr>
              <a:t>.                 </a:t>
            </a:r>
            <a:r>
              <a:rPr lang="ru-RU" sz="2100" b="1" i="1" dirty="0" smtClean="0">
                <a:solidFill>
                  <a:srgbClr val="FF0000"/>
                </a:solidFill>
              </a:rPr>
              <a:t>10.10.1996 </a:t>
            </a:r>
            <a:r>
              <a:rPr lang="ru-RU" sz="2100" b="1" i="1" dirty="0" smtClean="0">
                <a:solidFill>
                  <a:srgbClr val="FF0000"/>
                </a:solidFill>
              </a:rPr>
              <a:t>г. </a:t>
            </a:r>
            <a:r>
              <a:rPr lang="ru-RU" sz="2100" b="1" i="1" dirty="0">
                <a:solidFill>
                  <a:srgbClr val="FF0000"/>
                </a:solidFill>
              </a:rPr>
              <a:t>-2012 </a:t>
            </a:r>
            <a:r>
              <a:rPr lang="ru-RU" sz="2100" b="1" i="1" dirty="0" smtClean="0">
                <a:solidFill>
                  <a:srgbClr val="FF0000"/>
                </a:solidFill>
              </a:rPr>
              <a:t>г.</a:t>
            </a:r>
            <a:endParaRPr lang="ru-RU" sz="2100" b="1" i="1" dirty="0">
              <a:solidFill>
                <a:srgbClr val="FF0000"/>
              </a:solidFill>
            </a:endParaRPr>
          </a:p>
          <a:p>
            <a:r>
              <a:rPr lang="ru-RU" sz="2100" b="1" i="1" dirty="0" err="1">
                <a:solidFill>
                  <a:srgbClr val="FF0000"/>
                </a:solidFill>
              </a:rPr>
              <a:t>Пахолков</a:t>
            </a:r>
            <a:r>
              <a:rPr lang="ru-RU" sz="2100" b="1" i="1" dirty="0">
                <a:solidFill>
                  <a:srgbClr val="FF0000"/>
                </a:solidFill>
              </a:rPr>
              <a:t> Василий Андреевич                                 1990г. </a:t>
            </a:r>
            <a:r>
              <a:rPr lang="ru-RU" sz="2100" b="1" i="1" dirty="0" smtClean="0">
                <a:solidFill>
                  <a:srgbClr val="FF0000"/>
                </a:solidFill>
              </a:rPr>
              <a:t>1996-1999 г</a:t>
            </a:r>
            <a:r>
              <a:rPr lang="ru-RU" sz="2100" b="1" i="1" dirty="0">
                <a:solidFill>
                  <a:srgbClr val="FF0000"/>
                </a:solidFill>
              </a:rPr>
              <a:t>. </a:t>
            </a:r>
            <a:r>
              <a:rPr lang="ru-RU" sz="2100" b="1" i="1" dirty="0" smtClean="0">
                <a:solidFill>
                  <a:srgbClr val="FF0000"/>
                </a:solidFill>
              </a:rPr>
              <a:t>12.2007 г.-2009 г</a:t>
            </a:r>
            <a:r>
              <a:rPr lang="ru-RU" sz="2100" b="1" i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100" b="1" i="1" dirty="0"/>
              <a:t> </a:t>
            </a:r>
            <a:r>
              <a:rPr lang="ru-RU" sz="2100" b="1" i="1" dirty="0" smtClean="0"/>
              <a:t>      </a:t>
            </a:r>
            <a:r>
              <a:rPr lang="ru-RU" sz="2100" b="1" i="1" dirty="0" err="1" smtClean="0">
                <a:solidFill>
                  <a:srgbClr val="FF0000"/>
                </a:solidFill>
              </a:rPr>
              <a:t>Яцюк</a:t>
            </a:r>
            <a:r>
              <a:rPr lang="ru-RU" sz="2100" b="1" i="1" dirty="0" smtClean="0">
                <a:solidFill>
                  <a:srgbClr val="FF0000"/>
                </a:solidFill>
              </a:rPr>
              <a:t> Андрей Николаевич                                          21.01.1999 г.- 15.01.2008 </a:t>
            </a:r>
            <a:r>
              <a:rPr lang="ru-RU" sz="2100" b="1" i="1" dirty="0" smtClean="0">
                <a:solidFill>
                  <a:srgbClr val="FF0000"/>
                </a:solidFill>
              </a:rPr>
              <a:t>г.</a:t>
            </a:r>
            <a:endParaRPr lang="ru-RU" sz="2100" b="1" i="1" dirty="0" smtClean="0">
              <a:solidFill>
                <a:srgbClr val="FF0000"/>
              </a:solidFill>
            </a:endParaRPr>
          </a:p>
          <a:p>
            <a:r>
              <a:rPr lang="ru-RU" sz="2100" b="1" i="1" dirty="0" smtClean="0">
                <a:solidFill>
                  <a:srgbClr val="FF0000"/>
                </a:solidFill>
              </a:rPr>
              <a:t>Рыжков Игорь Николаевич                                       20.09.2000 г.- 2004 </a:t>
            </a:r>
            <a:r>
              <a:rPr lang="ru-RU" sz="2100" b="1" i="1" dirty="0" smtClean="0">
                <a:solidFill>
                  <a:srgbClr val="FF0000"/>
                </a:solidFill>
              </a:rPr>
              <a:t>г.</a:t>
            </a:r>
            <a:endParaRPr lang="ru-RU" sz="2100" b="1" i="1" dirty="0" smtClean="0">
              <a:solidFill>
                <a:srgbClr val="FF0000"/>
              </a:solidFill>
            </a:endParaRPr>
          </a:p>
          <a:p>
            <a:r>
              <a:rPr lang="ru-RU" sz="2100" b="1" i="1" dirty="0" smtClean="0">
                <a:solidFill>
                  <a:srgbClr val="FF0000"/>
                </a:solidFill>
              </a:rPr>
              <a:t>Кудринский Павел Васильевич                                06.09.2001 г. -01.04.2005 </a:t>
            </a:r>
            <a:r>
              <a:rPr lang="ru-RU" sz="2100" b="1" i="1" dirty="0" smtClean="0">
                <a:solidFill>
                  <a:srgbClr val="FF0000"/>
                </a:solidFill>
              </a:rPr>
              <a:t>г.</a:t>
            </a:r>
            <a:endParaRPr lang="ru-RU" sz="2100" b="1" i="1" dirty="0" smtClean="0">
              <a:solidFill>
                <a:srgbClr val="FF0000"/>
              </a:solidFill>
            </a:endParaRPr>
          </a:p>
          <a:p>
            <a:r>
              <a:rPr lang="ru-RU" sz="2100" b="1" i="1" dirty="0" err="1" smtClean="0">
                <a:solidFill>
                  <a:srgbClr val="FF0000"/>
                </a:solidFill>
              </a:rPr>
              <a:t>Басалаев</a:t>
            </a:r>
            <a:r>
              <a:rPr lang="ru-RU" sz="2100" b="1" i="1" dirty="0" smtClean="0">
                <a:solidFill>
                  <a:srgbClr val="FF0000"/>
                </a:solidFill>
              </a:rPr>
              <a:t> Николай Александрович                        06.09.2001 г. – 01.04.2005 </a:t>
            </a:r>
            <a:r>
              <a:rPr lang="ru-RU" sz="2100" b="1" i="1" dirty="0" smtClean="0">
                <a:solidFill>
                  <a:srgbClr val="FF0000"/>
                </a:solidFill>
              </a:rPr>
              <a:t>г.</a:t>
            </a:r>
            <a:endParaRPr lang="ru-RU" sz="2100" b="1" i="1" dirty="0" smtClean="0">
              <a:solidFill>
                <a:srgbClr val="FF0000"/>
              </a:solidFill>
            </a:endParaRPr>
          </a:p>
          <a:p>
            <a:r>
              <a:rPr lang="ru-RU" sz="2100" b="1" i="1" dirty="0" smtClean="0">
                <a:solidFill>
                  <a:srgbClr val="FF0000"/>
                </a:solidFill>
              </a:rPr>
              <a:t>Меньшиков </a:t>
            </a:r>
            <a:r>
              <a:rPr lang="ru-RU" sz="2100" b="1" i="1" dirty="0">
                <a:solidFill>
                  <a:srgbClr val="FF0000"/>
                </a:solidFill>
              </a:rPr>
              <a:t>В</a:t>
            </a:r>
            <a:r>
              <a:rPr lang="ru-RU" sz="2100" b="1" i="1" dirty="0" smtClean="0">
                <a:solidFill>
                  <a:srgbClr val="FF0000"/>
                </a:solidFill>
              </a:rPr>
              <a:t>асилий Егорович                                01.12.2002 г.- 01.06.2006 </a:t>
            </a:r>
            <a:r>
              <a:rPr lang="ru-RU" sz="2100" b="1" i="1" dirty="0" smtClean="0">
                <a:solidFill>
                  <a:srgbClr val="FF0000"/>
                </a:solidFill>
              </a:rPr>
              <a:t>г.</a:t>
            </a:r>
            <a:endParaRPr lang="ru-RU" sz="2100" b="1" i="1" dirty="0" smtClean="0">
              <a:solidFill>
                <a:srgbClr val="FF0000"/>
              </a:solidFill>
            </a:endParaRPr>
          </a:p>
          <a:p>
            <a:r>
              <a:rPr lang="ru-RU" sz="2100" b="1" i="1" dirty="0" smtClean="0">
                <a:solidFill>
                  <a:srgbClr val="FF0000"/>
                </a:solidFill>
              </a:rPr>
              <a:t>Чегодаев Михаил Иванович                                     2001 г.- 2005 </a:t>
            </a:r>
            <a:r>
              <a:rPr lang="ru-RU" sz="2100" b="1" i="1" dirty="0" smtClean="0">
                <a:solidFill>
                  <a:srgbClr val="FF0000"/>
                </a:solidFill>
              </a:rPr>
              <a:t>г.</a:t>
            </a:r>
            <a:endParaRPr lang="ru-RU" sz="2100" b="1" i="1" dirty="0" smtClean="0">
              <a:solidFill>
                <a:srgbClr val="FF0000"/>
              </a:solidFill>
            </a:endParaRPr>
          </a:p>
          <a:p>
            <a:r>
              <a:rPr lang="ru-RU" sz="2000" b="1" i="1" dirty="0" err="1">
                <a:solidFill>
                  <a:srgbClr val="FF0000"/>
                </a:solidFill>
              </a:rPr>
              <a:t>Пахолков</a:t>
            </a:r>
            <a:r>
              <a:rPr lang="ru-RU" sz="2000" b="1" i="1" dirty="0">
                <a:solidFill>
                  <a:srgbClr val="FF0000"/>
                </a:solidFill>
              </a:rPr>
              <a:t> Яков Иванович                                    </a:t>
            </a:r>
            <a:r>
              <a:rPr lang="ru-RU" sz="2000" b="1" i="1" dirty="0" smtClean="0">
                <a:solidFill>
                  <a:srgbClr val="FF0000"/>
                </a:solidFill>
              </a:rPr>
              <a:t>      </a:t>
            </a:r>
            <a:r>
              <a:rPr lang="ru-RU" sz="2000" b="1" i="1" dirty="0">
                <a:solidFill>
                  <a:srgbClr val="FF0000"/>
                </a:solidFill>
              </a:rPr>
              <a:t>1985 г.  </a:t>
            </a:r>
            <a:r>
              <a:rPr lang="ru-RU" sz="2000" b="1" i="1" dirty="0" smtClean="0">
                <a:solidFill>
                  <a:srgbClr val="FF0000"/>
                </a:solidFill>
              </a:rPr>
              <a:t>2007г</a:t>
            </a:r>
            <a:r>
              <a:rPr lang="ru-RU" sz="2000" b="1" i="1" dirty="0" smtClean="0">
                <a:solidFill>
                  <a:srgbClr val="FF0000"/>
                </a:solidFill>
              </a:rPr>
              <a:t>.- 2012 </a:t>
            </a:r>
            <a:r>
              <a:rPr lang="ru-RU" sz="2000" b="1" i="1" dirty="0" smtClean="0">
                <a:solidFill>
                  <a:srgbClr val="FF0000"/>
                </a:solidFill>
              </a:rPr>
              <a:t>г.           </a:t>
            </a:r>
            <a:endParaRPr lang="ru-RU" sz="2000" b="1" i="1" dirty="0"/>
          </a:p>
          <a:p>
            <a:pPr marL="0" indent="0">
              <a:buNone/>
            </a:pPr>
            <a:r>
              <a:rPr lang="ru-RU" sz="2100" b="1" i="1" dirty="0">
                <a:solidFill>
                  <a:srgbClr val="FF0000"/>
                </a:solidFill>
              </a:rPr>
              <a:t> </a:t>
            </a:r>
            <a:r>
              <a:rPr lang="ru-RU" sz="2100" b="1" i="1" dirty="0" smtClean="0">
                <a:solidFill>
                  <a:srgbClr val="FF0000"/>
                </a:solidFill>
              </a:rPr>
              <a:t>      Костылев Николай Алексеевич                             2004 </a:t>
            </a:r>
            <a:r>
              <a:rPr lang="ru-RU" sz="2100" b="1" i="1" dirty="0" smtClean="0">
                <a:solidFill>
                  <a:srgbClr val="FF0000"/>
                </a:solidFill>
              </a:rPr>
              <a:t>г.-2008 г.</a:t>
            </a:r>
            <a:endParaRPr lang="ru-RU" sz="2100" b="1" i="1" dirty="0" smtClean="0">
              <a:solidFill>
                <a:srgbClr val="FF0000"/>
              </a:solidFill>
            </a:endParaRPr>
          </a:p>
          <a:p>
            <a:r>
              <a:rPr lang="ru-RU" sz="2100" b="1" i="1" dirty="0" smtClean="0">
                <a:solidFill>
                  <a:srgbClr val="FF0000"/>
                </a:solidFill>
              </a:rPr>
              <a:t>Плотников Леонид Михайлович                           </a:t>
            </a:r>
            <a:r>
              <a:rPr lang="ru-RU" sz="2100" b="1" i="1" dirty="0" smtClean="0">
                <a:solidFill>
                  <a:srgbClr val="FF0000"/>
                </a:solidFill>
              </a:rPr>
              <a:t>2005 г.- </a:t>
            </a:r>
            <a:r>
              <a:rPr lang="ru-RU" sz="2100" b="1" i="1" dirty="0" smtClean="0">
                <a:solidFill>
                  <a:srgbClr val="FF0000"/>
                </a:solidFill>
              </a:rPr>
              <a:t>2008 </a:t>
            </a:r>
            <a:r>
              <a:rPr lang="ru-RU" sz="2100" b="1" i="1" dirty="0" smtClean="0">
                <a:solidFill>
                  <a:srgbClr val="FF0000"/>
                </a:solidFill>
              </a:rPr>
              <a:t>г.</a:t>
            </a:r>
            <a:endParaRPr lang="ru-RU" sz="2100" b="1" i="1" dirty="0" smtClean="0">
              <a:solidFill>
                <a:srgbClr val="FF0000"/>
              </a:solidFill>
            </a:endParaRPr>
          </a:p>
          <a:p>
            <a:r>
              <a:rPr lang="ru-RU" sz="2100" b="1" i="1" dirty="0">
                <a:solidFill>
                  <a:srgbClr val="FF0000"/>
                </a:solidFill>
              </a:rPr>
              <a:t>Волков Василий Алексеевич                                    </a:t>
            </a:r>
            <a:r>
              <a:rPr lang="ru-RU" sz="2100" b="1" i="1" dirty="0" smtClean="0">
                <a:solidFill>
                  <a:srgbClr val="FF0000"/>
                </a:solidFill>
              </a:rPr>
              <a:t>2005 г.-2009 г.</a:t>
            </a:r>
            <a:endParaRPr lang="ru-RU" sz="21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100" b="1" i="1" dirty="0">
                <a:solidFill>
                  <a:srgbClr val="FF0000"/>
                </a:solidFill>
              </a:rPr>
              <a:t> </a:t>
            </a:r>
            <a:r>
              <a:rPr lang="ru-RU" sz="2100" b="1" i="1" dirty="0" smtClean="0">
                <a:solidFill>
                  <a:srgbClr val="FF0000"/>
                </a:solidFill>
              </a:rPr>
              <a:t>      </a:t>
            </a:r>
            <a:r>
              <a:rPr lang="ru-RU" sz="2100" b="1" i="1" dirty="0" smtClean="0"/>
              <a:t>Костылева Светлана Владимировна                 </a:t>
            </a:r>
            <a:r>
              <a:rPr lang="ru-RU" sz="2100" b="1" i="1" dirty="0" smtClean="0"/>
              <a:t>2008 г. -2009 г.</a:t>
            </a:r>
            <a:endParaRPr lang="ru-RU" sz="2100" b="1" i="1" dirty="0" smtClean="0"/>
          </a:p>
          <a:p>
            <a:r>
              <a:rPr lang="ru-RU" sz="2100" b="1" i="1" dirty="0" smtClean="0"/>
              <a:t>Капустин Михаил Петрович                                  </a:t>
            </a:r>
            <a:r>
              <a:rPr lang="ru-RU" sz="2100" b="1" i="1" dirty="0" smtClean="0"/>
              <a:t>2008 г. </a:t>
            </a:r>
            <a:r>
              <a:rPr lang="ru-RU" sz="2100" b="1" i="1" dirty="0" smtClean="0"/>
              <a:t>– 2009 </a:t>
            </a:r>
            <a:r>
              <a:rPr lang="ru-RU" sz="2100" b="1" i="1" dirty="0" smtClean="0"/>
              <a:t>г.</a:t>
            </a:r>
            <a:endParaRPr lang="ru-RU" sz="2100" b="1" i="1" dirty="0" smtClean="0"/>
          </a:p>
          <a:p>
            <a:endParaRPr lang="ru-RU" sz="1800" dirty="0" smtClean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38783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207">
        <p:fade/>
      </p:transition>
    </mc:Choice>
    <mc:Fallback xmlns="">
      <p:transition spd="med" advTm="302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394249"/>
            <a:ext cx="63642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4400" b="1" i="1" dirty="0">
                <a:solidFill>
                  <a:schemeClr val="tx2"/>
                </a:solidFill>
              </a:rPr>
              <a:t>СПАСИБО ЗА ВНИМАНИЕ!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908720"/>
            <a:ext cx="79928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chemeClr val="tx2"/>
                </a:solidFill>
              </a:rPr>
              <a:t>Заключение: «Хранить память о других - это оставлять добрую память о себе ». История больницы- своеобразная летопись нашей деревни. Мы продолжаем изучать историю. Это дает возможность побудить интерес к родословной своей семьи, к истории края и к общей истории России. </a:t>
            </a:r>
          </a:p>
        </p:txBody>
      </p:sp>
    </p:spTree>
    <p:extLst>
      <p:ext uri="{BB962C8B-B14F-4D97-AF65-F5344CB8AC3E}">
        <p14:creationId xmlns:p14="http://schemas.microsoft.com/office/powerpoint/2010/main" val="9259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6"/>
    </mc:Choice>
    <mc:Fallback xmlns="">
      <p:transition spd="slow" advTm="1796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9898" y="3025746"/>
            <a:ext cx="76328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2"/>
                </a:solidFill>
              </a:rPr>
              <a:t>Презентацию подготовили:</a:t>
            </a:r>
          </a:p>
          <a:p>
            <a:pPr algn="just"/>
            <a:r>
              <a:rPr lang="ru-RU" sz="2400" b="1" i="1" dirty="0">
                <a:solidFill>
                  <a:schemeClr val="tx2"/>
                </a:solidFill>
              </a:rPr>
              <a:t>Оформление </a:t>
            </a:r>
            <a:r>
              <a:rPr lang="ru-RU" sz="2400" b="1" i="1" dirty="0" smtClean="0">
                <a:solidFill>
                  <a:schemeClr val="tx2"/>
                </a:solidFill>
              </a:rPr>
              <a:t>презентации - </a:t>
            </a:r>
            <a:r>
              <a:rPr lang="ru-RU" sz="2400" b="1" i="1" dirty="0">
                <a:solidFill>
                  <a:schemeClr val="tx2"/>
                </a:solidFill>
              </a:rPr>
              <a:t>з</a:t>
            </a:r>
            <a:r>
              <a:rPr lang="ru-RU" sz="2400" b="1" i="1" dirty="0" smtClean="0">
                <a:solidFill>
                  <a:schemeClr val="tx2"/>
                </a:solidFill>
              </a:rPr>
              <a:t>аведующая </a:t>
            </a:r>
            <a:r>
              <a:rPr lang="ru-RU" sz="2400" b="1" i="1" dirty="0" err="1">
                <a:solidFill>
                  <a:schemeClr val="tx2"/>
                </a:solidFill>
              </a:rPr>
              <a:t>Завражской</a:t>
            </a:r>
            <a:r>
              <a:rPr lang="ru-RU" sz="2400" b="1" i="1" dirty="0">
                <a:solidFill>
                  <a:schemeClr val="tx2"/>
                </a:solidFill>
              </a:rPr>
              <a:t> библиотекой-филиалом </a:t>
            </a:r>
            <a:r>
              <a:rPr lang="ru-RU" sz="2400" b="1" i="1" dirty="0" smtClean="0">
                <a:solidFill>
                  <a:schemeClr val="tx2"/>
                </a:solidFill>
              </a:rPr>
              <a:t>Чегодаева </a:t>
            </a:r>
            <a:r>
              <a:rPr lang="ru-RU" sz="2400" b="1" i="1" dirty="0">
                <a:solidFill>
                  <a:schemeClr val="tx2"/>
                </a:solidFill>
              </a:rPr>
              <a:t>Галина Николаевна </a:t>
            </a:r>
          </a:p>
          <a:p>
            <a:r>
              <a:rPr lang="ru-RU" sz="2400" b="1" i="1" dirty="0">
                <a:solidFill>
                  <a:schemeClr val="tx2"/>
                </a:solidFill>
              </a:rPr>
              <a:t>Предоставление документов </a:t>
            </a:r>
            <a:r>
              <a:rPr lang="ru-RU" sz="2400" b="1" i="1">
                <a:solidFill>
                  <a:schemeClr val="tx2"/>
                </a:solidFill>
              </a:rPr>
              <a:t>- </a:t>
            </a:r>
            <a:r>
              <a:rPr lang="ru-RU" sz="2400" b="1" i="1" smtClean="0">
                <a:solidFill>
                  <a:schemeClr val="tx2"/>
                </a:solidFill>
              </a:rPr>
              <a:t>заведующая </a:t>
            </a:r>
            <a:r>
              <a:rPr lang="ru-RU" sz="2400" b="1" i="1" dirty="0" err="1">
                <a:solidFill>
                  <a:schemeClr val="tx2"/>
                </a:solidFill>
              </a:rPr>
              <a:t>Завражским</a:t>
            </a:r>
            <a:r>
              <a:rPr lang="ru-RU" sz="2400" b="1" i="1" dirty="0">
                <a:solidFill>
                  <a:schemeClr val="tx2"/>
                </a:solidFill>
              </a:rPr>
              <a:t> ФАП  </a:t>
            </a:r>
            <a:r>
              <a:rPr lang="ru-RU" sz="2400" b="1" i="1" dirty="0" err="1">
                <a:solidFill>
                  <a:schemeClr val="tx2"/>
                </a:solidFill>
              </a:rPr>
              <a:t>Пахолкова</a:t>
            </a:r>
            <a:r>
              <a:rPr lang="ru-RU" sz="2400" b="1" i="1" dirty="0">
                <a:solidFill>
                  <a:schemeClr val="tx2"/>
                </a:solidFill>
              </a:rPr>
              <a:t> Татьяна Петровна .</a:t>
            </a:r>
          </a:p>
          <a:p>
            <a:endParaRPr lang="ru-RU" sz="2000" i="1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6093296"/>
            <a:ext cx="1556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chemeClr val="tx2"/>
                </a:solidFill>
              </a:rPr>
              <a:t>2019    год</a:t>
            </a:r>
            <a:r>
              <a:rPr lang="ru-RU" sz="2400" i="1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126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4048" y="4581127"/>
            <a:ext cx="3537414" cy="1152129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</a:rPr>
              <a:t>На фото:</a:t>
            </a:r>
          </a:p>
          <a:p>
            <a:r>
              <a:rPr lang="ru-RU" sz="1600" b="1" dirty="0" smtClean="0">
                <a:solidFill>
                  <a:schemeClr val="tx2"/>
                </a:solidFill>
              </a:rPr>
              <a:t> </a:t>
            </a:r>
            <a:r>
              <a:rPr lang="ru-RU" sz="1600" b="1" dirty="0" err="1" smtClean="0">
                <a:solidFill>
                  <a:schemeClr val="tx2"/>
                </a:solidFill>
              </a:rPr>
              <a:t>Заварина</a:t>
            </a:r>
            <a:r>
              <a:rPr lang="ru-RU" sz="1600" b="1" dirty="0" smtClean="0">
                <a:solidFill>
                  <a:schemeClr val="tx2"/>
                </a:solidFill>
              </a:rPr>
              <a:t> З.А. -– санитарка, </a:t>
            </a:r>
          </a:p>
          <a:p>
            <a:r>
              <a:rPr lang="ru-RU" sz="1600" b="1" dirty="0" err="1" smtClean="0">
                <a:solidFill>
                  <a:schemeClr val="tx2"/>
                </a:solidFill>
              </a:rPr>
              <a:t>Тельтевская</a:t>
            </a:r>
            <a:r>
              <a:rPr lang="ru-RU" sz="1600" b="1" dirty="0" smtClean="0">
                <a:solidFill>
                  <a:schemeClr val="tx2"/>
                </a:solidFill>
              </a:rPr>
              <a:t> Г.Н – заведующая м/п.</a:t>
            </a:r>
          </a:p>
          <a:p>
            <a:r>
              <a:rPr lang="ru-RU" sz="1600" b="1" dirty="0" err="1" smtClean="0">
                <a:solidFill>
                  <a:schemeClr val="tx2"/>
                </a:solidFill>
              </a:rPr>
              <a:t>Дербина</a:t>
            </a:r>
            <a:r>
              <a:rPr lang="ru-RU" sz="1600" b="1" dirty="0" smtClean="0">
                <a:solidFill>
                  <a:schemeClr val="tx2"/>
                </a:solidFill>
              </a:rPr>
              <a:t> А.А. </a:t>
            </a:r>
            <a:r>
              <a:rPr lang="ru-RU" sz="1600" b="1" dirty="0">
                <a:solidFill>
                  <a:schemeClr val="tx2"/>
                </a:solidFill>
              </a:rPr>
              <a:t>– </a:t>
            </a:r>
            <a:r>
              <a:rPr lang="ru-RU" sz="1600" b="1" dirty="0" smtClean="0">
                <a:solidFill>
                  <a:schemeClr val="tx2"/>
                </a:solidFill>
              </a:rPr>
              <a:t> фельдшер. </a:t>
            </a:r>
            <a:endParaRPr lang="ru-RU" sz="1600" b="1" dirty="0">
              <a:solidFill>
                <a:schemeClr val="tx2"/>
              </a:solidFill>
            </a:endParaRPr>
          </a:p>
        </p:txBody>
      </p:sp>
      <p:pic>
        <p:nvPicPr>
          <p:cNvPr id="4" name="Picture 2" descr="C:\Users\ПК\Desktop\Documents\ФАП\SAM_76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25947" r="57895"/>
          <a:stretch/>
        </p:blipFill>
        <p:spPr bwMode="auto">
          <a:xfrm>
            <a:off x="395892" y="548680"/>
            <a:ext cx="4536148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148064" y="548680"/>
            <a:ext cx="3851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i="1" dirty="0">
                <a:solidFill>
                  <a:srgbClr val="FF0000"/>
                </a:solidFill>
              </a:rPr>
              <a:t>Лечить, спасать </a:t>
            </a:r>
            <a:r>
              <a:rPr lang="ru-RU" sz="2400" b="1" i="1" dirty="0" smtClean="0">
                <a:solidFill>
                  <a:srgbClr val="FF0000"/>
                </a:solidFill>
              </a:rPr>
              <a:t>– </a:t>
            </a:r>
          </a:p>
          <a:p>
            <a:pPr fontAlgn="base"/>
            <a:r>
              <a:rPr lang="ru-RU" sz="2400" b="1" i="1" dirty="0" smtClean="0">
                <a:solidFill>
                  <a:srgbClr val="FF0000"/>
                </a:solidFill>
              </a:rPr>
              <a:t>что </a:t>
            </a:r>
            <a:r>
              <a:rPr lang="ru-RU" sz="2400" b="1" i="1" dirty="0">
                <a:solidFill>
                  <a:srgbClr val="FF0000"/>
                </a:solidFill>
              </a:rPr>
              <a:t>может быть важнее? 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</a:rPr>
              <a:t>Гуманнее, чей будет труд? 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</a:rPr>
              <a:t>Чьи руки могут быть сильнее и нежнее? </a:t>
            </a:r>
          </a:p>
          <a:p>
            <a:pPr fontAlgn="base"/>
            <a:r>
              <a:rPr lang="ru-RU" sz="2400" b="1" i="1" dirty="0">
                <a:solidFill>
                  <a:srgbClr val="FF0000"/>
                </a:solidFill>
              </a:rPr>
              <a:t>Кого на помощь </a:t>
            </a:r>
            <a:endParaRPr lang="ru-RU" sz="2400" b="1" i="1" dirty="0" smtClean="0">
              <a:solidFill>
                <a:srgbClr val="FF0000"/>
              </a:solidFill>
            </a:endParaRPr>
          </a:p>
          <a:p>
            <a:pPr fontAlgn="base"/>
            <a:r>
              <a:rPr lang="ru-RU" sz="2400" b="1" i="1" dirty="0" smtClean="0">
                <a:solidFill>
                  <a:srgbClr val="FF0000"/>
                </a:solidFill>
              </a:rPr>
              <a:t>просят </a:t>
            </a:r>
            <a:r>
              <a:rPr lang="ru-RU" sz="2400" b="1" i="1" dirty="0">
                <a:solidFill>
                  <a:srgbClr val="FF0000"/>
                </a:solidFill>
              </a:rPr>
              <a:t>и зовут?</a:t>
            </a:r>
          </a:p>
        </p:txBody>
      </p:sp>
    </p:spTree>
    <p:extLst>
      <p:ext uri="{BB962C8B-B14F-4D97-AF65-F5344CB8AC3E}">
        <p14:creationId xmlns:p14="http://schemas.microsoft.com/office/powerpoint/2010/main" val="348774691"/>
      </p:ext>
    </p:extLst>
  </p:cSld>
  <p:clrMapOvr>
    <a:masterClrMapping/>
  </p:clrMapOvr>
  <p:transition spd="slow" advTm="1678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32" y="404664"/>
            <a:ext cx="7772400" cy="5544616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rgbClr val="FF0000"/>
                </a:solidFill>
              </a:rPr>
              <a:t>Обслуживающий персонал </a:t>
            </a:r>
            <a:r>
              <a:rPr lang="ru-RU" sz="2200" b="1" dirty="0" err="1">
                <a:solidFill>
                  <a:srgbClr val="FF0000"/>
                </a:solidFill>
              </a:rPr>
              <a:t>Завражского</a:t>
            </a:r>
            <a:r>
              <a:rPr lang="ru-RU" sz="2200" b="1" dirty="0">
                <a:solidFill>
                  <a:srgbClr val="FF0000"/>
                </a:solidFill>
              </a:rPr>
              <a:t>  медпункта.</a:t>
            </a:r>
            <a:r>
              <a:rPr lang="ru-RU" sz="2200" b="1" dirty="0">
                <a:solidFill>
                  <a:schemeClr val="tx2"/>
                </a:solidFill>
              </a:rPr>
              <a:t/>
            </a:r>
            <a:br>
              <a:rPr lang="ru-RU" sz="2200" b="1" dirty="0">
                <a:solidFill>
                  <a:schemeClr val="tx2"/>
                </a:solidFill>
              </a:rPr>
            </a:br>
            <a:r>
              <a:rPr lang="ru-RU" sz="2200" b="1" dirty="0">
                <a:solidFill>
                  <a:schemeClr val="tx2"/>
                </a:solidFill>
              </a:rPr>
              <a:t/>
            </a:r>
            <a:br>
              <a:rPr lang="ru-RU" sz="2200" b="1" dirty="0">
                <a:solidFill>
                  <a:schemeClr val="tx2"/>
                </a:solidFill>
              </a:rPr>
            </a:br>
            <a:r>
              <a:rPr lang="ru-RU" sz="2200" b="1" dirty="0">
                <a:solidFill>
                  <a:schemeClr val="tx2"/>
                </a:solidFill>
              </a:rPr>
              <a:t>С </a:t>
            </a:r>
            <a:r>
              <a:rPr lang="ru-RU" sz="2200" b="1" dirty="0">
                <a:solidFill>
                  <a:srgbClr val="FF0000"/>
                </a:solidFill>
              </a:rPr>
              <a:t>1957</a:t>
            </a:r>
            <a:r>
              <a:rPr lang="ru-RU" sz="2200" b="1" dirty="0">
                <a:solidFill>
                  <a:schemeClr val="tx2"/>
                </a:solidFill>
              </a:rPr>
              <a:t> года санитаркой  </a:t>
            </a:r>
            <a:r>
              <a:rPr lang="ru-RU" sz="2200" b="1" dirty="0" err="1">
                <a:solidFill>
                  <a:schemeClr val="tx2"/>
                </a:solidFill>
              </a:rPr>
              <a:t>Завражского</a:t>
            </a:r>
            <a:r>
              <a:rPr lang="ru-RU" sz="2200" b="1" dirty="0">
                <a:solidFill>
                  <a:schemeClr val="tx2"/>
                </a:solidFill>
              </a:rPr>
              <a:t> медпункта  работала </a:t>
            </a:r>
            <a:r>
              <a:rPr lang="ru-RU" sz="2200" b="1" dirty="0" err="1">
                <a:solidFill>
                  <a:schemeClr val="tx2"/>
                </a:solidFill>
              </a:rPr>
              <a:t>Заварина</a:t>
            </a:r>
            <a:r>
              <a:rPr lang="ru-RU" sz="2200" b="1" dirty="0">
                <a:solidFill>
                  <a:schemeClr val="tx2"/>
                </a:solidFill>
              </a:rPr>
              <a:t> Зоя Андреевна.</a:t>
            </a:r>
            <a:br>
              <a:rPr lang="ru-RU" sz="2200" b="1" dirty="0">
                <a:solidFill>
                  <a:schemeClr val="tx2"/>
                </a:solidFill>
              </a:rPr>
            </a:br>
            <a:r>
              <a:rPr lang="ru-RU" sz="2200" b="1" dirty="0">
                <a:solidFill>
                  <a:schemeClr val="tx2"/>
                </a:solidFill>
              </a:rPr>
              <a:t/>
            </a:r>
            <a:br>
              <a:rPr lang="ru-RU" sz="2200" b="1" dirty="0">
                <a:solidFill>
                  <a:schemeClr val="tx2"/>
                </a:solidFill>
              </a:rPr>
            </a:br>
            <a:r>
              <a:rPr lang="ru-RU" sz="2200" b="1" dirty="0" smtClean="0">
                <a:solidFill>
                  <a:schemeClr val="tx2"/>
                </a:solidFill>
              </a:rPr>
              <a:t>С</a:t>
            </a:r>
            <a:r>
              <a:rPr lang="ru-RU" sz="2200" b="1" dirty="0" smtClean="0">
                <a:solidFill>
                  <a:srgbClr val="FF0000"/>
                </a:solidFill>
              </a:rPr>
              <a:t> </a:t>
            </a:r>
            <a:r>
              <a:rPr lang="ru-RU" sz="2200" b="1" dirty="0">
                <a:solidFill>
                  <a:srgbClr val="FF0000"/>
                </a:solidFill>
              </a:rPr>
              <a:t>1961 </a:t>
            </a:r>
            <a:r>
              <a:rPr lang="ru-RU" sz="2200" b="1" dirty="0">
                <a:solidFill>
                  <a:schemeClr val="tx2"/>
                </a:solidFill>
              </a:rPr>
              <a:t>года до </a:t>
            </a:r>
            <a:r>
              <a:rPr lang="ru-RU" sz="2200" b="1" dirty="0">
                <a:solidFill>
                  <a:srgbClr val="FF0000"/>
                </a:solidFill>
              </a:rPr>
              <a:t>15.08.1962</a:t>
            </a:r>
            <a:r>
              <a:rPr lang="ru-RU" sz="2200" b="1" dirty="0">
                <a:solidFill>
                  <a:schemeClr val="tx2"/>
                </a:solidFill>
              </a:rPr>
              <a:t> года санитаркой работала Воронина (Кудринская) Анастасия Николаевна.</a:t>
            </a:r>
            <a:br>
              <a:rPr lang="ru-RU" sz="2200" b="1" dirty="0">
                <a:solidFill>
                  <a:schemeClr val="tx2"/>
                </a:solidFill>
              </a:rPr>
            </a:br>
            <a:r>
              <a:rPr lang="ru-RU" sz="2200" b="1" dirty="0">
                <a:solidFill>
                  <a:srgbClr val="FF0000"/>
                </a:solidFill>
              </a:rPr>
              <a:t/>
            </a:r>
            <a:br>
              <a:rPr lang="ru-RU" sz="2200" b="1" dirty="0">
                <a:solidFill>
                  <a:srgbClr val="FF0000"/>
                </a:solidFill>
              </a:rPr>
            </a:br>
            <a:r>
              <a:rPr lang="ru-RU" sz="2200" b="1" dirty="0">
                <a:solidFill>
                  <a:srgbClr val="FF0000"/>
                </a:solidFill>
              </a:rPr>
              <a:t>С 01.12.1961 </a:t>
            </a:r>
            <a:r>
              <a:rPr lang="ru-RU" sz="2200" b="1" dirty="0">
                <a:solidFill>
                  <a:schemeClr val="tx2"/>
                </a:solidFill>
              </a:rPr>
              <a:t>года на время д/о  санитаркой была принята Кудринская Зоя Степановна.</a:t>
            </a:r>
            <a:br>
              <a:rPr lang="ru-RU" sz="2200" b="1" dirty="0">
                <a:solidFill>
                  <a:schemeClr val="tx2"/>
                </a:solidFill>
              </a:rPr>
            </a:br>
            <a:r>
              <a:rPr lang="ru-RU" sz="2200" b="1" dirty="0">
                <a:solidFill>
                  <a:schemeClr val="tx2"/>
                </a:solidFill>
              </a:rPr>
              <a:t/>
            </a:r>
            <a:br>
              <a:rPr lang="ru-RU" sz="2200" b="1" dirty="0">
                <a:solidFill>
                  <a:schemeClr val="tx2"/>
                </a:solidFill>
              </a:rPr>
            </a:br>
            <a:r>
              <a:rPr lang="ru-RU" sz="2200" b="1" dirty="0">
                <a:solidFill>
                  <a:srgbClr val="FF0000"/>
                </a:solidFill>
              </a:rPr>
              <a:t>С 1966 </a:t>
            </a:r>
            <a:r>
              <a:rPr lang="ru-RU" sz="2200" b="1" dirty="0">
                <a:solidFill>
                  <a:schemeClr val="tx2"/>
                </a:solidFill>
              </a:rPr>
              <a:t>года по</a:t>
            </a:r>
            <a:r>
              <a:rPr lang="ru-RU" sz="2200" b="1" dirty="0">
                <a:solidFill>
                  <a:srgbClr val="FF0000"/>
                </a:solidFill>
              </a:rPr>
              <a:t> 1969 </a:t>
            </a:r>
            <a:r>
              <a:rPr lang="ru-RU" sz="2200" b="1" dirty="0">
                <a:solidFill>
                  <a:schemeClr val="tx2"/>
                </a:solidFill>
              </a:rPr>
              <a:t>год санитаркой медпункта работала  </a:t>
            </a:r>
            <a:r>
              <a:rPr lang="ru-RU" sz="2200" b="1" dirty="0" err="1">
                <a:solidFill>
                  <a:schemeClr val="tx2"/>
                </a:solidFill>
              </a:rPr>
              <a:t>Рыкованова</a:t>
            </a:r>
            <a:r>
              <a:rPr lang="ru-RU" sz="2200" b="1" dirty="0">
                <a:solidFill>
                  <a:schemeClr val="tx2"/>
                </a:solidFill>
              </a:rPr>
              <a:t> Валентина Ильинична.</a:t>
            </a:r>
            <a:br>
              <a:rPr lang="ru-RU" sz="2200" b="1" dirty="0">
                <a:solidFill>
                  <a:schemeClr val="tx2"/>
                </a:solidFill>
              </a:rPr>
            </a:br>
            <a:r>
              <a:rPr lang="ru-RU" sz="2200" b="1" dirty="0">
                <a:solidFill>
                  <a:schemeClr val="tx2"/>
                </a:solidFill>
              </a:rPr>
              <a:t/>
            </a:r>
            <a:br>
              <a:rPr lang="ru-RU" sz="2200" b="1" dirty="0">
                <a:solidFill>
                  <a:schemeClr val="tx2"/>
                </a:solidFill>
              </a:rPr>
            </a:br>
            <a:r>
              <a:rPr lang="ru-RU" sz="2200" b="1" dirty="0">
                <a:solidFill>
                  <a:schemeClr val="tx2"/>
                </a:solidFill>
              </a:rPr>
              <a:t>С </a:t>
            </a:r>
            <a:r>
              <a:rPr lang="ru-RU" sz="2200" b="1" dirty="0">
                <a:solidFill>
                  <a:srgbClr val="FF0000"/>
                </a:solidFill>
              </a:rPr>
              <a:t>1969</a:t>
            </a:r>
            <a:r>
              <a:rPr lang="ru-RU" sz="2200" b="1" dirty="0">
                <a:solidFill>
                  <a:schemeClr val="tx2"/>
                </a:solidFill>
              </a:rPr>
              <a:t> года санитаркой </a:t>
            </a:r>
            <a:r>
              <a:rPr lang="ru-RU" sz="2200" b="1" dirty="0" err="1">
                <a:solidFill>
                  <a:schemeClr val="tx2"/>
                </a:solidFill>
              </a:rPr>
              <a:t>Завражского</a:t>
            </a:r>
            <a:r>
              <a:rPr lang="ru-RU" sz="2200" b="1" dirty="0">
                <a:solidFill>
                  <a:schemeClr val="tx2"/>
                </a:solidFill>
              </a:rPr>
              <a:t>  медпункта  работала </a:t>
            </a:r>
            <a:r>
              <a:rPr lang="ru-RU" sz="2200" b="1" dirty="0" err="1">
                <a:solidFill>
                  <a:schemeClr val="tx2"/>
                </a:solidFill>
              </a:rPr>
              <a:t>Букатая</a:t>
            </a:r>
            <a:r>
              <a:rPr lang="ru-RU" sz="2200" b="1" dirty="0">
                <a:solidFill>
                  <a:schemeClr val="tx2"/>
                </a:solidFill>
              </a:rPr>
              <a:t> Раиса Петровна.</a:t>
            </a:r>
            <a:r>
              <a:rPr lang="ru-RU" b="1" i="1" dirty="0">
                <a:solidFill>
                  <a:schemeClr val="tx2"/>
                </a:solidFill>
              </a:rPr>
              <a:t/>
            </a:r>
            <a:br>
              <a:rPr lang="ru-RU" b="1" i="1" dirty="0">
                <a:solidFill>
                  <a:schemeClr val="tx2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194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504">
        <p:fade/>
      </p:transition>
    </mc:Choice>
    <mc:Fallback xmlns="">
      <p:transition spd="med" advTm="165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404664"/>
            <a:ext cx="7920880" cy="6336704"/>
          </a:xfrm>
        </p:spPr>
        <p:txBody>
          <a:bodyPr/>
          <a:lstStyle/>
          <a:p>
            <a:endParaRPr lang="ru-RU" b="1" i="1" dirty="0" smtClean="0">
              <a:solidFill>
                <a:schemeClr val="tx2"/>
              </a:solidFill>
            </a:endParaRPr>
          </a:p>
          <a:p>
            <a:endParaRPr lang="ru-RU" b="1" i="1" dirty="0">
              <a:solidFill>
                <a:schemeClr val="tx2"/>
              </a:solidFill>
            </a:endParaRPr>
          </a:p>
          <a:p>
            <a:endParaRPr lang="ru-RU" b="1" i="1" dirty="0" smtClean="0">
              <a:solidFill>
                <a:schemeClr val="tx2"/>
              </a:solidFill>
            </a:endParaRPr>
          </a:p>
          <a:p>
            <a:endParaRPr lang="ru-RU" b="1" i="1" dirty="0">
              <a:solidFill>
                <a:schemeClr val="tx2"/>
              </a:solidFill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76672"/>
            <a:ext cx="8352928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2"/>
                </a:solidFill>
              </a:rPr>
              <a:t> </a:t>
            </a:r>
          </a:p>
          <a:p>
            <a:r>
              <a:rPr lang="ru-RU" sz="2000" b="1" i="1" dirty="0" smtClean="0">
                <a:solidFill>
                  <a:schemeClr val="tx2"/>
                </a:solidFill>
              </a:rPr>
              <a:t> </a:t>
            </a:r>
            <a:endParaRPr lang="ru-RU" sz="2000" b="1" dirty="0">
              <a:solidFill>
                <a:schemeClr val="tx2"/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С 23.09.1969 года </a:t>
            </a:r>
            <a:r>
              <a:rPr lang="ru-RU" sz="2000" b="1" dirty="0" err="1">
                <a:solidFill>
                  <a:srgbClr val="FF0000"/>
                </a:solidFill>
              </a:rPr>
              <a:t>Завражский</a:t>
            </a:r>
            <a:r>
              <a:rPr lang="ru-RU" sz="2000" b="1" dirty="0">
                <a:solidFill>
                  <a:srgbClr val="FF0000"/>
                </a:solidFill>
              </a:rPr>
              <a:t>  медпункт  </a:t>
            </a:r>
            <a:r>
              <a:rPr lang="ru-RU" sz="2000" b="1" dirty="0" smtClean="0">
                <a:solidFill>
                  <a:srgbClr val="FF0000"/>
                </a:solidFill>
              </a:rPr>
              <a:t>был закрыт </a:t>
            </a:r>
            <a:r>
              <a:rPr lang="ru-RU" sz="2000" b="1" dirty="0">
                <a:solidFill>
                  <a:srgbClr val="FF0000"/>
                </a:solidFill>
              </a:rPr>
              <a:t>в связи с открытием </a:t>
            </a:r>
            <a:r>
              <a:rPr lang="ru-RU" sz="2000" b="1" dirty="0" err="1">
                <a:solidFill>
                  <a:srgbClr val="FF0000"/>
                </a:solidFill>
              </a:rPr>
              <a:t>Завражской</a:t>
            </a:r>
            <a:r>
              <a:rPr lang="ru-RU" sz="2000" b="1" dirty="0">
                <a:solidFill>
                  <a:srgbClr val="FF0000"/>
                </a:solidFill>
              </a:rPr>
              <a:t> участковой больницы на 30 коек</a:t>
            </a:r>
            <a:r>
              <a:rPr lang="ru-RU" sz="20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chemeClr val="tx2"/>
                </a:solidFill>
              </a:rPr>
              <a:t>(приказ № 166 п.1,п.2 от 23.09.1969 года</a:t>
            </a:r>
            <a:r>
              <a:rPr lang="ru-RU" sz="2000" b="1" dirty="0" smtClean="0">
                <a:solidFill>
                  <a:schemeClr val="tx2"/>
                </a:solidFill>
              </a:rPr>
              <a:t>).</a:t>
            </a:r>
          </a:p>
          <a:p>
            <a:r>
              <a:rPr lang="ru-RU" sz="2000" b="1" dirty="0" smtClean="0">
                <a:solidFill>
                  <a:schemeClr val="tx2"/>
                </a:solidFill>
              </a:rPr>
              <a:t>Из приказа следует: Больницу считать лесной промышленности, заработную плату медперсоналу на 15% считать повышенной. </a:t>
            </a:r>
          </a:p>
          <a:p>
            <a:r>
              <a:rPr lang="ru-RU" sz="2000" b="1" dirty="0" smtClean="0">
                <a:solidFill>
                  <a:schemeClr val="tx2"/>
                </a:solidFill>
              </a:rPr>
              <a:t>( Это было связано с тем, что больница обслуживала  рабочих </a:t>
            </a:r>
            <a:r>
              <a:rPr lang="ru-RU" sz="2000" b="1" dirty="0" err="1" smtClean="0">
                <a:solidFill>
                  <a:schemeClr val="tx2"/>
                </a:solidFill>
              </a:rPr>
              <a:t>Высокинского</a:t>
            </a:r>
            <a:r>
              <a:rPr lang="ru-RU" sz="2000" b="1" dirty="0" smtClean="0">
                <a:solidFill>
                  <a:schemeClr val="tx2"/>
                </a:solidFill>
              </a:rPr>
              <a:t> и </a:t>
            </a:r>
            <a:r>
              <a:rPr lang="ru-RU" sz="2000" b="1" dirty="0" err="1" smtClean="0">
                <a:solidFill>
                  <a:schemeClr val="tx2"/>
                </a:solidFill>
              </a:rPr>
              <a:t>Дуниловского</a:t>
            </a:r>
            <a:r>
              <a:rPr lang="ru-RU" sz="2000" b="1" dirty="0" smtClean="0">
                <a:solidFill>
                  <a:schemeClr val="tx2"/>
                </a:solidFill>
              </a:rPr>
              <a:t> лесопунктов.)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А</a:t>
            </a:r>
            <a:r>
              <a:rPr lang="ru-RU" sz="2000" b="1" dirty="0" smtClean="0">
                <a:solidFill>
                  <a:schemeClr val="tx2"/>
                </a:solidFill>
              </a:rPr>
              <a:t>мбулатория </a:t>
            </a:r>
            <a:r>
              <a:rPr lang="ru-RU" sz="2000" b="1" dirty="0">
                <a:solidFill>
                  <a:schemeClr val="tx2"/>
                </a:solidFill>
              </a:rPr>
              <a:t>вместе со </a:t>
            </a:r>
            <a:r>
              <a:rPr lang="ru-RU" sz="2000" b="1" dirty="0" smtClean="0">
                <a:solidFill>
                  <a:schemeClr val="tx2"/>
                </a:solidFill>
              </a:rPr>
              <a:t>стационаром больницы были построены  на берегу  </a:t>
            </a:r>
            <a:r>
              <a:rPr lang="ru-RU" sz="2000" b="1" dirty="0">
                <a:solidFill>
                  <a:schemeClr val="tx2"/>
                </a:solidFill>
              </a:rPr>
              <a:t>р. </a:t>
            </a:r>
            <a:r>
              <a:rPr lang="ru-RU" sz="2000" b="1" dirty="0" err="1" smtClean="0">
                <a:solidFill>
                  <a:schemeClr val="tx2"/>
                </a:solidFill>
              </a:rPr>
              <a:t>Анданги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ru-RU" sz="2000" b="1" dirty="0">
                <a:solidFill>
                  <a:schemeClr val="tx2"/>
                </a:solidFill>
              </a:rPr>
              <a:t>в 2 км. от </a:t>
            </a:r>
            <a:r>
              <a:rPr lang="ru-RU" sz="2000" b="1" dirty="0" smtClean="0">
                <a:solidFill>
                  <a:schemeClr val="tx2"/>
                </a:solidFill>
              </a:rPr>
              <a:t>деревни Завражье.</a:t>
            </a:r>
            <a:endParaRPr lang="ru-RU" sz="2000" b="1" dirty="0">
              <a:solidFill>
                <a:schemeClr val="tx2"/>
              </a:solidFill>
            </a:endParaRPr>
          </a:p>
          <a:p>
            <a:pPr indent="265113"/>
            <a:r>
              <a:rPr lang="ru-RU" sz="2000" b="1" dirty="0">
                <a:solidFill>
                  <a:schemeClr val="tx2"/>
                </a:solidFill>
              </a:rPr>
              <a:t>Строительством  </a:t>
            </a:r>
            <a:r>
              <a:rPr lang="ru-RU" sz="2000" b="1" dirty="0" err="1">
                <a:solidFill>
                  <a:schemeClr val="tx2"/>
                </a:solidFill>
              </a:rPr>
              <a:t>Завражской</a:t>
            </a:r>
            <a:r>
              <a:rPr lang="ru-RU" sz="2000" b="1" dirty="0">
                <a:solidFill>
                  <a:schemeClr val="tx2"/>
                </a:solidFill>
              </a:rPr>
              <a:t>  участковой больницы занимался  Никольский леспромхоз.</a:t>
            </a:r>
          </a:p>
          <a:p>
            <a:pPr indent="265113"/>
            <a:r>
              <a:rPr lang="ru-RU" sz="2000" b="1" dirty="0">
                <a:solidFill>
                  <a:schemeClr val="tx2"/>
                </a:solidFill>
              </a:rPr>
              <a:t>Так же в  строительстве больницы принимали участие и колхозники. </a:t>
            </a:r>
          </a:p>
          <a:p>
            <a:pPr indent="265113"/>
            <a:r>
              <a:rPr lang="ru-RU" sz="2000" b="1" dirty="0">
                <a:solidFill>
                  <a:schemeClr val="tx2"/>
                </a:solidFill>
              </a:rPr>
              <a:t>В связи с открытием участковой больницы были созданы  новые рабочие места.</a:t>
            </a:r>
          </a:p>
          <a:p>
            <a:pPr indent="265113"/>
            <a:r>
              <a:rPr lang="ru-RU" sz="2000" b="1" dirty="0">
                <a:solidFill>
                  <a:schemeClr val="tx2"/>
                </a:solidFill>
              </a:rPr>
              <a:t> Согласно штатного расписания на работу было принято  около 30 человек</a:t>
            </a:r>
            <a:r>
              <a:rPr lang="ru-RU" sz="2000" b="1" dirty="0" smtClean="0">
                <a:solidFill>
                  <a:schemeClr val="tx2"/>
                </a:solidFill>
              </a:rPr>
              <a:t>.</a:t>
            </a:r>
          </a:p>
          <a:p>
            <a:endParaRPr lang="ru-RU" b="1" i="1" dirty="0">
              <a:solidFill>
                <a:schemeClr val="tx2"/>
              </a:solidFill>
            </a:endParaRPr>
          </a:p>
          <a:p>
            <a:endParaRPr lang="ru-RU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149">
        <p:fade/>
      </p:transition>
    </mc:Choice>
    <mc:Fallback xmlns="">
      <p:transition spd="med" advTm="291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3409</TotalTime>
  <Words>4546</Words>
  <Application>Microsoft Office PowerPoint</Application>
  <PresentationFormat>Экран (4:3)</PresentationFormat>
  <Paragraphs>465</Paragraphs>
  <Slides>67</Slides>
  <Notes>9</Notes>
  <HiddenSlides>1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Обслуживающий персонал Завражского  медпункта.  С 1957 года санитаркой  Завражского медпункта  работала Заварина Зоя Андреевна.  С 1961 года до 15.08.1962 года санитаркой работала Воронина (Кудринская) Анастасия Николаевна.  С 01.12.1961 года на время д/о  санитаркой была принята Кудринская Зоя Степановна.  С 1966 года по 1969 год санитаркой медпункта работала  Рыкованова Валентина Ильинична.  С 1969 года санитаркой Завражского  медпункта  работала Букатая Раиса Петровна.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User</cp:lastModifiedBy>
  <cp:revision>488</cp:revision>
  <dcterms:created xsi:type="dcterms:W3CDTF">2019-01-16T09:44:49Z</dcterms:created>
  <dcterms:modified xsi:type="dcterms:W3CDTF">2019-06-27T11:02:17Z</dcterms:modified>
</cp:coreProperties>
</file>