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1"/>
  </p:notesMasterIdLst>
  <p:sldIdLst>
    <p:sldId id="256" r:id="rId2"/>
    <p:sldId id="258" r:id="rId3"/>
    <p:sldId id="259" r:id="rId4"/>
    <p:sldId id="293" r:id="rId5"/>
    <p:sldId id="300" r:id="rId6"/>
    <p:sldId id="290" r:id="rId7"/>
    <p:sldId id="260" r:id="rId8"/>
    <p:sldId id="261" r:id="rId9"/>
    <p:sldId id="262" r:id="rId10"/>
    <p:sldId id="263" r:id="rId11"/>
    <p:sldId id="279" r:id="rId12"/>
    <p:sldId id="291" r:id="rId13"/>
    <p:sldId id="280" r:id="rId14"/>
    <p:sldId id="264" r:id="rId15"/>
    <p:sldId id="265" r:id="rId16"/>
    <p:sldId id="266" r:id="rId17"/>
    <p:sldId id="267" r:id="rId18"/>
    <p:sldId id="281" r:id="rId19"/>
    <p:sldId id="268" r:id="rId20"/>
    <p:sldId id="269" r:id="rId21"/>
    <p:sldId id="292" r:id="rId22"/>
    <p:sldId id="270" r:id="rId23"/>
    <p:sldId id="271" r:id="rId24"/>
    <p:sldId id="282" r:id="rId25"/>
    <p:sldId id="285" r:id="rId26"/>
    <p:sldId id="272" r:id="rId27"/>
    <p:sldId id="273" r:id="rId28"/>
    <p:sldId id="274" r:id="rId29"/>
    <p:sldId id="275" r:id="rId30"/>
    <p:sldId id="303" r:id="rId31"/>
    <p:sldId id="286" r:id="rId32"/>
    <p:sldId id="301" r:id="rId33"/>
    <p:sldId id="257" r:id="rId34"/>
    <p:sldId id="299" r:id="rId35"/>
    <p:sldId id="289" r:id="rId36"/>
    <p:sldId id="304" r:id="rId37"/>
    <p:sldId id="283" r:id="rId38"/>
    <p:sldId id="284" r:id="rId39"/>
    <p:sldId id="302" r:id="rId40"/>
    <p:sldId id="287" r:id="rId41"/>
    <p:sldId id="296" r:id="rId42"/>
    <p:sldId id="297" r:id="rId43"/>
    <p:sldId id="298" r:id="rId44"/>
    <p:sldId id="276" r:id="rId45"/>
    <p:sldId id="288" r:id="rId46"/>
    <p:sldId id="294" r:id="rId47"/>
    <p:sldId id="295" r:id="rId48"/>
    <p:sldId id="277" r:id="rId49"/>
    <p:sldId id="278" r:id="rId50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70054" autoAdjust="0"/>
  </p:normalViewPr>
  <p:slideViewPr>
    <p:cSldViewPr>
      <p:cViewPr varScale="1">
        <p:scale>
          <a:sx n="46" d="100"/>
          <a:sy n="46" d="100"/>
        </p:scale>
        <p:origin x="-1848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F60C2-9B1B-43BF-92DF-2868629D097D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48A1A-F127-445D-BE5D-EF679C71F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27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1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57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5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56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0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368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33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30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71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48A1A-F127-445D-BE5D-EF679C71F41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0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91368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42950" y="1752602"/>
            <a:ext cx="84201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42950" y="3611607"/>
            <a:ext cx="84201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4078" y="4953000"/>
            <a:ext cx="9910079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481330"/>
            <a:ext cx="89154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14347" y="274641"/>
            <a:ext cx="1925593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85165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74" y="1059712"/>
            <a:ext cx="84201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9606" y="2931712"/>
            <a:ext cx="4953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939737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737786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5410200"/>
            <a:ext cx="437687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032112" y="5410200"/>
            <a:ext cx="437859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95300" y="1444295"/>
            <a:ext cx="437687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1444295"/>
            <a:ext cx="437859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876800"/>
            <a:ext cx="8105257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87900" y="5355102"/>
            <a:ext cx="4305808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90600" y="274320"/>
            <a:ext cx="8103108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287618" y="6407944"/>
            <a:ext cx="2080260" cy="365760"/>
          </a:xfrm>
        </p:spPr>
        <p:txBody>
          <a:bodyPr/>
          <a:lstStyle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36335" y="5443402"/>
            <a:ext cx="77597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7650" y="189968"/>
            <a:ext cx="94107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745079" y="6407945"/>
            <a:ext cx="254657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" y="4865122"/>
            <a:ext cx="8748385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938612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918417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95300" y="1481329"/>
            <a:ext cx="89154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7287618" y="6407944"/>
            <a:ext cx="208026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E91686A-B6AE-4CBC-9C42-FD65864215D8}" type="datetimeFigureOut">
              <a:rPr lang="ru-RU" smtClean="0"/>
              <a:t>15.01.2015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745079" y="6407945"/>
            <a:ext cx="254657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9367878" y="6407945"/>
            <a:ext cx="39624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76DE23A-732B-4E5C-9CE6-F8D079441C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История </a:t>
            </a:r>
            <a:r>
              <a:rPr lang="ru-RU" dirty="0" err="1" smtClean="0"/>
              <a:t>Завражской</a:t>
            </a:r>
            <a:r>
              <a:rPr lang="ru-RU" dirty="0" smtClean="0"/>
              <a:t> библиотеки</a:t>
            </a:r>
            <a:endParaRPr lang="ru-RU" dirty="0"/>
          </a:p>
        </p:txBody>
      </p:sp>
      <p:pic>
        <p:nvPicPr>
          <p:cNvPr id="1029" name="Picture 5" descr="C:\Program Files\Microsoft Office\MEDIA\CAGCAT10\j029524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91" y="2928939"/>
            <a:ext cx="732631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К\Desktop\Documents\библ.фото\SAM_5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404664"/>
            <a:ext cx="864096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4106" y="1952766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4000" b="1" i="1" smtClean="0">
                <a:solidFill>
                  <a:srgbClr val="FF0000"/>
                </a:solidFill>
                <a:latin typeface="Constantia" pitchFamily="18" charset="0"/>
              </a:rPr>
              <a:t>ЗАВРАЖСКАЯ  БИБЛИОТЕКА - ФИЛИАЛ</a:t>
            </a:r>
            <a:endParaRPr lang="ru-RU" sz="40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856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2560" y="54868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latin typeface="Constantia" pitchFamily="18" charset="0"/>
              </a:rPr>
              <a:t>В </a:t>
            </a:r>
            <a:r>
              <a:rPr lang="ru-RU" sz="2000" b="1" i="1" dirty="0" smtClean="0">
                <a:latin typeface="Constantia" pitchFamily="18" charset="0"/>
              </a:rPr>
              <a:t> деревне </a:t>
            </a:r>
            <a:r>
              <a:rPr lang="ru-RU" sz="2000" b="1" i="1" dirty="0">
                <a:latin typeface="Constantia" pitchFamily="18" charset="0"/>
              </a:rPr>
              <a:t>Завражье имеется </a:t>
            </a:r>
            <a:r>
              <a:rPr lang="ru-RU" sz="2000" b="1" i="1" dirty="0" err="1">
                <a:latin typeface="Constantia" pitchFamily="18" charset="0"/>
              </a:rPr>
              <a:t>Андангская</a:t>
            </a:r>
            <a:r>
              <a:rPr lang="ru-RU" sz="2000" b="1" i="1" dirty="0">
                <a:latin typeface="Constantia" pitchFamily="18" charset="0"/>
              </a:rPr>
              <a:t> </a:t>
            </a:r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 err="1" smtClean="0">
                <a:latin typeface="Constantia" pitchFamily="18" charset="0"/>
              </a:rPr>
              <a:t>Происхожденская</a:t>
            </a:r>
            <a:r>
              <a:rPr lang="ru-RU" sz="2000" b="1" i="1" dirty="0" smtClean="0">
                <a:latin typeface="Constantia" pitchFamily="18" charset="0"/>
              </a:rPr>
              <a:t>  </a:t>
            </a:r>
            <a:r>
              <a:rPr lang="ru-RU" sz="2000" b="1" i="1" dirty="0">
                <a:latin typeface="Constantia" pitchFamily="18" charset="0"/>
              </a:rPr>
              <a:t>церковь построенная в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1874</a:t>
            </a:r>
            <a:r>
              <a:rPr lang="ru-RU" sz="2000" b="1" i="1" dirty="0">
                <a:latin typeface="Constantia" pitchFamily="18" charset="0"/>
              </a:rPr>
              <a:t>   году. От времени она утратила свой первозданный внешний вид и нуждается в неотложном ремонте, но всё-таки это историческое здание является гордостью жителей Завражья.</a:t>
            </a:r>
            <a:endParaRPr lang="ru-RU" sz="2000" i="1" dirty="0">
              <a:latin typeface="Constantia" pitchFamily="18" charset="0"/>
            </a:endParaRPr>
          </a:p>
        </p:txBody>
      </p:sp>
      <p:pic>
        <p:nvPicPr>
          <p:cNvPr id="1026" name="Picture 2" descr="C:\Users\ПК\Desktop\Documents\Церковь из далека\SAM_5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28" y="2487562"/>
            <a:ext cx="6696744" cy="40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785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библ.фото\SAM_5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692696"/>
            <a:ext cx="79208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2520" y="5373216"/>
            <a:ext cx="82809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00" b="1" dirty="0" smtClean="0"/>
          </a:p>
          <a:p>
            <a:pPr indent="715963"/>
            <a:r>
              <a:rPr lang="ru-RU" sz="1400" b="1" i="1" dirty="0" smtClean="0"/>
              <a:t>Это бывший дом священника. В нем начиналась история </a:t>
            </a:r>
            <a:r>
              <a:rPr lang="ru-RU" sz="1400" b="1" i="1" dirty="0" err="1" smtClean="0"/>
              <a:t>Завражской</a:t>
            </a:r>
            <a:r>
              <a:rPr lang="ru-RU" sz="1400" b="1" i="1" dirty="0" smtClean="0"/>
              <a:t> библиотеки. </a:t>
            </a:r>
          </a:p>
          <a:p>
            <a:pPr indent="363538"/>
            <a:r>
              <a:rPr lang="ru-RU" sz="1400" b="1" i="1" dirty="0" smtClean="0"/>
              <a:t>До 2009 года в доме располагался </a:t>
            </a:r>
            <a:r>
              <a:rPr lang="ru-RU" sz="1400" b="1" i="1" dirty="0" err="1" smtClean="0"/>
              <a:t>Завражский</a:t>
            </a:r>
            <a:r>
              <a:rPr lang="ru-RU" sz="1400" b="1" i="1" dirty="0" smtClean="0"/>
              <a:t> сельсовет.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38723653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ОТОГРАФИИ\библ.фото\Фото для альбома\Солдат\20140614_130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3"/>
          <a:stretch/>
        </p:blipFill>
        <p:spPr bwMode="auto">
          <a:xfrm>
            <a:off x="704528" y="476672"/>
            <a:ext cx="856895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88249" y="5877272"/>
            <a:ext cx="8634164" cy="70608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             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Памятник « Павшим за Родину» в д. Завражье  открыт в 1983 году, установлен  на площади около церкви в 2005 году.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641916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2521" y="476672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b="1" i="1" dirty="0">
                <a:latin typeface="Constantia" pitchFamily="18" charset="0"/>
              </a:rPr>
              <a:t>А теперь поговорим о </a:t>
            </a:r>
            <a:r>
              <a:rPr lang="ru-RU" sz="2000" b="1" i="1" dirty="0" err="1">
                <a:latin typeface="Constantia" pitchFamily="18" charset="0"/>
              </a:rPr>
              <a:t>Завражской</a:t>
            </a:r>
            <a:r>
              <a:rPr lang="ru-RU" sz="2000" b="1" i="1" dirty="0">
                <a:latin typeface="Constantia" pitchFamily="18" charset="0"/>
              </a:rPr>
              <a:t> сельской </a:t>
            </a:r>
            <a:r>
              <a:rPr lang="ru-RU" sz="2000" b="1" i="1" dirty="0" smtClean="0">
                <a:latin typeface="Constantia" pitchFamily="18" charset="0"/>
              </a:rPr>
              <a:t>библиотеке:</a:t>
            </a:r>
          </a:p>
          <a:p>
            <a:pPr indent="363538" algn="just"/>
            <a:endParaRPr lang="ru-RU" sz="2000" b="1" i="1" dirty="0">
              <a:latin typeface="Constantia" pitchFamily="18" charset="0"/>
            </a:endParaRPr>
          </a:p>
          <a:p>
            <a:pPr indent="363538" algn="just"/>
            <a:r>
              <a:rPr lang="ru-RU" sz="2000" b="1" i="1" dirty="0">
                <a:latin typeface="Constantia" pitchFamily="18" charset="0"/>
              </a:rPr>
              <a:t>История  сельской библиотеки начинается с создания  избы – читальни.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Она </a:t>
            </a:r>
            <a:r>
              <a:rPr lang="ru-RU" sz="2000" b="1" i="1" dirty="0">
                <a:latin typeface="Constantia" pitchFamily="18" charset="0"/>
              </a:rPr>
              <a:t>находилась в одном помещении с сельским советом и почтой, в бывшем  доме священника, расположенном рядом с церковью.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Здесь </a:t>
            </a:r>
            <a:r>
              <a:rPr lang="ru-RU" sz="2000" b="1" i="1" dirty="0">
                <a:latin typeface="Constantia" pitchFamily="18" charset="0"/>
              </a:rPr>
              <a:t>устраивались громкие читки газет, журналов, книг, проводились  беседы, делались  доклады и читались лекции.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Сюда </a:t>
            </a:r>
            <a:r>
              <a:rPr lang="ru-RU" sz="2000" b="1" i="1" dirty="0">
                <a:latin typeface="Constantia" pitchFamily="18" charset="0"/>
              </a:rPr>
              <a:t>приходили не только комсомольцы, но и взрослые люди. Одни </a:t>
            </a:r>
            <a:r>
              <a:rPr lang="ru-RU" sz="2000" b="1" i="1" dirty="0" smtClean="0">
                <a:latin typeface="Constantia" pitchFamily="18" charset="0"/>
              </a:rPr>
              <a:t>приходили </a:t>
            </a:r>
            <a:r>
              <a:rPr lang="ru-RU" sz="2000" b="1" i="1" dirty="0">
                <a:latin typeface="Constantia" pitchFamily="18" charset="0"/>
              </a:rPr>
              <a:t>сюда из любопытства,  другие, зная,  что в селе  происходит  что-то новое, интересное.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Книги</a:t>
            </a:r>
            <a:r>
              <a:rPr lang="ru-RU" sz="2000" b="1" i="1" dirty="0">
                <a:latin typeface="Constantia" pitchFamily="18" charset="0"/>
              </a:rPr>
              <a:t>, как вспоминают старожилы, зачитывались до дыр, перечитывая по - нескольку раз читали одно и то же издание, читали коллективно и семьями, пересказывая друг другу.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У </a:t>
            </a:r>
            <a:r>
              <a:rPr lang="ru-RU" sz="2000" b="1" i="1" dirty="0">
                <a:latin typeface="Constantia" pitchFamily="18" charset="0"/>
              </a:rPr>
              <a:t>избы – читальни с </a:t>
            </a:r>
            <a:r>
              <a:rPr lang="ru-RU" sz="2000" b="1" i="1" dirty="0" err="1">
                <a:latin typeface="Constantia" pitchFamily="18" charset="0"/>
              </a:rPr>
              <a:t>Завражской</a:t>
            </a:r>
            <a:r>
              <a:rPr lang="ru-RU" sz="2000" b="1" i="1" dirty="0">
                <a:latin typeface="Constantia" pitchFamily="18" charset="0"/>
              </a:rPr>
              <a:t> школой была самая тесная связь и согласованная работа.</a:t>
            </a:r>
          </a:p>
        </p:txBody>
      </p:sp>
    </p:spTree>
    <p:extLst>
      <p:ext uri="{BB962C8B-B14F-4D97-AF65-F5344CB8AC3E}">
        <p14:creationId xmlns:p14="http://schemas.microsoft.com/office/powerpoint/2010/main" val="19062939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927" y="795476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Избачами </a:t>
            </a:r>
            <a:r>
              <a:rPr lang="ru-RU" sz="2000" b="1" i="1" dirty="0">
                <a:latin typeface="Constantia" pitchFamily="18" charset="0"/>
              </a:rPr>
              <a:t>в разное время работали: Шиловский Михаил Павлович, Капустина Клавдия Ивановна, Баев И.И., </a:t>
            </a:r>
            <a:r>
              <a:rPr lang="ru-RU" sz="2000" b="1" i="1" dirty="0" err="1">
                <a:latin typeface="Constantia" pitchFamily="18" charset="0"/>
              </a:rPr>
              <a:t>Вязникова</a:t>
            </a:r>
            <a:r>
              <a:rPr lang="ru-RU" sz="2000" b="1" i="1" dirty="0">
                <a:latin typeface="Constantia" pitchFamily="18" charset="0"/>
              </a:rPr>
              <a:t> Вера Николаевна, </a:t>
            </a:r>
            <a:r>
              <a:rPr lang="ru-RU" sz="2000" b="1" i="1" dirty="0" err="1">
                <a:latin typeface="Constantia" pitchFamily="18" charset="0"/>
              </a:rPr>
              <a:t>Гомзикова</a:t>
            </a:r>
            <a:r>
              <a:rPr lang="ru-RU" sz="2000" b="1" i="1" dirty="0">
                <a:latin typeface="Constantia" pitchFamily="18" charset="0"/>
              </a:rPr>
              <a:t> Лидия Владимировна, Чегодаев Владимир Васильевич, </a:t>
            </a:r>
            <a:r>
              <a:rPr lang="ru-RU" sz="2000" b="1" i="1" dirty="0" err="1">
                <a:latin typeface="Constantia" pitchFamily="18" charset="0"/>
              </a:rPr>
              <a:t>Заварин</a:t>
            </a:r>
            <a:r>
              <a:rPr lang="ru-RU" sz="2000" b="1" i="1" dirty="0">
                <a:latin typeface="Constantia" pitchFamily="18" charset="0"/>
              </a:rPr>
              <a:t> Александр </a:t>
            </a:r>
            <a:r>
              <a:rPr lang="ru-RU" sz="2000" b="1" i="1" dirty="0" smtClean="0">
                <a:latin typeface="Constantia" pitchFamily="18" charset="0"/>
              </a:rPr>
              <a:t>Константинович.</a:t>
            </a: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Из </a:t>
            </a:r>
            <a:r>
              <a:rPr lang="ru-RU" sz="2000" b="1" i="1" dirty="0">
                <a:latin typeface="Constantia" pitchFamily="18" charset="0"/>
              </a:rPr>
              <a:t>воспоминаний бывшей учительницы </a:t>
            </a:r>
            <a:r>
              <a:rPr lang="ru-RU" sz="2000" b="1" i="1" dirty="0" err="1">
                <a:latin typeface="Constantia" pitchFamily="18" charset="0"/>
              </a:rPr>
              <a:t>Завражской</a:t>
            </a:r>
            <a:r>
              <a:rPr lang="ru-RU" sz="2000" b="1" i="1" dirty="0">
                <a:latin typeface="Constantia" pitchFamily="18" charset="0"/>
              </a:rPr>
              <a:t> средней школы, ныне пенсионерки, Эмилии Николаевны Плотниковой: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« </a:t>
            </a:r>
            <a:r>
              <a:rPr lang="ru-RU" sz="2000" b="1" i="1" dirty="0">
                <a:latin typeface="Constantia" pitchFamily="18" charset="0"/>
              </a:rPr>
              <a:t>Когда я приехала на работу в Завражье в 1952 году, здесь была изба – читальня. Это было что-то вроде клуба. Вечерами там собиралась молодежь. В основном веселились </a:t>
            </a:r>
            <a:r>
              <a:rPr lang="ru-RU" sz="2000" b="1" i="1" dirty="0" smtClean="0">
                <a:latin typeface="Constantia" pitchFamily="18" charset="0"/>
              </a:rPr>
              <a:t> - плясали </a:t>
            </a:r>
            <a:r>
              <a:rPr lang="ru-RU" sz="2000" b="1" i="1" dirty="0">
                <a:latin typeface="Constantia" pitchFamily="18" charset="0"/>
              </a:rPr>
              <a:t>под гармошку, пели и играли в разные игры</a:t>
            </a:r>
            <a:r>
              <a:rPr lang="ru-RU" sz="2000" b="1" i="1" dirty="0" smtClean="0">
                <a:latin typeface="Constantia" pitchFamily="18" charset="0"/>
              </a:rPr>
              <a:t>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2560" y="458112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</a:rPr>
              <a:t>В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сентябре 1953  </a:t>
            </a:r>
            <a:r>
              <a:rPr lang="ru-RU" sz="2000" b="1" i="1" dirty="0">
                <a:latin typeface="Constantia" pitchFamily="18" charset="0"/>
              </a:rPr>
              <a:t>года в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Завражье открылась библиотека</a:t>
            </a:r>
            <a:r>
              <a:rPr lang="ru-RU" sz="2000" b="1" i="1" dirty="0">
                <a:latin typeface="Constantia" pitchFamily="18" charset="0"/>
              </a:rPr>
              <a:t>. Она располагалась в этом же  доме священника,  в мезонине над сельсоветом. Помещение было очень маленькое, всего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20</a:t>
            </a:r>
            <a:r>
              <a:rPr lang="ru-RU" sz="2000" b="1" i="1" dirty="0">
                <a:latin typeface="Constantia" pitchFamily="18" charset="0"/>
              </a:rPr>
              <a:t> квадратных метров.</a:t>
            </a:r>
          </a:p>
        </p:txBody>
      </p:sp>
    </p:spTree>
    <p:extLst>
      <p:ext uri="{BB962C8B-B14F-4D97-AF65-F5344CB8AC3E}">
        <p14:creationId xmlns:p14="http://schemas.microsoft.com/office/powerpoint/2010/main" val="40341862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2519" y="188640"/>
            <a:ext cx="5760639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54013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indent="35401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Первым библиотекарем была Гороховская Моня Лаврентьевна, стаж работы в библиотеке 8  лет (1953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Edwardian Script ITC" pitchFamily="66" charset="0"/>
              </a:rPr>
              <a:t>– 1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961 гг.). </a:t>
            </a:r>
            <a:endParaRPr lang="ru-RU" sz="2000" b="1" i="1" dirty="0">
              <a:solidFill>
                <a:srgbClr val="FF0000"/>
              </a:solidFill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indent="35401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Книжный фонд в то время насчитывал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Edwardian Script ITC" pitchFamily="66" charset="0"/>
              </a:rPr>
              <a:t>–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3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тысячи экземпляров. Читателей  было от 200 до 400 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человек. Книговыдача за год составляет около 4000 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экземпляров. </a:t>
            </a:r>
          </a:p>
          <a:p>
            <a:pPr marR="0" lvl="0" indent="3540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Моня Лаврентьевна ходила по всем деревням, обслуживание велось передвижками и книгоношей. Ходила на фермы, помогала оформлять Красные уголки, выступала с лекциями и беседами на актуальные темы перед животноводами. </a:t>
            </a:r>
          </a:p>
          <a:p>
            <a:pPr marR="0" lvl="0" indent="3540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Совместно с клубом проводили тематические вечера, устраивали концерты. Очень любили колхозники местных артистов.</a:t>
            </a:r>
          </a:p>
        </p:txBody>
      </p:sp>
      <p:pic>
        <p:nvPicPr>
          <p:cNvPr id="14" name="Рисунок 13" descr="C:\Users\ПК\Desktop\Documents\Фото для альбома\Моня\SAM_49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59" y="476672"/>
            <a:ext cx="3157969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588458" y="5085184"/>
            <a:ext cx="296267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/>
              <a:t>Гороховская Моня Лаврентьевна.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0625317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520" y="476672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О работе </a:t>
            </a:r>
            <a:r>
              <a:rPr lang="ru-RU" sz="2000" b="1" i="1" dirty="0" err="1">
                <a:latin typeface="Constantia" pitchFamily="18" charset="0"/>
                <a:ea typeface="Calibri" pitchFamily="34" charset="0"/>
                <a:cs typeface="Times New Roman" pitchFamily="18" charset="0"/>
              </a:rPr>
              <a:t>Завражской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 библиотеки в заметке 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 В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000" b="1" i="1" dirty="0" err="1">
                <a:latin typeface="Constantia" pitchFamily="18" charset="0"/>
                <a:ea typeface="Calibri" pitchFamily="34" charset="0"/>
                <a:cs typeface="Times New Roman" pitchFamily="18" charset="0"/>
              </a:rPr>
              <a:t>Пшеницина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i="1" dirty="0" smtClean="0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lvl="0" indent="3635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«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Будни сельской библиотеки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»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 от 5  сентября 1958   года писала районная газета « Авангард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»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ней говорится: « Библиотека располагает большим количеством художественной, политической, сельскохозяйственной 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литературы.</a:t>
            </a:r>
          </a:p>
          <a:p>
            <a:pPr lvl="0" indent="3635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Заведующая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Гороховская М.Л. побывала в каждой семье колхозников. Услугами библиотеки пользуются 400  человек. Активное участие в распространении книг принимают комсомольцы. 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Очень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много читают колхозники. Большим спросом пользуются книги В. Лациса, К. Злобина, Н. Рыбака, В. Катаева. </a:t>
            </a:r>
            <a:endParaRPr lang="ru-RU" sz="2000" b="1" i="1" dirty="0" smtClean="0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lvl="0" indent="3635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Большая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работа проводится заведующей библиотекой по оформлению стендов с показателями работы сельхозартели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«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Искра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»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Стенды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постоянно обновляются. </a:t>
            </a:r>
            <a:endParaRPr lang="ru-RU" sz="2000" b="1" i="1" dirty="0" smtClean="0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lvl="0" indent="3635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Работает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актив библиотеки, которым является сельская интеллигенция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–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 учителя, специалисты сельского хозяйства, комсомольцы и хозяйственные руководители.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27383554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ПК\Desktop\Documents\Фото для альбома\Моня\SAM_49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8" y="332656"/>
            <a:ext cx="4854059" cy="33262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20729" y="3828724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В центре Гороховская М.Л., справа </a:t>
            </a:r>
            <a:r>
              <a:rPr lang="ru-RU" sz="1200" b="1" dirty="0" err="1"/>
              <a:t>Ронжина</a:t>
            </a:r>
            <a:r>
              <a:rPr lang="ru-RU" sz="1200" b="1" dirty="0"/>
              <a:t> Нина Павловна.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92560" y="4110400"/>
            <a:ext cx="8585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Совместно </a:t>
            </a:r>
            <a:r>
              <a:rPr lang="ru-RU" sz="2000" b="1" i="1" dirty="0">
                <a:latin typeface="Constantia" pitchFamily="18" charset="0"/>
              </a:rPr>
              <a:t>с </a:t>
            </a:r>
            <a:r>
              <a:rPr lang="ru-RU" sz="2000" b="1" i="1" dirty="0" smtClean="0">
                <a:latin typeface="Constantia" pitchFamily="18" charset="0"/>
              </a:rPr>
              <a:t>клубом </a:t>
            </a:r>
            <a:r>
              <a:rPr lang="ru-RU" sz="2000" b="1" i="1" dirty="0">
                <a:latin typeface="Constantia" pitchFamily="18" charset="0"/>
              </a:rPr>
              <a:t>проводили  концерты к знаменательным </a:t>
            </a:r>
            <a:r>
              <a:rPr lang="ru-RU" sz="2000" b="1" i="1" dirty="0" smtClean="0">
                <a:latin typeface="Constantia" pitchFamily="18" charset="0"/>
              </a:rPr>
              <a:t>датам. В художественной </a:t>
            </a:r>
            <a:r>
              <a:rPr lang="ru-RU" sz="2000" b="1" i="1" dirty="0">
                <a:latin typeface="Constantia" pitchFamily="18" charset="0"/>
              </a:rPr>
              <a:t>самодеятельности участвовали почти все учителя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>
                <a:latin typeface="Constantia" pitchFamily="18" charset="0"/>
              </a:rPr>
              <a:t>Перед любым концертом выступали учителя с докладом на различные темы и в первую очередь освещались результаты работы колхоза « Искра Ленина».</a:t>
            </a:r>
            <a:endParaRPr lang="ru-RU" sz="2000" i="1" dirty="0">
              <a:latin typeface="Constant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72500" y="193864"/>
            <a:ext cx="3705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 1962   по 1963   год библиотекой заведовала </a:t>
            </a:r>
            <a:r>
              <a:rPr lang="ru-RU" sz="2000" b="1" i="1" dirty="0" err="1">
                <a:solidFill>
                  <a:srgbClr val="FF0000"/>
                </a:solidFill>
                <a:latin typeface="Constantia" pitchFamily="18" charset="0"/>
              </a:rPr>
              <a:t>Ронжина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Нина Павловна </a:t>
            </a:r>
            <a:r>
              <a:rPr lang="ru-RU" sz="2000" b="1" i="1" dirty="0">
                <a:latin typeface="Constantia" pitchFamily="18" charset="0"/>
              </a:rPr>
              <a:t>– дочь первого библиотекаря Гороховской </a:t>
            </a:r>
            <a:r>
              <a:rPr lang="ru-RU" sz="2000" b="1" i="1" dirty="0" smtClean="0">
                <a:latin typeface="Constantia" pitchFamily="18" charset="0"/>
              </a:rPr>
              <a:t>Мони Лаврентьевны. </a:t>
            </a:r>
            <a:endParaRPr lang="ru-RU" sz="2000" b="1" i="1" dirty="0"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72500" y="2132856"/>
            <a:ext cx="3705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Constantia" pitchFamily="18" charset="0"/>
              </a:rPr>
              <a:t>Основным направлением </a:t>
            </a:r>
            <a:r>
              <a:rPr lang="ru-RU" sz="2000" b="1" i="1" dirty="0">
                <a:latin typeface="Constantia" pitchFamily="18" charset="0"/>
              </a:rPr>
              <a:t>деятельности библиотеки была идеологическая и культурно – просветительская работа. </a:t>
            </a:r>
          </a:p>
        </p:txBody>
      </p:sp>
    </p:spTree>
    <p:extLst>
      <p:ext uri="{BB962C8B-B14F-4D97-AF65-F5344CB8AC3E}">
        <p14:creationId xmlns:p14="http://schemas.microsoft.com/office/powerpoint/2010/main" val="338384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520" y="1028343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latin typeface="Constantia" pitchFamily="18" charset="0"/>
              </a:rPr>
              <a:t>С каждым годом увеличивался книжный фонд и  число читателей библиотеки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endParaRPr lang="ru-RU" sz="2000" b="1" i="1" dirty="0">
              <a:latin typeface="Constantia" pitchFamily="18" charset="0"/>
            </a:endParaRPr>
          </a:p>
          <a:p>
            <a:pPr indent="363538"/>
            <a:r>
              <a:rPr lang="ru-RU" sz="2000" b="1" i="1" dirty="0">
                <a:latin typeface="Constantia" pitchFamily="18" charset="0"/>
              </a:rPr>
              <a:t>Из заметки от 30  октября 1965  года « Заглянем в сельскую библиотеку», опубликованной в районной газете « Авангард», « 5000  книг насчитывает сельская библиотека. Регулярно она получает 11  журналов и 7  газет.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   Числится </a:t>
            </a:r>
            <a:r>
              <a:rPr lang="ru-RU" sz="2000" b="1" i="1" dirty="0">
                <a:latin typeface="Constantia" pitchFamily="18" charset="0"/>
              </a:rPr>
              <a:t>в библиотеке 430  читателей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Открыты </a:t>
            </a:r>
            <a:r>
              <a:rPr lang="ru-RU" sz="2000" b="1" i="1" dirty="0">
                <a:latin typeface="Constantia" pitchFamily="18" charset="0"/>
              </a:rPr>
              <a:t>передвижки в д. </a:t>
            </a:r>
            <a:r>
              <a:rPr lang="ru-RU" sz="2000" b="1" i="1" dirty="0" err="1">
                <a:latin typeface="Constantia" pitchFamily="18" charset="0"/>
              </a:rPr>
              <a:t>Завариха</a:t>
            </a:r>
            <a:r>
              <a:rPr lang="ru-RU" sz="2000" b="1" i="1" dirty="0">
                <a:latin typeface="Constantia" pitchFamily="18" charset="0"/>
              </a:rPr>
              <a:t>, д. Ермаково, д. </a:t>
            </a:r>
            <a:r>
              <a:rPr lang="ru-RU" sz="2000" b="1" i="1" dirty="0" err="1">
                <a:latin typeface="Constantia" pitchFamily="18" charset="0"/>
              </a:rPr>
              <a:t>Куревино</a:t>
            </a:r>
            <a:r>
              <a:rPr lang="ru-RU" sz="2000" b="1" i="1" dirty="0">
                <a:latin typeface="Constantia" pitchFamily="18" charset="0"/>
              </a:rPr>
              <a:t>, ими заведуют колхозники.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Библиотекой проводятся обзоры </a:t>
            </a:r>
            <a:r>
              <a:rPr lang="ru-RU" sz="2000" b="1" i="1" dirty="0">
                <a:latin typeface="Constantia" pitchFamily="18" charset="0"/>
              </a:rPr>
              <a:t>новых книг.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Часто </a:t>
            </a:r>
            <a:r>
              <a:rPr lang="ru-RU" sz="2000" b="1" i="1" dirty="0">
                <a:latin typeface="Constantia" pitchFamily="18" charset="0"/>
              </a:rPr>
              <a:t>бывают в библиотеке школьники, частые гости и колхозники.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Заведующей </a:t>
            </a:r>
            <a:r>
              <a:rPr lang="ru-RU" sz="2000" b="1" i="1" dirty="0">
                <a:latin typeface="Constantia" pitchFamily="18" charset="0"/>
              </a:rPr>
              <a:t>работает М.И. Плотникова».</a:t>
            </a:r>
            <a:endParaRPr lang="ru-RU" sz="2000" i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150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520" y="404664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Лебедева (Плотникова)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Мария Ивановна посвятила </a:t>
            </a:r>
            <a:r>
              <a:rPr lang="ru-RU" sz="2000" b="1" i="1" dirty="0" err="1">
                <a:solidFill>
                  <a:srgbClr val="FF0000"/>
                </a:solidFill>
                <a:latin typeface="Constantia" pitchFamily="18" charset="0"/>
              </a:rPr>
              <a:t>Завражской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библиотеке 7 лет (1963 – 1970  </a:t>
            </a:r>
            <a:r>
              <a:rPr lang="ru-RU" sz="2000" b="1" i="1" dirty="0" err="1">
                <a:solidFill>
                  <a:srgbClr val="FF0000"/>
                </a:solidFill>
                <a:latin typeface="Constantia" pitchFamily="18" charset="0"/>
              </a:rPr>
              <a:t>г.г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.). </a:t>
            </a:r>
            <a:endParaRPr lang="ru-RU" sz="2000" b="1" i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indent="363538"/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В </a:t>
            </a:r>
            <a:r>
              <a:rPr lang="ru-RU" sz="2000" b="1" i="1" dirty="0">
                <a:latin typeface="Constantia" pitchFamily="18" charset="0"/>
              </a:rPr>
              <a:t>этот период библиотека уже работала в другом здании совместно с клубом.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Здесь </a:t>
            </a:r>
            <a:r>
              <a:rPr lang="ru-RU" sz="2000" b="1" i="1" dirty="0">
                <a:latin typeface="Constantia" pitchFamily="18" charset="0"/>
              </a:rPr>
              <a:t>было больше места, стояли 4  стеллажа и даже имелся не большой читальный </a:t>
            </a:r>
            <a:r>
              <a:rPr lang="ru-RU" sz="2000" b="1" i="1" dirty="0" smtClean="0">
                <a:latin typeface="Constantia" pitchFamily="18" charset="0"/>
              </a:rPr>
              <a:t>зал.</a:t>
            </a:r>
          </a:p>
        </p:txBody>
      </p:sp>
      <p:pic>
        <p:nvPicPr>
          <p:cNvPr id="2050" name="Picture 2" descr="C:\Users\ПК\Desktop\Documents\библ.фото\SAM_5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404664"/>
            <a:ext cx="367240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2807" y="6378958"/>
            <a:ext cx="2938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63538"/>
            <a:r>
              <a:rPr lang="ru-RU" sz="1400" b="1" dirty="0"/>
              <a:t>Лебедева Мария Ивановна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882096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6536" y="332656"/>
            <a:ext cx="81369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/>
          </a:p>
          <a:p>
            <a:pPr algn="ctr"/>
            <a:endParaRPr lang="ru-RU" b="1" i="1" dirty="0" smtClean="0"/>
          </a:p>
          <a:p>
            <a:pPr algn="ctr"/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>
                <a:latin typeface="Constantia" pitchFamily="18" charset="0"/>
              </a:rPr>
              <a:t>МКУК   </a:t>
            </a:r>
            <a:r>
              <a:rPr lang="ru-RU" sz="2000" b="1" i="1" dirty="0" smtClean="0">
                <a:latin typeface="Constantia" pitchFamily="18" charset="0"/>
              </a:rPr>
              <a:t>« МЦБС Никольского муниципального района»</a:t>
            </a:r>
            <a:endParaRPr lang="ru-RU" sz="2000" b="1" i="1" dirty="0">
              <a:latin typeface="Constantia" pitchFamily="18" charset="0"/>
            </a:endParaRPr>
          </a:p>
          <a:p>
            <a:pPr algn="ctr"/>
            <a:r>
              <a:rPr lang="ru-RU" sz="2000" b="1" i="1" dirty="0" smtClean="0">
                <a:latin typeface="Constantia" pitchFamily="18" charset="0"/>
              </a:rPr>
              <a:t>ЗАВРАЖСКАЯ  </a:t>
            </a:r>
            <a:r>
              <a:rPr lang="ru-RU" sz="2000" b="1" i="1" dirty="0">
                <a:latin typeface="Constantia" pitchFamily="18" charset="0"/>
              </a:rPr>
              <a:t>СЕЛЬСКАЯ  БИБЛИОТЕКА  -  ФИЛИАЛ №25.</a:t>
            </a:r>
          </a:p>
          <a:p>
            <a:pPr algn="ctr"/>
            <a:endParaRPr lang="ru-RU" b="1" i="1" dirty="0" smtClean="0"/>
          </a:p>
          <a:p>
            <a:pPr algn="ctr"/>
            <a:endParaRPr lang="ru-RU" b="1" i="1" dirty="0"/>
          </a:p>
          <a:p>
            <a:pPr algn="ctr"/>
            <a:endParaRPr lang="ru-RU" b="1" i="1" dirty="0" smtClean="0"/>
          </a:p>
          <a:p>
            <a:pPr algn="ctr"/>
            <a:endParaRPr lang="ru-RU" b="1" i="1" dirty="0"/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ИСТОРИЯ ЗАВРАЖСКОЙ  БИБЛИОТЕКИ</a:t>
            </a:r>
          </a:p>
          <a:p>
            <a:pPr algn="ctr"/>
            <a:endParaRPr lang="ru-RU" b="1" i="1" dirty="0">
              <a:solidFill>
                <a:srgbClr val="FF0000"/>
              </a:solidFill>
            </a:endParaRPr>
          </a:p>
          <a:p>
            <a:pPr marL="4032250"/>
            <a:r>
              <a:rPr lang="ru-RU" b="1" i="1" dirty="0" smtClean="0">
                <a:latin typeface="Constantia" pitchFamily="18" charset="0"/>
              </a:rPr>
              <a:t>Вологодская </a:t>
            </a:r>
            <a:r>
              <a:rPr lang="ru-RU" b="1" i="1" dirty="0">
                <a:latin typeface="Constantia" pitchFamily="18" charset="0"/>
              </a:rPr>
              <a:t>область</a:t>
            </a:r>
          </a:p>
          <a:p>
            <a:pPr marL="4032250"/>
            <a:r>
              <a:rPr lang="ru-RU" b="1" i="1" dirty="0" smtClean="0">
                <a:latin typeface="Constantia" pitchFamily="18" charset="0"/>
              </a:rPr>
              <a:t>Никольский район </a:t>
            </a:r>
          </a:p>
          <a:p>
            <a:pPr marL="4032250"/>
            <a:r>
              <a:rPr lang="ru-RU" b="1" i="1" dirty="0" smtClean="0">
                <a:latin typeface="Constantia" pitchFamily="18" charset="0"/>
              </a:rPr>
              <a:t>Д. Завражье  </a:t>
            </a:r>
            <a:r>
              <a:rPr lang="ru-RU" b="1" i="1" dirty="0">
                <a:latin typeface="Constantia" pitchFamily="18" charset="0"/>
              </a:rPr>
              <a:t>ул</a:t>
            </a:r>
            <a:r>
              <a:rPr lang="ru-RU" b="1" i="1" dirty="0" smtClean="0">
                <a:latin typeface="Constantia" pitchFamily="18" charset="0"/>
              </a:rPr>
              <a:t>. Молодежная д.16</a:t>
            </a:r>
          </a:p>
          <a:p>
            <a:pPr marL="4032250"/>
            <a:endParaRPr lang="ru-RU" b="1" i="1" dirty="0">
              <a:latin typeface="Constantia" pitchFamily="18" charset="0"/>
            </a:endParaRPr>
          </a:p>
          <a:p>
            <a:pPr marL="4032250"/>
            <a:r>
              <a:rPr lang="ru-RU" b="1" i="1" dirty="0" smtClean="0">
                <a:latin typeface="Constantia" pitchFamily="18" charset="0"/>
              </a:rPr>
              <a:t>Заведующая </a:t>
            </a:r>
            <a:r>
              <a:rPr lang="ru-RU" b="1" i="1" dirty="0" err="1">
                <a:latin typeface="Constantia" pitchFamily="18" charset="0"/>
              </a:rPr>
              <a:t>Завражской</a:t>
            </a:r>
            <a:r>
              <a:rPr lang="ru-RU" b="1" i="1" dirty="0">
                <a:latin typeface="Constantia" pitchFamily="18" charset="0"/>
              </a:rPr>
              <a:t> библиотекой – </a:t>
            </a:r>
            <a:r>
              <a:rPr lang="ru-RU" b="1" i="1" dirty="0" smtClean="0">
                <a:latin typeface="Constantia" pitchFamily="18" charset="0"/>
              </a:rPr>
              <a:t>филиалом  </a:t>
            </a:r>
            <a:r>
              <a:rPr lang="ru-RU" b="1" i="1" dirty="0">
                <a:latin typeface="Constantia" pitchFamily="18" charset="0"/>
              </a:rPr>
              <a:t>№25</a:t>
            </a:r>
            <a:r>
              <a:rPr lang="ru-RU" b="1" i="1" dirty="0" smtClean="0">
                <a:latin typeface="Constantia" pitchFamily="18" charset="0"/>
              </a:rPr>
              <a:t>.</a:t>
            </a:r>
          </a:p>
          <a:p>
            <a:pPr marL="4032250"/>
            <a:r>
              <a:rPr lang="ru-RU" b="1" i="1" dirty="0" smtClean="0">
                <a:latin typeface="Constantia" pitchFamily="18" charset="0"/>
              </a:rPr>
              <a:t>Чегодаева </a:t>
            </a:r>
            <a:r>
              <a:rPr lang="ru-RU" b="1" i="1" dirty="0">
                <a:latin typeface="Constantia" pitchFamily="18" charset="0"/>
              </a:rPr>
              <a:t>Галина Николаевна</a:t>
            </a:r>
          </a:p>
          <a:p>
            <a:pPr algn="ctr"/>
            <a:endParaRPr lang="ru-RU" b="1" dirty="0"/>
          </a:p>
          <a:p>
            <a:pPr algn="ctr"/>
            <a:r>
              <a:rPr lang="ru-RU" b="1" i="1" dirty="0" smtClean="0">
                <a:latin typeface="Constantia" pitchFamily="18" charset="0"/>
              </a:rPr>
              <a:t>2014 </a:t>
            </a:r>
            <a:r>
              <a:rPr lang="ru-RU" b="1" i="1" dirty="0">
                <a:latin typeface="Constantia" pitchFamily="18" charset="0"/>
              </a:rPr>
              <a:t>год.</a:t>
            </a:r>
            <a:endParaRPr lang="ru-RU" i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139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520" y="548680"/>
            <a:ext cx="468051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 1972  по 1977  год в </a:t>
            </a:r>
            <a:r>
              <a:rPr lang="ru-RU" sz="2000" b="1" i="1" dirty="0" err="1">
                <a:solidFill>
                  <a:srgbClr val="FF0000"/>
                </a:solidFill>
                <a:latin typeface="Constantia" pitchFamily="18" charset="0"/>
              </a:rPr>
              <a:t>Завражской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библиотеке работала Плотникова Анна Федоровна. </a:t>
            </a:r>
            <a:endParaRPr lang="ru-RU" sz="2000" b="1" i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Анна </a:t>
            </a:r>
            <a:r>
              <a:rPr lang="ru-RU" sz="2000" b="1" i="1" dirty="0">
                <a:latin typeface="Constantia" pitchFamily="18" charset="0"/>
              </a:rPr>
              <a:t>Фёдоровна была внимательна и учтива к своим читателям. </a:t>
            </a:r>
          </a:p>
          <a:p>
            <a:pPr indent="363538"/>
            <a:r>
              <a:rPr lang="ru-RU" sz="2000" b="1" i="1" dirty="0">
                <a:latin typeface="Constantia" pitchFamily="18" charset="0"/>
              </a:rPr>
              <a:t>Проводила большую работу по пропаганде книги.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«</a:t>
            </a:r>
            <a:r>
              <a:rPr lang="ru-RU" sz="2000" b="1" i="1" dirty="0">
                <a:latin typeface="Constantia" pitchFamily="18" charset="0"/>
              </a:rPr>
              <a:t>Любить книгу – значит понимать её, понимать – значит прославлять её и пропагандировать.  Пропагандировать – значит брать на себя ответственность за формирование и развитие человеческого сознания</a:t>
            </a:r>
            <a:r>
              <a:rPr lang="ru-RU" sz="2000" b="1" i="1" dirty="0" smtClean="0">
                <a:latin typeface="Constantia" pitchFamily="18" charset="0"/>
              </a:rPr>
              <a:t>».</a:t>
            </a:r>
          </a:p>
        </p:txBody>
      </p:sp>
      <p:pic>
        <p:nvPicPr>
          <p:cNvPr id="1026" name="Picture 2" descr="C:\Users\ПК\Desktop\Documents\ФОТОГРАФИИ\библ.фото\SAM_5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579662"/>
            <a:ext cx="3600400" cy="47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94001" y="5605007"/>
            <a:ext cx="3158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63538"/>
            <a:r>
              <a:rPr lang="ru-RU" sz="1400" b="1" dirty="0"/>
              <a:t>Плотникова Анна Фёдоровна</a:t>
            </a:r>
          </a:p>
        </p:txBody>
      </p:sp>
    </p:spTree>
    <p:extLst>
      <p:ext uri="{BB962C8B-B14F-4D97-AF65-F5344CB8AC3E}">
        <p14:creationId xmlns:p14="http://schemas.microsoft.com/office/powerpoint/2010/main" val="3577272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520" y="1268760"/>
            <a:ext cx="86409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latin typeface="Constantia" pitchFamily="18" charset="0"/>
              </a:rPr>
              <a:t>Из справки « О работе библиотек по пропаганде книги от 22  октября 1973  года « По атеистическому воспитанию в </a:t>
            </a:r>
            <a:r>
              <a:rPr lang="ru-RU" sz="2000" b="1" i="1" dirty="0" err="1">
                <a:latin typeface="Constantia" pitchFamily="18" charset="0"/>
              </a:rPr>
              <a:t>Завражской</a:t>
            </a:r>
            <a:r>
              <a:rPr lang="ru-RU" sz="2000" b="1" i="1" dirty="0">
                <a:latin typeface="Constantia" pitchFamily="18" charset="0"/>
              </a:rPr>
              <a:t> библиотеке проведено обсуждение книги </a:t>
            </a:r>
            <a:r>
              <a:rPr lang="ru-RU" sz="2000" b="1" i="1" dirty="0" err="1">
                <a:latin typeface="Constantia" pitchFamily="18" charset="0"/>
              </a:rPr>
              <a:t>Железникова</a:t>
            </a:r>
            <a:r>
              <a:rPr lang="ru-RU" sz="2000" b="1" i="1" dirty="0">
                <a:latin typeface="Constantia" pitchFamily="18" charset="0"/>
              </a:rPr>
              <a:t>  « Да поможет человек». 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По </a:t>
            </a:r>
            <a:r>
              <a:rPr lang="ru-RU" sz="2000" b="1" i="1" dirty="0">
                <a:latin typeface="Constantia" pitchFamily="18" charset="0"/>
              </a:rPr>
              <a:t>книге А. Иванова  «Тени исчезают в полдень»  библиотека провела читательскую конференцию с использованием магнитофонной записи кино по данному произведению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>
                <a:latin typeface="Constantia" pitchFamily="18" charset="0"/>
              </a:rPr>
              <a:t>По эстетическому воспитанию проведен для молодежи вечер « Здравствуй осень, золотая!». </a:t>
            </a:r>
          </a:p>
          <a:p>
            <a:pPr indent="363538"/>
            <a:r>
              <a:rPr lang="ru-RU" sz="2000" b="1" i="1" dirty="0">
                <a:latin typeface="Constantia" pitchFamily="18" charset="0"/>
              </a:rPr>
              <a:t>Также проведен конкурс на лучшего декламатора стихов поэтов – вологжан. </a:t>
            </a:r>
          </a:p>
          <a:p>
            <a:pPr indent="363538"/>
            <a:r>
              <a:rPr lang="ru-RU" sz="2000" b="1" i="1" dirty="0">
                <a:latin typeface="Constantia" pitchFamily="18" charset="0"/>
              </a:rPr>
              <a:t>По краеведению проведена викторина « Наши знаменитые земляки».</a:t>
            </a:r>
          </a:p>
        </p:txBody>
      </p:sp>
    </p:spTree>
    <p:extLst>
      <p:ext uri="{BB962C8B-B14F-4D97-AF65-F5344CB8AC3E}">
        <p14:creationId xmlns:p14="http://schemas.microsoft.com/office/powerpoint/2010/main" val="897231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4568" y="476672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В 1976  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году </a:t>
            </a:r>
            <a:r>
              <a:rPr lang="ru-RU" sz="2000" b="1" i="1" dirty="0" err="1">
                <a:solidFill>
                  <a:srgbClr val="FF0000"/>
                </a:solidFill>
                <a:latin typeface="Constantia" pitchFamily="18" charset="0"/>
              </a:rPr>
              <a:t>Завражская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библиотека  «переехала» в новое здание </a:t>
            </a:r>
            <a:r>
              <a:rPr lang="ru-RU" sz="2000" b="1" i="1" dirty="0" err="1">
                <a:solidFill>
                  <a:srgbClr val="FF0000"/>
                </a:solidFill>
                <a:latin typeface="Constantia" pitchFamily="18" charset="0"/>
              </a:rPr>
              <a:t>Завражского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Дома Культуры, где по настоящее время и находится. 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3074" name="Picture 2" descr="C:\Users\ПК\Desktop\Documents\Фото для альбома\КЛУБ\SAM_4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484784"/>
            <a:ext cx="7560840" cy="44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7535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9950" y="404664"/>
            <a:ext cx="409566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 1978  по 1981  год 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заведующей </a:t>
            </a:r>
            <a:r>
              <a:rPr lang="ru-RU" sz="2000" b="1" i="1" dirty="0" err="1" smtClean="0">
                <a:solidFill>
                  <a:srgbClr val="FF0000"/>
                </a:solidFill>
                <a:latin typeface="Constantia" pitchFamily="18" charset="0"/>
              </a:rPr>
              <a:t>Завражской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библиотекой работала </a:t>
            </a:r>
            <a:endParaRPr lang="ru-RU" sz="2000" b="1" i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indent="363538"/>
            <a:r>
              <a:rPr lang="ru-RU" sz="2000" b="1" i="1" dirty="0" err="1" smtClean="0">
                <a:solidFill>
                  <a:srgbClr val="FF0000"/>
                </a:solidFill>
                <a:latin typeface="Constantia" pitchFamily="18" charset="0"/>
              </a:rPr>
              <a:t>Пахолкова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Нина Ивановна. </a:t>
            </a:r>
            <a:r>
              <a:rPr lang="ru-RU" sz="2000" b="1" i="1" dirty="0">
                <a:latin typeface="Constantia" pitchFamily="18" charset="0"/>
              </a:rPr>
              <a:t>Нина Ивановна пришла работать в библиотеку после окончания </a:t>
            </a:r>
            <a:r>
              <a:rPr lang="ru-RU" sz="2000" b="1" i="1" dirty="0" err="1">
                <a:latin typeface="Constantia" pitchFamily="18" charset="0"/>
              </a:rPr>
              <a:t>Завражской</a:t>
            </a:r>
            <a:r>
              <a:rPr lang="ru-RU" sz="2000" b="1" i="1" dirty="0">
                <a:latin typeface="Constantia" pitchFamily="18" charset="0"/>
              </a:rPr>
              <a:t> средней школы. Заочно закончила библиотечное отделение Вологодского областного КПУ.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Она </a:t>
            </a:r>
            <a:r>
              <a:rPr lang="ru-RU" sz="2000" b="1" i="1" dirty="0">
                <a:latin typeface="Constantia" pitchFamily="18" charset="0"/>
              </a:rPr>
              <a:t>показала себя, как </a:t>
            </a:r>
            <a:r>
              <a:rPr lang="ru-RU" sz="2000" b="1" i="1" dirty="0" smtClean="0">
                <a:latin typeface="Constantia" pitchFamily="18" charset="0"/>
              </a:rPr>
              <a:t> хороший </a:t>
            </a:r>
            <a:r>
              <a:rPr lang="ru-RU" sz="2000" b="1" i="1" dirty="0">
                <a:latin typeface="Constantia" pitchFamily="18" charset="0"/>
              </a:rPr>
              <a:t>помощник </a:t>
            </a:r>
            <a:r>
              <a:rPr lang="ru-RU" sz="2000" b="1" i="1" dirty="0" smtClean="0">
                <a:latin typeface="Constantia" pitchFamily="18" charset="0"/>
              </a:rPr>
              <a:t>в </a:t>
            </a:r>
            <a:r>
              <a:rPr lang="ru-RU" sz="2000" b="1" i="1" dirty="0">
                <a:latin typeface="Constantia" pitchFamily="18" charset="0"/>
              </a:rPr>
              <a:t>приобретению полезных знаний своим читателям.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Принимала </a:t>
            </a:r>
            <a:r>
              <a:rPr lang="ru-RU" sz="2000" b="1" i="1" dirty="0">
                <a:latin typeface="Constantia" pitchFamily="18" charset="0"/>
              </a:rPr>
              <a:t>активное участие в общественной жизни села. </a:t>
            </a:r>
          </a:p>
          <a:p>
            <a:pPr indent="363538"/>
            <a:endParaRPr lang="ru-RU" sz="1600" dirty="0"/>
          </a:p>
        </p:txBody>
      </p:sp>
      <p:pic>
        <p:nvPicPr>
          <p:cNvPr id="3074" name="Picture 2" descr="C:\Users\ПК\Desktop\Documents\библ.фото\SAM_5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404665"/>
            <a:ext cx="3672408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6552" y="5373217"/>
            <a:ext cx="3032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Пахолкова</a:t>
            </a:r>
            <a:r>
              <a:rPr lang="ru-RU" sz="1400" b="1" dirty="0"/>
              <a:t> Нина Ивановна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500968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2520" y="692696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latin typeface="Constantia" pitchFamily="18" charset="0"/>
              </a:rPr>
              <a:t> Вот что она пишет о своей работе в библиотеке</a:t>
            </a:r>
            <a:r>
              <a:rPr lang="ru-RU" sz="2000" b="1" i="1" dirty="0" smtClean="0">
                <a:latin typeface="Constantia" pitchFamily="18" charset="0"/>
              </a:rPr>
              <a:t>:</a:t>
            </a: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>
                <a:latin typeface="Constantia" pitchFamily="18" charset="0"/>
              </a:rPr>
              <a:t>« Работать в те годы было интересно. Молодежи было много. В нашей колхозной комсомольской организации, секретарем которой я была, состояло 99  человек. Много было и молодых коммунистов. Почти все они были читателями нашей библиотеки. </a:t>
            </a:r>
          </a:p>
          <a:p>
            <a:pPr indent="363538"/>
            <a:r>
              <a:rPr lang="ru-RU" sz="2000" b="1" i="1" dirty="0">
                <a:latin typeface="Constantia" pitchFamily="18" charset="0"/>
              </a:rPr>
              <a:t>В фонде библиотеки было 12400   экземпляров книг. Замечательная была подписка периодических изданий.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В </a:t>
            </a:r>
            <a:r>
              <a:rPr lang="ru-RU" sz="2000" b="1" i="1" dirty="0">
                <a:latin typeface="Constantia" pitchFamily="18" charset="0"/>
              </a:rPr>
              <a:t>то время книга действительно была источником знаний. Читали все от  мала  до велика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Клубы </a:t>
            </a:r>
            <a:r>
              <a:rPr lang="ru-RU" sz="2000" b="1" i="1" dirty="0">
                <a:latin typeface="Constantia" pitchFamily="18" charset="0"/>
              </a:rPr>
              <a:t>по интересам были совместно с Домом Культуры. Занимались художественной самодеятельностью, создавали агитбригады, ездили с концертами в посевную и уборочную по полям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>
                <a:latin typeface="Constantia" pitchFamily="18" charset="0"/>
              </a:rPr>
              <a:t>Проводили политинформации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>
                <a:latin typeface="Constantia" pitchFamily="18" charset="0"/>
              </a:rPr>
              <a:t>Все мы в то время исполняли решения партии и правительства и свято верили в светлое будущее. </a:t>
            </a:r>
          </a:p>
        </p:txBody>
      </p:sp>
    </p:spTree>
    <p:extLst>
      <p:ext uri="{BB962C8B-B14F-4D97-AF65-F5344CB8AC3E}">
        <p14:creationId xmlns:p14="http://schemas.microsoft.com/office/powerpoint/2010/main" val="19343995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3480" y="465346"/>
            <a:ext cx="8331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В 80-е годы 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была создана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ЦБС</a:t>
            </a:r>
            <a:r>
              <a:rPr lang="ru-RU" sz="2000" b="1" i="1" dirty="0">
                <a:latin typeface="Constantia" pitchFamily="18" charset="0"/>
              </a:rPr>
              <a:t>, улучшилось комплектование книжного фонда библиотеки, стал более высоким уровень обслуживания читателей.</a:t>
            </a:r>
            <a:endParaRPr lang="ru-RU" sz="2000" i="1" dirty="0">
              <a:latin typeface="Constant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2640" y="1988840"/>
            <a:ext cx="5716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13040" y="1533851"/>
            <a:ext cx="403244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В просторных, светлых залах,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В хранилищах надежных</a:t>
            </a:r>
            <a:b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Сокровища таятся для сердца и ума: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Учебники, трактаты, поэзия и проза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Для маленьких и взрослых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В бесчисленных томах.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Наставники в учебе,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Помощники в работе,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Друзья досуга верные,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Советчики в делах.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9" y="2060848"/>
            <a:ext cx="416903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138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88904" y="260648"/>
            <a:ext cx="5400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 1981  по 1988  год в библиотеке  работала Хода Мария Анатольевна. </a:t>
            </a:r>
            <a:endParaRPr lang="ru-RU" sz="2000" b="1" i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Давно </a:t>
            </a:r>
            <a:r>
              <a:rPr lang="ru-RU" sz="2000" b="1" i="1" dirty="0">
                <a:latin typeface="Constantia" pitchFamily="18" charset="0"/>
              </a:rPr>
              <a:t>известно: на селе библиотекарь – человек общественный, вот и Мария Анатольевна регулярно информировала о новинках литературы специалистов колхоза « Искра Ленина», оформляла «Красные уголки» на фермах, участвовала в переписи населения, в комиссиях по проведению выборов, выполняла много других разных общественных поручений.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Традиционными </a:t>
            </a:r>
            <a:r>
              <a:rPr lang="ru-RU" sz="2000" b="1" i="1" dirty="0">
                <a:latin typeface="Constantia" pitchFamily="18" charset="0"/>
              </a:rPr>
              <a:t>стали проводимые в библиотеке праздники «Здравствуй, </a:t>
            </a:r>
            <a:r>
              <a:rPr lang="ru-RU" sz="2000" b="1" i="1" dirty="0" smtClean="0">
                <a:latin typeface="Constantia" pitchFamily="18" charset="0"/>
              </a:rPr>
              <a:t>осень !», </a:t>
            </a:r>
            <a:r>
              <a:rPr lang="ru-RU" sz="2000" b="1" i="1" dirty="0">
                <a:latin typeface="Constantia" pitchFamily="18" charset="0"/>
              </a:rPr>
              <a:t>викторины, литературные вечера.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Читатели </a:t>
            </a:r>
            <a:r>
              <a:rPr lang="ru-RU" sz="2000" b="1" i="1" dirty="0">
                <a:latin typeface="Constantia" pitchFamily="18" charset="0"/>
              </a:rPr>
              <a:t>библиотеки -  учителя,  руководители и специалисты колхоза, молодежь, подростки, дети. </a:t>
            </a:r>
            <a:endParaRPr lang="ru-RU" sz="2000" i="1" dirty="0">
              <a:latin typeface="Constantia" pitchFamily="18" charset="0"/>
            </a:endParaRPr>
          </a:p>
        </p:txBody>
      </p:sp>
      <p:pic>
        <p:nvPicPr>
          <p:cNvPr id="3074" name="Picture 2" descr="C:\Users\ПК\Desktop\Documents\ФОТОГРАФИИ\библ.фото\SAM_5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10555"/>
            <a:ext cx="3528392" cy="507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4568" y="5759927"/>
            <a:ext cx="2448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Хода Мария Анатольевна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83355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86412" y="188640"/>
            <a:ext cx="47590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 1988  по 1998  год в библиотеке работала Чегодаева Татьяна Михайловна</a:t>
            </a:r>
            <a:r>
              <a:rPr lang="ru-RU" sz="2000" b="1" i="1" dirty="0">
                <a:latin typeface="Constantia" pitchFamily="18" charset="0"/>
              </a:rPr>
              <a:t>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Внимательная </a:t>
            </a:r>
            <a:r>
              <a:rPr lang="ru-RU" sz="2000" b="1" i="1" dirty="0">
                <a:latin typeface="Constantia" pitchFamily="18" charset="0"/>
              </a:rPr>
              <a:t>к своим читателям Татьяна Михайловна понимала и знала интересы своих книгочеев, умела предложить прочитать ту или иную интересную книгу.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Постоянно </a:t>
            </a:r>
            <a:r>
              <a:rPr lang="ru-RU" sz="2000" b="1" i="1" dirty="0">
                <a:latin typeface="Constantia" pitchFamily="18" charset="0"/>
              </a:rPr>
              <a:t>ходила </a:t>
            </a:r>
            <a:r>
              <a:rPr lang="ru-RU" sz="2000" b="1" i="1" dirty="0" smtClean="0">
                <a:latin typeface="Constantia" pitchFamily="18" charset="0"/>
              </a:rPr>
              <a:t>в </a:t>
            </a:r>
            <a:r>
              <a:rPr lang="ru-RU" sz="2000" b="1" i="1" dirty="0">
                <a:latin typeface="Constantia" pitchFamily="18" charset="0"/>
              </a:rPr>
              <a:t>передвижки, носила огромное количество книг по деревням. Двери библиотеки были распахнуты перед всеми, кому дорога книга. И для каждого находилось именно то издание, которое его интересовало.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Татьяна </a:t>
            </a:r>
            <a:r>
              <a:rPr lang="ru-RU" sz="2000" b="1" i="1" dirty="0">
                <a:latin typeface="Constantia" pitchFamily="18" charset="0"/>
              </a:rPr>
              <a:t>Михайловна была уважительна и приветлива, особенно к детям. 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1600" b="1" dirty="0" smtClean="0"/>
              <a:t> </a:t>
            </a:r>
            <a:endParaRPr lang="ru-RU" sz="1600" dirty="0"/>
          </a:p>
        </p:txBody>
      </p:sp>
      <p:pic>
        <p:nvPicPr>
          <p:cNvPr id="2050" name="Picture 2" descr="C:\Users\ПК\Desktop\Documents\Ермаково фото\SAM_5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9" y="470857"/>
            <a:ext cx="374441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9728" y="5381809"/>
            <a:ext cx="3029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Чегодаева Татьяна Михайловна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31253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32920" y="548680"/>
            <a:ext cx="51125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С 1998  по 2013  год заведующей </a:t>
            </a:r>
            <a:r>
              <a:rPr lang="ru-RU" sz="2000" b="1" i="1" dirty="0" err="1">
                <a:solidFill>
                  <a:srgbClr val="FF0000"/>
                </a:solidFill>
                <a:latin typeface="Constantia" pitchFamily="18" charset="0"/>
              </a:rPr>
              <a:t>Завражской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библиотекой была Меньшикова  Мария Александровна.  </a:t>
            </a:r>
            <a:endParaRPr lang="ru-RU" sz="2000" b="1" i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В </a:t>
            </a:r>
            <a:r>
              <a:rPr lang="ru-RU" sz="2000" b="1" i="1" dirty="0">
                <a:latin typeface="Constantia" pitchFamily="18" charset="0"/>
              </a:rPr>
              <a:t>этот период началось внедрение компьютерных технологий в жизнь. Почти в каждой семье с детьми появились компьютеры.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Число </a:t>
            </a:r>
            <a:r>
              <a:rPr lang="ru-RU" sz="2000" b="1" i="1" dirty="0">
                <a:latin typeface="Constantia" pitchFamily="18" charset="0"/>
              </a:rPr>
              <a:t>читателей библиотеки стало убывать, </a:t>
            </a:r>
            <a:r>
              <a:rPr lang="ru-RU" sz="2000" b="1" i="1" dirty="0" smtClean="0">
                <a:latin typeface="Constantia" pitchFamily="18" charset="0"/>
              </a:rPr>
              <a:t>т.к. </a:t>
            </a:r>
            <a:r>
              <a:rPr lang="ru-RU" sz="2000" b="1" i="1" dirty="0">
                <a:latin typeface="Constantia" pitchFamily="18" charset="0"/>
              </a:rPr>
              <a:t>количество сельского населения стремительно уменьшается.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/>
            <a:r>
              <a:rPr lang="ru-RU" sz="2000" b="1" i="1" dirty="0" smtClean="0">
                <a:latin typeface="Constantia" pitchFamily="18" charset="0"/>
              </a:rPr>
              <a:t> </a:t>
            </a:r>
            <a:r>
              <a:rPr lang="ru-RU" sz="2000" b="1" i="1" dirty="0">
                <a:latin typeface="Constantia" pitchFamily="18" charset="0"/>
              </a:rPr>
              <a:t>Но библиотека всегда была и остается центром познания, прекрасным местом для отдыха, общения, споров. Одних интересует литература, других наука, третьих – политика. Сельская библиотека  всегда придёт на помощь. </a:t>
            </a:r>
            <a:endParaRPr lang="ru-RU" sz="2000" i="1" dirty="0">
              <a:latin typeface="Constantia" pitchFamily="18" charset="0"/>
            </a:endParaRPr>
          </a:p>
          <a:p>
            <a:r>
              <a:rPr lang="ru-RU" b="1" dirty="0"/>
              <a:t>                           </a:t>
            </a:r>
            <a:endParaRPr lang="ru-RU" dirty="0"/>
          </a:p>
          <a:p>
            <a:r>
              <a:rPr lang="ru-RU" b="1" i="1" dirty="0"/>
              <a:t>                           </a:t>
            </a:r>
            <a:endParaRPr lang="ru-RU" dirty="0"/>
          </a:p>
        </p:txBody>
      </p:sp>
      <p:pic>
        <p:nvPicPr>
          <p:cNvPr id="3074" name="Picture 2" descr="C:\Users\ПК\Desktop\Documents\Ермаково фото\SAM_5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548680"/>
            <a:ext cx="31683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504" y="4862823"/>
            <a:ext cx="4326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Меньшикова  Мария Александровна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098369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496" y="996114"/>
            <a:ext cx="34563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Сельская библиотека связывает провинцию, человека, где бы он не жил, со всем миром, открывает ему через книгу окно в мир знаний, предоставляет возможность для удовлетворения интересов обучения, цивилизованного досуга сельских жителей. </a:t>
            </a:r>
          </a:p>
        </p:txBody>
      </p:sp>
      <p:pic>
        <p:nvPicPr>
          <p:cNvPr id="4098" name="Picture 2" descr="C:\Users\ПК\Desktop\Documents\ФОТОГРАФИИ\библ.фото\SAM_5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980728"/>
            <a:ext cx="525658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334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2560" y="332656"/>
            <a:ext cx="799288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Библиотека </a:t>
            </a:r>
            <a:r>
              <a:rPr lang="ru-RU" sz="2000" b="1" i="1" dirty="0">
                <a:latin typeface="Constantia" pitchFamily="18" charset="0"/>
              </a:rPr>
              <a:t>сопровождает человека на протяжении всей жизни и существует многие столетия.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Большинством </a:t>
            </a:r>
            <a:r>
              <a:rPr lang="ru-RU" sz="2000" b="1" i="1" dirty="0">
                <a:latin typeface="Constantia" pitchFamily="18" charset="0"/>
              </a:rPr>
              <a:t>она воспринимается как незаменимый источник получения знаний, сокровищница научных достижений, помощник в решении актуальных задач современности. </a:t>
            </a:r>
            <a:r>
              <a:rPr lang="ru-RU" sz="2000" b="1" i="1" dirty="0" smtClean="0">
                <a:latin typeface="Constantia" pitchFamily="18" charset="0"/>
              </a:rPr>
              <a:t> </a:t>
            </a: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Зачастую  - как </a:t>
            </a:r>
            <a:r>
              <a:rPr lang="ru-RU" sz="2000" b="1" i="1" dirty="0">
                <a:latin typeface="Constantia" pitchFamily="18" charset="0"/>
              </a:rPr>
              <a:t>место для отдыха и содержательного </a:t>
            </a:r>
            <a:r>
              <a:rPr lang="ru-RU" sz="2000" b="1" i="1" dirty="0" smtClean="0">
                <a:latin typeface="Constantia" pitchFamily="18" charset="0"/>
              </a:rPr>
              <a:t>времяпровождения.</a:t>
            </a: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Но </a:t>
            </a:r>
            <a:r>
              <a:rPr lang="ru-RU" sz="2000" b="1" i="1" dirty="0">
                <a:latin typeface="Constantia" pitchFamily="18" charset="0"/>
              </a:rPr>
              <a:t>редко кто задумается о том, что библиотека – это не просто собрание мудрых, полезных и интересных книг. </a:t>
            </a:r>
            <a:endParaRPr lang="ru-RU" sz="2000" b="1" i="1" dirty="0" smtClean="0">
              <a:latin typeface="Constantia" pitchFamily="18" charset="0"/>
            </a:endParaRPr>
          </a:p>
          <a:p>
            <a:pPr indent="363538" algn="just"/>
            <a:r>
              <a:rPr lang="ru-RU" sz="2000" b="1" i="1" dirty="0" smtClean="0">
                <a:latin typeface="Constantia" pitchFamily="18" charset="0"/>
              </a:rPr>
              <a:t>Это </a:t>
            </a:r>
            <a:r>
              <a:rPr lang="ru-RU" sz="2000" b="1" i="1" dirty="0">
                <a:latin typeface="Constantia" pitchFamily="18" charset="0"/>
              </a:rPr>
              <a:t>особый </a:t>
            </a:r>
            <a:r>
              <a:rPr lang="ru-RU" sz="2000" b="1" i="1" dirty="0" smtClean="0">
                <a:latin typeface="Constantia" pitchFamily="18" charset="0"/>
              </a:rPr>
              <a:t>организм, </a:t>
            </a:r>
            <a:r>
              <a:rPr lang="ru-RU" sz="2000" b="1" i="1" dirty="0">
                <a:latin typeface="Constantia" pitchFamily="18" charset="0"/>
              </a:rPr>
              <a:t>неразрывно связанный с читателем, существующий ради него, и в то же время живущий своей жизнью, имеющий свои законы и свою историю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endParaRPr lang="ru-RU" sz="1400" b="1" dirty="0" smtClean="0"/>
          </a:p>
          <a:p>
            <a:r>
              <a:rPr lang="ru-RU" sz="1400" b="1" dirty="0"/>
              <a:t> </a:t>
            </a:r>
            <a:endParaRPr lang="ru-RU" sz="1400" dirty="0"/>
          </a:p>
          <a:p>
            <a:pPr indent="363538"/>
            <a:endParaRPr lang="ru-RU" sz="1400" b="1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992560" y="477452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0"/>
            <a:r>
              <a:rPr lang="ru-RU" sz="2000" b="1" i="1" dirty="0">
                <a:solidFill>
                  <a:srgbClr val="FF0000"/>
                </a:solidFill>
              </a:rPr>
              <a:t>Пусть сменяются эпохи, времена,</a:t>
            </a:r>
          </a:p>
          <a:p>
            <a:pPr indent="1524000"/>
            <a:r>
              <a:rPr lang="ru-RU" sz="2000" b="1" i="1" dirty="0">
                <a:solidFill>
                  <a:srgbClr val="FF0000"/>
                </a:solidFill>
              </a:rPr>
              <a:t>В погоне не успеть за бурным веком,</a:t>
            </a:r>
          </a:p>
          <a:p>
            <a:pPr indent="1524000"/>
            <a:r>
              <a:rPr lang="ru-RU" sz="2000" b="1" i="1" dirty="0">
                <a:solidFill>
                  <a:srgbClr val="FF0000"/>
                </a:solidFill>
              </a:rPr>
              <a:t>Но мы уверены – жива будет страна,</a:t>
            </a:r>
          </a:p>
          <a:p>
            <a:pPr indent="1524000"/>
            <a:r>
              <a:rPr lang="ru-RU" sz="2000" b="1" i="1" dirty="0">
                <a:solidFill>
                  <a:srgbClr val="FF0000"/>
                </a:solidFill>
              </a:rPr>
              <a:t>Пока работают библиотеки! 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859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0552" y="1844824"/>
            <a:ext cx="2952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Она доступна для всех граждан независимо от пола, возраста, образования, социального положения. </a:t>
            </a:r>
            <a:endParaRPr lang="ru-RU" sz="2000" i="1" dirty="0">
              <a:latin typeface="Constantia" pitchFamily="18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92" y="476672"/>
            <a:ext cx="4248472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1919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873" y="1268760"/>
            <a:ext cx="34565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Можно с уверенностью сказать, что главное богатство библиотеки ( помимо книжных фондов)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–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 это наши читатели. На них библиотека держится, благодаря им не падает её престиж в местном обществе.  </a:t>
            </a:r>
          </a:p>
        </p:txBody>
      </p:sp>
      <p:pic>
        <p:nvPicPr>
          <p:cNvPr id="5122" name="Picture 2" descr="C:\Users\ПК\Desktop\Documents\ФОТОГРАФИИ\библ.фото\SAM_5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548680"/>
            <a:ext cx="504056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1803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6536" y="1484784"/>
            <a:ext cx="2808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Работа с читателями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–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 это основная и самая главная работа в библиотеке. Не будет читателей, не будет и библиотек.</a:t>
            </a:r>
            <a:endParaRPr lang="ru-RU" sz="2000" i="1" dirty="0">
              <a:latin typeface="Constantia" pitchFamily="18" charset="0"/>
            </a:endParaRPr>
          </a:p>
        </p:txBody>
      </p:sp>
      <p:pic>
        <p:nvPicPr>
          <p:cNvPr id="2" name="Picture 2" descr="C:\Users\ПК\Desktop\Documents\ФОТОГРАФИИ\библ.фото\Фото для альбома\SAM_4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7" y="538810"/>
            <a:ext cx="532859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732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1067653"/>
            <a:ext cx="5472608" cy="4772000"/>
          </a:xfr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9439" y="1052736"/>
            <a:ext cx="25922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Даже при изобилии книг, если в библиотеке нет человеческого тепла, участия, любви к читателям она становится пунктом выдачи книг, складом, хранилищем. </a:t>
            </a:r>
            <a:endParaRPr lang="ru-RU" sz="2000" b="1" i="1" dirty="0">
              <a:latin typeface="Constant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998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ОТОГРАФИИ\SAM_5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412776"/>
            <a:ext cx="55446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2520" y="2132856"/>
            <a:ext cx="2520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В книги обычно влюбляются с детства. А уже в зрелом возрасте такой человек не представляет себя  без них.</a:t>
            </a:r>
            <a:endParaRPr lang="ru-RU" sz="2000" i="1" dirty="0">
              <a:latin typeface="Constant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808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528" y="1196752"/>
            <a:ext cx="3168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У библиотекаря большая ответственность, именно он встречает читателя, впервые переступающего порог книжного царства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C:\Users\ПК\Desktop\Documents\ФОТОГРАФИИ\библ.фото\SAM_5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548680"/>
            <a:ext cx="398866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7019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7324" y="1268760"/>
            <a:ext cx="2937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 И очень важно, как и кто попадется на его пути. Человек, погруженный в свои бумажные проблемы: карточки, каталоги, книжные формуляры или радушный хозяин готовый поделиться своими сокровищами. </a:t>
            </a:r>
            <a:endParaRPr lang="ru-RU" sz="2000" i="1" dirty="0">
              <a:latin typeface="Constantia" pitchFamily="18" charset="0"/>
              <a:cs typeface="Arial" pitchFamily="34" charset="0"/>
            </a:endParaRPr>
          </a:p>
        </p:txBody>
      </p:sp>
      <p:pic>
        <p:nvPicPr>
          <p:cNvPr id="2050" name="Picture 2" descr="C:\Users\ПК\Desktop\Documents\ФОТОГРАФИИ\SAM_5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836712"/>
            <a:ext cx="55963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76303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8544" y="476672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Здесь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двери открыты  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каждому, 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Пожалуйста заходите! 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 Всё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лучшее, нужное, важное, 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               Берите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, читайте, любите!   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  <a:cs typeface="Arial" pitchFamily="34" charset="0"/>
            </a:endParaRPr>
          </a:p>
        </p:txBody>
      </p:sp>
      <p:pic>
        <p:nvPicPr>
          <p:cNvPr id="5" name="Рисунок 14" descr="Описание: C:\Users\ПК\Desktop\Documents\Фото для альбома\дети\SAM_4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4" y="2636912"/>
            <a:ext cx="43987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ПК\Desktop\Documents\ФОТОГРАФИИ\библ.фото\SAM_4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2076148"/>
            <a:ext cx="3456384" cy="43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0619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73080" y="309136"/>
            <a:ext cx="34563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Новый читатель пожаловал к нам</a:t>
            </a:r>
          </a:p>
          <a:p>
            <a:pPr indent="361950"/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И это хорошая весть</a:t>
            </a:r>
          </a:p>
          <a:p>
            <a:pPr indent="361950"/>
            <a:endParaRPr lang="ru-RU" sz="2000" b="1" i="1" dirty="0" smtClean="0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indent="361950"/>
            <a:endParaRPr lang="ru-RU" sz="2000" dirty="0"/>
          </a:p>
        </p:txBody>
      </p:sp>
      <p:pic>
        <p:nvPicPr>
          <p:cNvPr id="2" name="Picture 2" descr="C:\Users\ПК\Desktop\Documents\ФОТОГРАФИИ\SAM_5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548680"/>
            <a:ext cx="39604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К\Desktop\Documents\ФОТОГРАФИИ\SAM_5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1700808"/>
            <a:ext cx="4104456" cy="45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45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73080" y="1427290"/>
            <a:ext cx="3600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И ни каких важных дел, кроме того чтобы этому маленькому человеку понравилось в твоем доме, чтобы он нашел книгу, которая оставит след в его душе, и нашел человека сопереживающего его радостным открытиям, наставника, умного, доброжелательного друга.</a:t>
            </a:r>
            <a:endParaRPr lang="ru-RU" sz="2000" i="1" dirty="0">
              <a:latin typeface="Constantia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692695"/>
            <a:ext cx="468052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135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2560" y="332656"/>
            <a:ext cx="792088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Вот что говорили знаменитые люди о библиотеке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</a:rPr>
              <a:t>:</a:t>
            </a:r>
          </a:p>
          <a:p>
            <a:pPr indent="363538"/>
            <a:endParaRPr lang="ru-RU" sz="2000" b="1" i="1" dirty="0">
              <a:latin typeface="Constantia" pitchFamily="18" charset="0"/>
            </a:endParaRPr>
          </a:p>
          <a:p>
            <a:pPr indent="363538"/>
            <a:endParaRPr lang="ru-RU" sz="2000" b="1" i="1" dirty="0">
              <a:latin typeface="Constantia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2000" b="1" i="1" dirty="0">
                <a:latin typeface="Constantia" pitchFamily="18" charset="0"/>
              </a:rPr>
              <a:t>Нельзя держать книги запертыми точно в тюрьме, они должны непременно переходить из библиотеки в </a:t>
            </a:r>
            <a:r>
              <a:rPr lang="ru-RU" sz="2000" b="1" i="1" dirty="0" smtClean="0">
                <a:latin typeface="Constantia" pitchFamily="18" charset="0"/>
              </a:rPr>
              <a:t>память.</a:t>
            </a:r>
          </a:p>
          <a:p>
            <a:r>
              <a:rPr lang="ru-RU" sz="2000" b="1" i="1" dirty="0">
                <a:latin typeface="Constantia" pitchFamily="18" charset="0"/>
              </a:rPr>
              <a:t> </a:t>
            </a:r>
            <a:r>
              <a:rPr lang="ru-RU" sz="2000" b="1" i="1" dirty="0" smtClean="0">
                <a:latin typeface="Constantia" pitchFamily="18" charset="0"/>
              </a:rPr>
              <a:t>                                                                                                   Петрарка</a:t>
            </a:r>
            <a:r>
              <a:rPr lang="ru-RU" sz="2000" b="1" i="1" dirty="0">
                <a:latin typeface="Constantia" pitchFamily="18" charset="0"/>
              </a:rPr>
              <a:t>.</a:t>
            </a:r>
          </a:p>
          <a:p>
            <a:endParaRPr lang="ru-RU" sz="2000" b="1" i="1" dirty="0">
              <a:latin typeface="Constantia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2000" b="1" i="1" dirty="0">
                <a:latin typeface="Constantia" pitchFamily="18" charset="0"/>
              </a:rPr>
              <a:t>Шуршат страницы в тишине библиотек, это самый замечательный звук из всех, которые я </a:t>
            </a:r>
            <a:r>
              <a:rPr lang="ru-RU" sz="2000" b="1" i="1" dirty="0" smtClean="0">
                <a:latin typeface="Constantia" pitchFamily="18" charset="0"/>
              </a:rPr>
              <a:t>слышал.</a:t>
            </a:r>
          </a:p>
          <a:p>
            <a:r>
              <a:rPr lang="ru-RU" sz="2000" b="1" i="1" dirty="0" smtClean="0">
                <a:latin typeface="Constantia" pitchFamily="18" charset="0"/>
              </a:rPr>
              <a:t>                                                                                               Л</a:t>
            </a:r>
            <a:r>
              <a:rPr lang="ru-RU" sz="2000" b="1" i="1" dirty="0">
                <a:latin typeface="Constantia" pitchFamily="18" charset="0"/>
              </a:rPr>
              <a:t>. А. Кассиль.</a:t>
            </a:r>
          </a:p>
          <a:p>
            <a:pPr indent="6372225"/>
            <a:endParaRPr lang="ru-RU" sz="2000" b="1" i="1" dirty="0">
              <a:latin typeface="Constantia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2000" b="1" i="1" dirty="0">
                <a:latin typeface="Constantia" pitchFamily="18" charset="0"/>
              </a:rPr>
              <a:t>Что за наслаждение находиться в хорошей библиотеке. Смотреть на книги - и то уже счастье. Перед вами пир, достойный богов; вы сознаёте, что можно принять в нём участие и наполнить до краёв свою чашу.</a:t>
            </a:r>
          </a:p>
          <a:p>
            <a:pPr indent="6372225"/>
            <a:r>
              <a:rPr lang="ru-RU" sz="2000" b="1" i="1" dirty="0">
                <a:latin typeface="Constantia" pitchFamily="18" charset="0"/>
              </a:rPr>
              <a:t> </a:t>
            </a:r>
            <a:r>
              <a:rPr lang="ru-RU" sz="2000" b="1" i="1" dirty="0" err="1">
                <a:latin typeface="Constantia" pitchFamily="18" charset="0"/>
              </a:rPr>
              <a:t>Лемб</a:t>
            </a:r>
            <a:r>
              <a:rPr lang="ru-RU" sz="2000" b="1" i="1" dirty="0">
                <a:latin typeface="Constantia" pitchFamily="18" charset="0"/>
              </a:rPr>
              <a:t>.</a:t>
            </a:r>
            <a:endParaRPr lang="ru-RU" sz="2000" i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8862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2520" y="1124744"/>
            <a:ext cx="3960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Как </a:t>
            </a: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важно направить читателя, чтобы он со своими вопросами обращался к мудрым и доходчивым книгам, как говорил Сухомлинский:  </a:t>
            </a:r>
            <a:endParaRPr lang="ru-RU" sz="2000" i="1" dirty="0">
              <a:latin typeface="Constantia" pitchFamily="18" charset="0"/>
              <a:cs typeface="Arial" pitchFamily="34" charset="0"/>
            </a:endParaRPr>
          </a:p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ea typeface="Calibri" pitchFamily="34" charset="0"/>
                <a:cs typeface="Times New Roman" pitchFamily="18" charset="0"/>
              </a:rPr>
              <a:t>-« Умная вдохновенная книга нередко решает судьбу человека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Edwardian Script ITC" pitchFamily="66" charset="0"/>
              </a:rPr>
              <a:t>»</a:t>
            </a:r>
            <a:r>
              <a:rPr lang="ru-RU" sz="2000" b="1" i="1" dirty="0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16" descr="Описание: C:\Users\ПК\Desktop\Documents\Фото для альбома\SAM_48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692696"/>
            <a:ext cx="4032448" cy="44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334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8544" y="1522327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За страницею страница</a:t>
            </a:r>
          </a:p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Раскрывая жизни суть</a:t>
            </a:r>
          </a:p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В сердце каждого стремится</a:t>
            </a:r>
          </a:p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Книга пробивая путь</a:t>
            </a:r>
          </a:p>
          <a:p>
            <a:pPr lvl="0" indent="3571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Доброте,  надежде,  правде…</a:t>
            </a:r>
            <a:endParaRPr lang="ru-RU" sz="2000" i="1" dirty="0">
              <a:latin typeface="Constantia" pitchFamily="18" charset="0"/>
              <a:cs typeface="Arial" pitchFamily="34" charset="0"/>
            </a:endParaRPr>
          </a:p>
        </p:txBody>
      </p:sp>
      <p:pic>
        <p:nvPicPr>
          <p:cNvPr id="5" name="Рисунок 17" descr="Описание: C:\Users\ПК\Desktop\Documents\Фото для альбома\SAM_48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90" y="548680"/>
            <a:ext cx="360039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7923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73080" y="1412776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onstantia" pitchFamily="18" charset="0"/>
              </a:rPr>
              <a:t>Книги здесь стоят рядами</a:t>
            </a:r>
          </a:p>
          <a:p>
            <a:r>
              <a:rPr lang="ru-RU" sz="2000" b="1" i="1" dirty="0">
                <a:latin typeface="Constantia" pitchFamily="18" charset="0"/>
              </a:rPr>
              <a:t>Полка к полке – посмотри!  </a:t>
            </a:r>
          </a:p>
          <a:p>
            <a:r>
              <a:rPr lang="ru-RU" sz="2000" b="1" i="1" dirty="0">
                <a:latin typeface="Constantia" pitchFamily="18" charset="0"/>
              </a:rPr>
              <a:t>Корешки пестрят цветами</a:t>
            </a:r>
          </a:p>
          <a:p>
            <a:r>
              <a:rPr lang="ru-RU" sz="2000" b="1" i="1" dirty="0">
                <a:latin typeface="Constantia" pitchFamily="18" charset="0"/>
              </a:rPr>
              <a:t>Красный, желтый, раз, два, три.</a:t>
            </a:r>
            <a:endParaRPr lang="ru-RU" sz="2000" dirty="0">
              <a:latin typeface="Constantia" pitchFamily="18" charset="0"/>
            </a:endParaRPr>
          </a:p>
        </p:txBody>
      </p:sp>
      <p:pic>
        <p:nvPicPr>
          <p:cNvPr id="2050" name="Picture 2" descr="C:\Users\ПК\Desktop\Documents\ФОТОГРАФИИ\SAM_5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524308"/>
            <a:ext cx="446449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067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560" y="1916832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onstantia" pitchFamily="18" charset="0"/>
              </a:rPr>
              <a:t>У нас в библиотеке</a:t>
            </a:r>
          </a:p>
          <a:p>
            <a:r>
              <a:rPr lang="ru-RU" sz="2000" b="1" i="1" dirty="0">
                <a:latin typeface="Constantia" pitchFamily="18" charset="0"/>
              </a:rPr>
              <a:t>Есть много разных книг,</a:t>
            </a:r>
          </a:p>
          <a:p>
            <a:r>
              <a:rPr lang="ru-RU" sz="2000" b="1" i="1" dirty="0">
                <a:latin typeface="Constantia" pitchFamily="18" charset="0"/>
              </a:rPr>
              <a:t>Есть книги – </a:t>
            </a:r>
          </a:p>
          <a:p>
            <a:r>
              <a:rPr lang="ru-RU" sz="2000" b="1" i="1" dirty="0">
                <a:latin typeface="Constantia" pitchFamily="18" charset="0"/>
              </a:rPr>
              <a:t>«великаны»</a:t>
            </a:r>
          </a:p>
          <a:p>
            <a:r>
              <a:rPr lang="ru-RU" sz="2000" b="1" i="1" dirty="0">
                <a:latin typeface="Constantia" pitchFamily="18" charset="0"/>
              </a:rPr>
              <a:t>Есть книги – «малыши».</a:t>
            </a:r>
          </a:p>
          <a:p>
            <a:r>
              <a:rPr lang="ru-RU" sz="2000" b="1" i="1" dirty="0">
                <a:latin typeface="Constantia" pitchFamily="18" charset="0"/>
              </a:rPr>
              <a:t>Они стоят на полке, </a:t>
            </a:r>
          </a:p>
          <a:p>
            <a:r>
              <a:rPr lang="ru-RU" sz="2000" b="1" i="1" dirty="0">
                <a:latin typeface="Constantia" pitchFamily="18" charset="0"/>
              </a:rPr>
              <a:t>Их рассмотреть спеши!</a:t>
            </a:r>
            <a:endParaRPr lang="ru-RU" sz="2000" dirty="0">
              <a:latin typeface="Constantia" pitchFamily="18" charset="0"/>
            </a:endParaRPr>
          </a:p>
        </p:txBody>
      </p:sp>
      <p:pic>
        <p:nvPicPr>
          <p:cNvPr id="3" name="Picture 3" descr="C:\Users\ПК\Desktop\Documents\ФОТОГРАФИИ\библ.фото\SAM_5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823" y="745606"/>
            <a:ext cx="35283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89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86002" y="3504293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8704" y="989959"/>
            <a:ext cx="54726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dwardian Script ITC" pitchFamily="66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i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2520" y="1206674"/>
            <a:ext cx="3600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>
                <a:latin typeface="Constantia" pitchFamily="18" charset="0"/>
              </a:rPr>
              <a:t>Нас окружает множество книг, из которых мы получаем необходимые знания. </a:t>
            </a:r>
            <a:endParaRPr lang="ru-RU" sz="2000" b="1" i="1" dirty="0" smtClean="0">
              <a:latin typeface="Constantia" pitchFamily="18" charset="0"/>
            </a:endParaRPr>
          </a:p>
          <a:p>
            <a:pPr indent="361950"/>
            <a:r>
              <a:rPr lang="ru-RU" sz="2000" b="1" i="1" dirty="0" smtClean="0">
                <a:latin typeface="Constantia" pitchFamily="18" charset="0"/>
              </a:rPr>
              <a:t>Мы </a:t>
            </a:r>
            <a:r>
              <a:rPr lang="ru-RU" sz="2000" b="1" i="1" dirty="0">
                <a:latin typeface="Constantia" pitchFamily="18" charset="0"/>
              </a:rPr>
              <a:t>читаем разные книги: художественные, научно - познавательные, справочные и  энциклопедические издания. </a:t>
            </a:r>
            <a:endParaRPr lang="ru-RU" sz="2000" i="1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495088"/>
            <a:ext cx="4006444" cy="566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3798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ocuments\Фото для альбома\SAM_5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40" y="836712"/>
            <a:ext cx="5904656" cy="51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4528" y="836711"/>
            <a:ext cx="25922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b="1" i="1" dirty="0">
                <a:latin typeface="Constantia" pitchFamily="18" charset="0"/>
              </a:rPr>
              <a:t>Я считаю, что особая роль библиотеки заключается в распространении среди населения историко – краеведческих знаний и информации. </a:t>
            </a:r>
            <a:endParaRPr lang="ru-RU" sz="2000" i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55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616" y="260649"/>
            <a:ext cx="6868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Организация и оформление книжных выставок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44" y="1053212"/>
            <a:ext cx="2305083" cy="56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10" y="694086"/>
            <a:ext cx="22322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/>
          <a:stretch/>
        </p:blipFill>
        <p:spPr bwMode="auto">
          <a:xfrm>
            <a:off x="0" y="720695"/>
            <a:ext cx="25047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/>
          <a:stretch/>
        </p:blipFill>
        <p:spPr bwMode="auto">
          <a:xfrm>
            <a:off x="2504728" y="1377010"/>
            <a:ext cx="24263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705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6576" y="507215"/>
            <a:ext cx="2664296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Периодические                                                       издания</a:t>
            </a:r>
            <a:endParaRPr lang="ru-RU" sz="2400" i="1" dirty="0"/>
          </a:p>
        </p:txBody>
      </p:sp>
      <p:pic>
        <p:nvPicPr>
          <p:cNvPr id="4" name="Picture 2" descr="C:\Users\ПК\Desktop\Documents\ФОТОГРАФИИ\библ.фото\SAM_5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2855019"/>
            <a:ext cx="4320480" cy="31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1"/>
          <a:stretch/>
        </p:blipFill>
        <p:spPr bwMode="auto">
          <a:xfrm>
            <a:off x="684993" y="2132856"/>
            <a:ext cx="4104456" cy="27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69024" y="82474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Листайте нас, читайте нас,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И мы всему научим вас!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95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2520" y="404664"/>
            <a:ext cx="871296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pPr indent="363538"/>
            <a:r>
              <a:rPr lang="ru-RU" sz="2000" b="1" i="1" dirty="0">
                <a:latin typeface="Constantia" pitchFamily="18" charset="0"/>
              </a:rPr>
              <a:t>Библиотеки испокон века являются сокровищницами  культурных ценностей человечества, распространителями изученных знаний, очагами просветительства, они располагают огромными возможностями среди других учреждений культуры в преобразовании общества</a:t>
            </a:r>
            <a:r>
              <a:rPr lang="ru-RU" sz="2000" i="1" dirty="0">
                <a:latin typeface="Constantia" pitchFamily="18" charset="0"/>
              </a:rPr>
              <a:t>  </a:t>
            </a:r>
            <a:r>
              <a:rPr lang="ru-RU" sz="2000" b="1" i="1" dirty="0">
                <a:latin typeface="Constantia" pitchFamily="18" charset="0"/>
              </a:rPr>
              <a:t>по законам красоты и гармонии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</a:p>
          <a:p>
            <a:pPr indent="363538"/>
            <a:r>
              <a:rPr lang="ru-RU" sz="2000" i="1" dirty="0" smtClean="0">
                <a:latin typeface="Constantia" pitchFamily="18" charset="0"/>
              </a:rPr>
              <a:t>        </a:t>
            </a:r>
            <a:endParaRPr lang="ru-RU" sz="2000" i="1" dirty="0">
              <a:latin typeface="Constantia" pitchFamily="18" charset="0"/>
            </a:endParaRPr>
          </a:p>
          <a:p>
            <a:r>
              <a:rPr lang="ru-RU" sz="2000" i="1" dirty="0">
                <a:latin typeface="Constantia" pitchFamily="18" charset="0"/>
              </a:rPr>
              <a:t>                           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Библиотека </a:t>
            </a:r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– тихий дом души…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                          Здесь жизнь в ином – духовном измерении,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                          Страничный шелест – путь на пик вершины,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                          С которых,  лишь  рукой  до озарений…</a:t>
            </a:r>
            <a:endParaRPr lang="ru-RU" sz="2000" i="1" dirty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Constantia" pitchFamily="18" charset="0"/>
              </a:rPr>
              <a:t>                           Библиотека – мудрый дом души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.</a:t>
            </a:r>
          </a:p>
          <a:p>
            <a:pPr indent="352425"/>
            <a:r>
              <a:rPr lang="ru-RU" sz="2000" b="1" i="1" dirty="0" smtClean="0">
                <a:latin typeface="Constantia" pitchFamily="18" charset="0"/>
              </a:rPr>
              <a:t> Мы </a:t>
            </a:r>
            <a:r>
              <a:rPr lang="ru-RU" sz="2000" b="1" i="1" dirty="0">
                <a:latin typeface="Constantia" pitchFamily="18" charset="0"/>
              </a:rPr>
              <a:t>часто задумываемся над вопросом, как сделать нашу работу яркой, творческой или, как сейчас принято говорить креативной? Ответ прост – надо научиться </a:t>
            </a:r>
            <a:r>
              <a:rPr lang="ru-RU" sz="2000" b="1" i="1" dirty="0" smtClean="0">
                <a:latin typeface="Constantia" pitchFamily="18" charset="0"/>
              </a:rPr>
              <a:t>нестандартно  </a:t>
            </a:r>
            <a:r>
              <a:rPr lang="ru-RU" sz="2000" b="1" i="1" dirty="0">
                <a:latin typeface="Constantia" pitchFamily="18" charset="0"/>
              </a:rPr>
              <a:t>мыслить, искать новые формы работы. Если важна форма, то не менее </a:t>
            </a:r>
            <a:r>
              <a:rPr lang="ru-RU" sz="2000" b="1" i="1" dirty="0" smtClean="0">
                <a:latin typeface="Constantia" pitchFamily="18" charset="0"/>
              </a:rPr>
              <a:t> важно </a:t>
            </a:r>
            <a:r>
              <a:rPr lang="ru-RU" sz="2000" b="1" i="1" dirty="0">
                <a:latin typeface="Constantia" pitchFamily="18" charset="0"/>
              </a:rPr>
              <a:t>и содержание.</a:t>
            </a:r>
            <a:endParaRPr lang="ru-RU" sz="2000" i="1" dirty="0">
              <a:latin typeface="Constantia" pitchFamily="18" charset="0"/>
            </a:endParaRPr>
          </a:p>
          <a:p>
            <a:r>
              <a:rPr lang="ru-RU" sz="2000" i="1" dirty="0">
                <a:latin typeface="Constantia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4674330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452" y="4437112"/>
            <a:ext cx="8989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6882" y="220486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</a:rPr>
              <a:t>                      Всему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меняют цену времена,</a:t>
            </a:r>
          </a:p>
          <a:p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                       И от иного – ни пера, ни пуха…</a:t>
            </a:r>
          </a:p>
          <a:p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                       Но для людей пока как хлеб она,</a:t>
            </a:r>
          </a:p>
          <a:p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                       Библиотека – храм души и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</a:rPr>
              <a:t>духа!</a:t>
            </a:r>
            <a:endParaRPr lang="ru-RU" sz="24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2520" y="797511"/>
            <a:ext cx="87818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Constantia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Constantia" pitchFamily="18" charset="0"/>
              </a:rPr>
              <a:t>« Там, где процветают библиотеки, там мир и благодать, уважение к человечеству и успешное решение труднейших социальных проблем». </a:t>
            </a:r>
          </a:p>
          <a:p>
            <a:pPr indent="5472113"/>
            <a:r>
              <a:rPr lang="ru-RU" b="1" i="1" dirty="0">
                <a:solidFill>
                  <a:srgbClr val="FF0000"/>
                </a:solidFill>
                <a:latin typeface="Constantia" pitchFamily="18" charset="0"/>
              </a:rPr>
              <a:t>Николай Рерих.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059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2520" y="747405"/>
            <a:ext cx="3960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000" b="1" i="1" dirty="0">
                <a:latin typeface="Constantia" pitchFamily="18" charset="0"/>
              </a:rPr>
              <a:t> </a:t>
            </a:r>
            <a:r>
              <a:rPr lang="ru-RU" sz="2000" b="1" i="1" dirty="0" err="1">
                <a:latin typeface="Constantia" pitchFamily="18" charset="0"/>
              </a:rPr>
              <a:t>Завражская</a:t>
            </a:r>
            <a:r>
              <a:rPr lang="ru-RU" sz="2000" b="1" i="1" dirty="0">
                <a:latin typeface="Constantia" pitchFamily="18" charset="0"/>
              </a:rPr>
              <a:t> сельская библиотека-филиал </a:t>
            </a:r>
            <a:r>
              <a:rPr lang="ru-RU" sz="2000" b="1" i="1" dirty="0" smtClean="0">
                <a:latin typeface="Constantia" pitchFamily="18" charset="0"/>
              </a:rPr>
              <a:t>МКУК </a:t>
            </a:r>
            <a:r>
              <a:rPr lang="ru-RU" sz="2000" b="1" i="1" dirty="0">
                <a:latin typeface="Constantia" pitchFamily="18" charset="0"/>
              </a:rPr>
              <a:t>«</a:t>
            </a:r>
            <a:r>
              <a:rPr lang="ru-RU" sz="2000" b="1" i="1" dirty="0" smtClean="0">
                <a:latin typeface="Constantia" pitchFamily="18" charset="0"/>
              </a:rPr>
              <a:t>МЦБС  Никольского муниципального района», </a:t>
            </a:r>
            <a:r>
              <a:rPr lang="ru-RU" sz="2000" b="1" i="1" dirty="0">
                <a:latin typeface="Constantia" pitchFamily="18" charset="0"/>
              </a:rPr>
              <a:t>располагается в здании </a:t>
            </a:r>
            <a:r>
              <a:rPr lang="ru-RU" sz="2000" b="1" i="1" dirty="0" err="1">
                <a:latin typeface="Constantia" pitchFamily="18" charset="0"/>
              </a:rPr>
              <a:t>Завражского</a:t>
            </a:r>
            <a:r>
              <a:rPr lang="ru-RU" sz="2000" b="1" i="1" dirty="0">
                <a:latin typeface="Constantia" pitchFamily="18" charset="0"/>
              </a:rPr>
              <a:t>  Дома культуры. </a:t>
            </a:r>
            <a:endParaRPr lang="ru-RU" sz="2000" b="1" i="1" dirty="0" smtClean="0">
              <a:latin typeface="Constantia" pitchFamily="18" charset="0"/>
            </a:endParaRPr>
          </a:p>
          <a:p>
            <a:pPr indent="361950"/>
            <a:r>
              <a:rPr lang="ru-RU" sz="2000" b="1" i="1" dirty="0" smtClean="0">
                <a:latin typeface="Constantia" pitchFamily="18" charset="0"/>
              </a:rPr>
              <a:t>Занимает </a:t>
            </a:r>
            <a:r>
              <a:rPr lang="ru-RU" sz="2000" b="1" i="1" dirty="0">
                <a:latin typeface="Constantia" pitchFamily="18" charset="0"/>
              </a:rPr>
              <a:t>помещение площадью 36,6 кв. м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  <a:endParaRPr lang="ru-RU" sz="2000" b="1" i="1" dirty="0">
              <a:latin typeface="Constantia" pitchFamily="18" charset="0"/>
            </a:endParaRPr>
          </a:p>
          <a:p>
            <a:pPr indent="361950"/>
            <a:r>
              <a:rPr lang="ru-RU" sz="2000" b="1" i="1" dirty="0">
                <a:latin typeface="Constantia" pitchFamily="18" charset="0"/>
              </a:rPr>
              <a:t> </a:t>
            </a:r>
            <a:r>
              <a:rPr lang="ru-RU" sz="2000" b="1" i="1" dirty="0" err="1">
                <a:latin typeface="Constantia" pitchFamily="18" charset="0"/>
              </a:rPr>
              <a:t>Завражская</a:t>
            </a:r>
            <a:r>
              <a:rPr lang="ru-RU" sz="2000" b="1" i="1" dirty="0">
                <a:latin typeface="Constantia" pitchFamily="18" charset="0"/>
              </a:rPr>
              <a:t> сельская библиотека – филиал создана в 1953 году.</a:t>
            </a:r>
          </a:p>
          <a:p>
            <a:pPr indent="361950"/>
            <a:r>
              <a:rPr lang="ru-RU" sz="2000" b="1" i="1" dirty="0">
                <a:latin typeface="Constantia" pitchFamily="18" charset="0"/>
              </a:rPr>
              <a:t>Книжный фонд библиотеки на 01.01.2014 года составлял 6132 экземпляров книг и брошюр</a:t>
            </a:r>
            <a:r>
              <a:rPr lang="ru-RU" sz="2000" b="1" i="1" dirty="0" smtClean="0">
                <a:latin typeface="Constantia" pitchFamily="18" charset="0"/>
              </a:rPr>
              <a:t>. </a:t>
            </a:r>
            <a:endParaRPr lang="ru-RU" sz="2000" b="1" i="1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/>
          <a:stretch/>
        </p:blipFill>
        <p:spPr bwMode="auto">
          <a:xfrm>
            <a:off x="5385047" y="404663"/>
            <a:ext cx="3600399" cy="539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9230" y="5841733"/>
            <a:ext cx="3800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Constantia" pitchFamily="18" charset="0"/>
              </a:rPr>
              <a:t> Заведующая библиотекой </a:t>
            </a:r>
            <a:endParaRPr lang="ru-RU" b="1" i="1" dirty="0" smtClean="0">
              <a:latin typeface="Constantia" pitchFamily="18" charset="0"/>
            </a:endParaRPr>
          </a:p>
          <a:p>
            <a:r>
              <a:rPr lang="ru-RU" b="1" i="1" dirty="0" smtClean="0">
                <a:latin typeface="Constantia" pitchFamily="18" charset="0"/>
              </a:rPr>
              <a:t>Чегодаева </a:t>
            </a:r>
            <a:r>
              <a:rPr lang="ru-RU" b="1" i="1" dirty="0">
                <a:latin typeface="Constantia" pitchFamily="18" charset="0"/>
              </a:rPr>
              <a:t>Галина Николаевна.</a:t>
            </a:r>
          </a:p>
        </p:txBody>
      </p:sp>
    </p:spTree>
    <p:extLst>
      <p:ext uri="{BB962C8B-B14F-4D97-AF65-F5344CB8AC3E}">
        <p14:creationId xmlns:p14="http://schemas.microsoft.com/office/powerpoint/2010/main" val="401354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520" y="75134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/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</a:rPr>
              <a:t>          Основные </a:t>
            </a:r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задачи и направления работы </a:t>
            </a:r>
            <a:r>
              <a:rPr lang="ru-RU" sz="2400" b="1" i="1" dirty="0" smtClean="0">
                <a:solidFill>
                  <a:srgbClr val="FF0000"/>
                </a:solidFill>
                <a:latin typeface="Constantia" pitchFamily="18" charset="0"/>
              </a:rPr>
              <a:t>           библиотеки:</a:t>
            </a:r>
            <a:endParaRPr lang="ru-RU" sz="2400" b="1" i="1" dirty="0">
              <a:latin typeface="Constantia" pitchFamily="18" charset="0"/>
            </a:endParaRPr>
          </a:p>
          <a:p>
            <a:pPr lvl="0" indent="352425"/>
            <a:r>
              <a:rPr lang="ru-RU" sz="2400" b="1" i="1" dirty="0">
                <a:latin typeface="Constantia" pitchFamily="18" charset="0"/>
              </a:rPr>
              <a:t> </a:t>
            </a:r>
            <a:r>
              <a:rPr lang="ru-RU" sz="2400" b="1" i="1" dirty="0" smtClean="0">
                <a:latin typeface="Constantia" pitchFamily="18" charset="0"/>
              </a:rPr>
              <a:t>Обеспечение </a:t>
            </a:r>
            <a:r>
              <a:rPr lang="ru-RU" sz="2400" b="1" i="1" dirty="0">
                <a:latin typeface="Constantia" pitchFamily="18" charset="0"/>
              </a:rPr>
              <a:t>доступности, оперативности и комфортности получения информации пользователям библиотеки.</a:t>
            </a:r>
          </a:p>
          <a:p>
            <a:pPr lvl="0" indent="352425"/>
            <a:r>
              <a:rPr lang="ru-RU" sz="2400" b="1" i="1" dirty="0">
                <a:latin typeface="Constantia" pitchFamily="18" charset="0"/>
              </a:rPr>
              <a:t>Оказание помощи пользователям в процессе образования, самообразования, формировании и развитии творческих способностей.</a:t>
            </a:r>
          </a:p>
          <a:p>
            <a:pPr lvl="0" indent="352425"/>
            <a:r>
              <a:rPr lang="ru-RU" sz="2400" b="1" i="1" dirty="0">
                <a:latin typeface="Constantia" pitchFamily="18" charset="0"/>
              </a:rPr>
              <a:t>Формирование культуры чтения пользователей.</a:t>
            </a:r>
          </a:p>
          <a:p>
            <a:pPr lvl="0" indent="352425"/>
            <a:r>
              <a:rPr lang="ru-RU" sz="2400" b="1" i="1" dirty="0">
                <a:latin typeface="Constantia" pitchFamily="18" charset="0"/>
              </a:rPr>
              <a:t>Продвижение книги и чтения среди населения и повышение уровня читательской активности</a:t>
            </a:r>
            <a:r>
              <a:rPr lang="ru-RU" sz="2400" b="1" i="1" dirty="0" smtClean="0">
                <a:latin typeface="Constantia" pitchFamily="18" charset="0"/>
              </a:rPr>
              <a:t>.</a:t>
            </a:r>
          </a:p>
          <a:p>
            <a:pPr lvl="0" indent="352425"/>
            <a:endParaRPr lang="ru-RU" sz="2400" b="1" i="1" dirty="0">
              <a:latin typeface="Constantia" pitchFamily="18" charset="0"/>
            </a:endParaRPr>
          </a:p>
          <a:p>
            <a:pPr lvl="0" indent="352425"/>
            <a:r>
              <a:rPr lang="ru-RU" sz="2400" b="1" i="1" dirty="0">
                <a:solidFill>
                  <a:schemeClr val="accent2"/>
                </a:solidFill>
                <a:latin typeface="Constantia" pitchFamily="18" charset="0"/>
              </a:rPr>
              <a:t> Основные направление деятельности библиотеки </a:t>
            </a:r>
            <a:r>
              <a:rPr lang="ru-RU" sz="2400" b="1" i="1" dirty="0">
                <a:latin typeface="Constantia" pitchFamily="18" charset="0"/>
              </a:rPr>
              <a:t>– патриотическое воспитание, духовное, краеведческое.</a:t>
            </a:r>
          </a:p>
        </p:txBody>
      </p:sp>
    </p:spTree>
    <p:extLst>
      <p:ext uri="{BB962C8B-B14F-4D97-AF65-F5344CB8AC3E}">
        <p14:creationId xmlns:p14="http://schemas.microsoft.com/office/powerpoint/2010/main" val="13335255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2560" y="332656"/>
            <a:ext cx="7909272" cy="2448272"/>
          </a:xfrm>
        </p:spPr>
        <p:txBody>
          <a:bodyPr>
            <a:noAutofit/>
          </a:bodyPr>
          <a:lstStyle/>
          <a:p>
            <a:pPr indent="363538" algn="just"/>
            <a:r>
              <a:rPr lang="ru-RU" sz="2000" i="1" dirty="0">
                <a:solidFill>
                  <a:schemeClr val="tx1"/>
                </a:solidFill>
                <a:effectLst/>
                <a:latin typeface="Constantia" pitchFamily="18" charset="0"/>
              </a:rPr>
              <a:t>Деревня Завражье является административным центром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Завражского</a:t>
            </a:r>
            <a:r>
              <a:rPr lang="ru-RU" sz="2000" i="1" dirty="0">
                <a:solidFill>
                  <a:schemeClr val="tx1"/>
                </a:solidFill>
                <a:effectLst/>
                <a:latin typeface="Constantia" pitchFamily="18" charset="0"/>
              </a:rPr>
              <a:t> сельского поселения. Рядом со зданием администрации расположены объекты соцкультбыта: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Завражская</a:t>
            </a:r>
            <a:r>
              <a:rPr lang="ru-RU" sz="2000" i="1" dirty="0">
                <a:solidFill>
                  <a:schemeClr val="tx1"/>
                </a:solidFill>
                <a:effectLst/>
                <a:latin typeface="Constantia" pitchFamily="18" charset="0"/>
              </a:rPr>
              <a:t> школа,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Завражский</a:t>
            </a:r>
            <a:r>
              <a:rPr lang="ru-RU" sz="2000" i="1" dirty="0">
                <a:solidFill>
                  <a:schemeClr val="tx1"/>
                </a:solidFill>
                <a:effectLst/>
                <a:latin typeface="Constantia" pitchFamily="18" charset="0"/>
              </a:rPr>
              <a:t> фельдшерско-акушерский пункт, Дом </a:t>
            </a:r>
            <a:r>
              <a:rPr lang="ru-RU" sz="2000" i="1" dirty="0" smtClean="0">
                <a:solidFill>
                  <a:schemeClr val="tx1"/>
                </a:solidFill>
                <a:effectLst/>
                <a:latin typeface="Constantia" pitchFamily="18" charset="0"/>
              </a:rPr>
              <a:t>Культуры, в </a:t>
            </a:r>
            <a:r>
              <a:rPr lang="ru-RU" sz="2000" i="1" dirty="0">
                <a:solidFill>
                  <a:schemeClr val="tx1"/>
                </a:solidFill>
                <a:effectLst/>
                <a:latin typeface="Constantia" pitchFamily="18" charset="0"/>
              </a:rPr>
              <a:t>котором находится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Constantia" pitchFamily="18" charset="0"/>
              </a:rPr>
              <a:t>Завражская</a:t>
            </a:r>
            <a:r>
              <a:rPr lang="ru-RU" sz="2000" i="1" dirty="0">
                <a:solidFill>
                  <a:schemeClr val="tx1"/>
                </a:solidFill>
                <a:effectLst/>
                <a:latin typeface="Constantia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effectLst/>
                <a:latin typeface="Constantia" pitchFamily="18" charset="0"/>
              </a:rPr>
              <a:t>библиотека, </a:t>
            </a:r>
            <a:r>
              <a:rPr lang="ru-RU" sz="2000" i="1" dirty="0" err="1" smtClean="0">
                <a:solidFill>
                  <a:schemeClr val="tx1"/>
                </a:solidFill>
                <a:effectLst/>
                <a:latin typeface="Constantia" pitchFamily="18" charset="0"/>
              </a:rPr>
              <a:t>Завражский</a:t>
            </a:r>
            <a:r>
              <a:rPr lang="ru-RU" sz="2000" i="1" dirty="0" smtClean="0">
                <a:solidFill>
                  <a:schemeClr val="tx1"/>
                </a:solidFill>
                <a:effectLst/>
                <a:latin typeface="Constantia" pitchFamily="18" charset="0"/>
              </a:rPr>
              <a:t> </a:t>
            </a:r>
            <a:r>
              <a:rPr lang="ru-RU" sz="2000" i="1" dirty="0">
                <a:solidFill>
                  <a:schemeClr val="tx1"/>
                </a:solidFill>
                <a:effectLst/>
                <a:latin typeface="Constantia" pitchFamily="18" charset="0"/>
              </a:rPr>
              <a:t>детский сад «Рябинка», магазины. </a:t>
            </a:r>
          </a:p>
        </p:txBody>
      </p:sp>
      <p:pic>
        <p:nvPicPr>
          <p:cNvPr id="11" name="Рисунок 10" descr="C:\Users\ПК\Desktop\Documents\Фото для альбома\НОВЫЙ СЕЛЬСОВЕТ\SAM_49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6" y="2927764"/>
            <a:ext cx="4334788" cy="301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К\Desktop\Documents\Фото для альбома\КЛУБ\SAM_49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2927763"/>
            <a:ext cx="4392398" cy="30173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488504" y="5949280"/>
            <a:ext cx="436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Здание администрации </a:t>
            </a:r>
            <a:r>
              <a:rPr lang="ru-RU" sz="1400" b="1" dirty="0" err="1"/>
              <a:t>Завражского</a:t>
            </a:r>
            <a:endParaRPr lang="ru-RU" sz="1400" dirty="0"/>
          </a:p>
          <a:p>
            <a:r>
              <a:rPr lang="ru-RU" sz="1400" b="1" dirty="0"/>
              <a:t>сельского поселения.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97016" y="5949280"/>
            <a:ext cx="44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Завражский</a:t>
            </a:r>
            <a:r>
              <a:rPr lang="ru-RU" sz="1400" b="1" dirty="0"/>
              <a:t> Дом Культуры, здесь располагается библиотека.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457230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ПК\Desktop\Documents\Фото для альбома\ШКОЛА новая\SAM_49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60648"/>
            <a:ext cx="4439920" cy="2783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44488" y="3116475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Завражская</a:t>
            </a:r>
            <a:r>
              <a:rPr lang="ru-RU" sz="1400" b="1" dirty="0"/>
              <a:t> </a:t>
            </a:r>
            <a:r>
              <a:rPr lang="ru-RU" sz="1400" b="1" dirty="0" smtClean="0"/>
              <a:t>основная общеобразовательная </a:t>
            </a:r>
            <a:r>
              <a:rPr lang="ru-RU" sz="1400" b="1" dirty="0"/>
              <a:t>школа.</a:t>
            </a:r>
            <a:endParaRPr lang="ru-RU" sz="1400" dirty="0"/>
          </a:p>
        </p:txBody>
      </p:sp>
      <p:pic>
        <p:nvPicPr>
          <p:cNvPr id="7" name="Рисунок 6" descr="C:\Users\ПК\Desktop\Documents\Фото для альбома\Аптека\SAM_49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332155"/>
            <a:ext cx="4318000" cy="2773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227893" y="3212977"/>
            <a:ext cx="4331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Завражский</a:t>
            </a:r>
            <a:r>
              <a:rPr lang="ru-RU" sz="1400" b="1" dirty="0"/>
              <a:t> фельдшерско - акушерский пункт.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40632" y="5589240"/>
            <a:ext cx="2432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/>
              <a:t>Завражский</a:t>
            </a:r>
            <a:r>
              <a:rPr lang="ru-RU" sz="1400" b="1" dirty="0"/>
              <a:t> детский сад </a:t>
            </a:r>
            <a:endParaRPr lang="ru-RU" sz="1400" b="1" dirty="0" smtClean="0"/>
          </a:p>
          <a:p>
            <a:r>
              <a:rPr lang="ru-RU" sz="1400" b="1" dirty="0" smtClean="0"/>
              <a:t>«</a:t>
            </a:r>
            <a:r>
              <a:rPr lang="ru-RU" sz="1400" b="1" dirty="0"/>
              <a:t>Рябинка».</a:t>
            </a:r>
            <a:endParaRPr lang="ru-RU" sz="1400" dirty="0"/>
          </a:p>
        </p:txBody>
      </p:sp>
      <p:pic>
        <p:nvPicPr>
          <p:cNvPr id="5122" name="Picture 2" descr="C:\Users\ПК\Desktop\Documents\библ.фото\SAM_5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87" y="3815365"/>
            <a:ext cx="5040560" cy="28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9878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ПК\Desktop\Documents\Фото для альбома\Магазины\SAM_49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370840"/>
            <a:ext cx="4490720" cy="305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К\Desktop\Documents\Фото для альбома\Магазины\SAM_49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05" y="3028347"/>
            <a:ext cx="4541520" cy="3058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61505" y="3429000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Магазин Никольского РАЙПО в д. Завражье</a:t>
            </a:r>
            <a:r>
              <a:rPr lang="ru-RU" sz="1600" b="1" dirty="0"/>
              <a:t>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69024" y="6086507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Магазин ИП Харитоновой Т.И. в д. Завражье</a:t>
            </a:r>
            <a:r>
              <a:rPr lang="ru-RU" sz="1600" b="1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052607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1082</TotalTime>
  <Words>2457</Words>
  <Application>Microsoft Office PowerPoint</Application>
  <PresentationFormat>Лист A4 (210x297 мм)</PresentationFormat>
  <Paragraphs>237</Paragraphs>
  <Slides>49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Открытая</vt:lpstr>
      <vt:lpstr>История Завражской библиотеки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Деревня Завражье является административным центром Завражского сельского поселения. Рядом со зданием администрации расположены объекты соцкультбыта: Завражская школа, Завражский фельдшерско-акушерский пункт, Дом Культуры, в котором находится Завражская библиотека, Завражский детский сад «Рябинка», магазины.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Периодические                                                       издания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Завражской библиотеки</dc:title>
  <dc:creator>ПК</dc:creator>
  <cp:lastModifiedBy>User</cp:lastModifiedBy>
  <cp:revision>195</cp:revision>
  <dcterms:created xsi:type="dcterms:W3CDTF">2014-06-17T09:14:12Z</dcterms:created>
  <dcterms:modified xsi:type="dcterms:W3CDTF">2015-01-15T07:46:35Z</dcterms:modified>
</cp:coreProperties>
</file>