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19" r:id="rId3"/>
    <p:sldId id="274" r:id="rId4"/>
    <p:sldId id="284" r:id="rId5"/>
    <p:sldId id="288" r:id="rId6"/>
    <p:sldId id="287" r:id="rId7"/>
    <p:sldId id="314" r:id="rId8"/>
    <p:sldId id="295" r:id="rId9"/>
    <p:sldId id="296" r:id="rId10"/>
    <p:sldId id="311" r:id="rId11"/>
    <p:sldId id="320" r:id="rId12"/>
    <p:sldId id="315" r:id="rId13"/>
    <p:sldId id="301" r:id="rId14"/>
    <p:sldId id="312" r:id="rId15"/>
    <p:sldId id="308" r:id="rId16"/>
    <p:sldId id="303" r:id="rId17"/>
    <p:sldId id="309" r:id="rId18"/>
    <p:sldId id="310" r:id="rId19"/>
    <p:sldId id="316" r:id="rId20"/>
    <p:sldId id="317" r:id="rId21"/>
    <p:sldId id="313" r:id="rId22"/>
    <p:sldId id="305" r:id="rId23"/>
    <p:sldId id="306" r:id="rId24"/>
    <p:sldId id="30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89BDBE-77AB-4A1A-99DE-DD4E16D03F17}" type="datetimeFigureOut">
              <a:rPr lang="ru-RU" smtClean="0"/>
              <a:t>03.06.2014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47695-B900-41B4-AA79-1F5850B0B8D9}" type="slidenum">
              <a:rPr lang="ru-RU" smtClean="0"/>
              <a:t>‹#›</a:t>
            </a:fld>
            <a:endParaRPr lang="ru-RU"/>
          </a:p>
        </p:txBody>
      </p:sp>
    </p:spTree>
    <p:extLst>
      <p:ext uri="{BB962C8B-B14F-4D97-AF65-F5344CB8AC3E}">
        <p14:creationId xmlns:p14="http://schemas.microsoft.com/office/powerpoint/2010/main" val="138942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A747695-B900-41B4-AA79-1F5850B0B8D9}" type="slidenum">
              <a:rPr lang="ru-RU" smtClean="0"/>
              <a:t>8</a:t>
            </a:fld>
            <a:endParaRPr lang="ru-RU"/>
          </a:p>
        </p:txBody>
      </p:sp>
    </p:spTree>
    <p:extLst>
      <p:ext uri="{BB962C8B-B14F-4D97-AF65-F5344CB8AC3E}">
        <p14:creationId xmlns:p14="http://schemas.microsoft.com/office/powerpoint/2010/main" val="3025360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227521-3F56-46B2-9733-474AA51E0F0C}" type="datetimeFigureOut">
              <a:rPr lang="ru-RU" smtClean="0"/>
              <a:t>03.06.2014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1418867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227521-3F56-46B2-9733-474AA51E0F0C}" type="datetimeFigureOut">
              <a:rPr lang="ru-RU" smtClean="0"/>
              <a:t>03.06.2014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240379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227521-3F56-46B2-9733-474AA51E0F0C}" type="datetimeFigureOut">
              <a:rPr lang="ru-RU" smtClean="0"/>
              <a:t>03.06.2014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245391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227521-3F56-46B2-9733-474AA51E0F0C}" type="datetimeFigureOut">
              <a:rPr lang="ru-RU" smtClean="0"/>
              <a:t>03.06.2014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3167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227521-3F56-46B2-9733-474AA51E0F0C}" type="datetimeFigureOut">
              <a:rPr lang="ru-RU" smtClean="0"/>
              <a:t>03.06.2014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389048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227521-3F56-46B2-9733-474AA51E0F0C}" type="datetimeFigureOut">
              <a:rPr lang="ru-RU" smtClean="0"/>
              <a:t>03.06.2014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121661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227521-3F56-46B2-9733-474AA51E0F0C}" type="datetimeFigureOut">
              <a:rPr lang="ru-RU" smtClean="0"/>
              <a:t>03.06.2014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124510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227521-3F56-46B2-9733-474AA51E0F0C}" type="datetimeFigureOut">
              <a:rPr lang="ru-RU" smtClean="0"/>
              <a:t>03.06.2014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1295416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227521-3F56-46B2-9733-474AA51E0F0C}" type="datetimeFigureOut">
              <a:rPr lang="ru-RU" smtClean="0"/>
              <a:t>03.06.2014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164995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227521-3F56-46B2-9733-474AA51E0F0C}" type="datetimeFigureOut">
              <a:rPr lang="ru-RU" smtClean="0"/>
              <a:t>03.06.2014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114272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227521-3F56-46B2-9733-474AA51E0F0C}" type="datetimeFigureOut">
              <a:rPr lang="ru-RU" smtClean="0"/>
              <a:t>03.06.2014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4E59D-8488-4D4C-8EBB-BFEA296A7263}" type="slidenum">
              <a:rPr lang="ru-RU" smtClean="0"/>
              <a:t>‹#›</a:t>
            </a:fld>
            <a:endParaRPr lang="ru-RU"/>
          </a:p>
        </p:txBody>
      </p:sp>
    </p:spTree>
    <p:extLst>
      <p:ext uri="{BB962C8B-B14F-4D97-AF65-F5344CB8AC3E}">
        <p14:creationId xmlns:p14="http://schemas.microsoft.com/office/powerpoint/2010/main" val="2946121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27521-3F56-46B2-9733-474AA51E0F0C}" type="datetimeFigureOut">
              <a:rPr lang="ru-RU" smtClean="0"/>
              <a:t>03.06.2014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4E59D-8488-4D4C-8EBB-BFEA296A7263}" type="slidenum">
              <a:rPr lang="ru-RU" smtClean="0"/>
              <a:t>‹#›</a:t>
            </a:fld>
            <a:endParaRPr lang="ru-RU"/>
          </a:p>
        </p:txBody>
      </p:sp>
    </p:spTree>
    <p:extLst>
      <p:ext uri="{BB962C8B-B14F-4D97-AF65-F5344CB8AC3E}">
        <p14:creationId xmlns:p14="http://schemas.microsoft.com/office/powerpoint/2010/main" val="13221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76672"/>
            <a:ext cx="7772400" cy="4896544"/>
          </a:xfrm>
        </p:spPr>
        <p:txBody>
          <a:bodyPr/>
          <a:lstStyle/>
          <a:p>
            <a:r>
              <a:rPr lang="ru-RU" b="1" i="1" dirty="0" smtClean="0"/>
              <a:t>МКУК «МЦБС</a:t>
            </a:r>
            <a:br>
              <a:rPr lang="ru-RU" b="1" i="1" dirty="0" smtClean="0"/>
            </a:br>
            <a:r>
              <a:rPr lang="ru-RU" b="1" i="1" dirty="0" smtClean="0"/>
              <a:t>Никольского </a:t>
            </a:r>
            <a:r>
              <a:rPr lang="ru-RU" b="1" i="1" dirty="0" smtClean="0"/>
              <a:t/>
            </a:r>
            <a:br>
              <a:rPr lang="ru-RU" b="1" i="1" dirty="0" smtClean="0"/>
            </a:br>
            <a:r>
              <a:rPr lang="ru-RU" b="1" i="1" dirty="0" smtClean="0"/>
              <a:t>муниципального </a:t>
            </a:r>
            <a:r>
              <a:rPr lang="ru-RU" b="1" i="1" dirty="0" smtClean="0"/>
              <a:t>района»</a:t>
            </a:r>
            <a:br>
              <a:rPr lang="ru-RU" b="1" i="1" dirty="0" smtClean="0"/>
            </a:br>
            <a:r>
              <a:rPr lang="ru-RU" b="1" i="1" dirty="0" err="1" smtClean="0"/>
              <a:t>Полежаевская</a:t>
            </a:r>
            <a:r>
              <a:rPr lang="ru-RU" b="1" i="1" dirty="0" smtClean="0"/>
              <a:t> библиотека – филиал № 3</a:t>
            </a:r>
            <a:endParaRPr lang="ru-RU" b="1" i="1" dirty="0"/>
          </a:p>
        </p:txBody>
      </p:sp>
      <p:sp>
        <p:nvSpPr>
          <p:cNvPr id="3" name="Подзаголовок 2"/>
          <p:cNvSpPr>
            <a:spLocks noGrp="1"/>
          </p:cNvSpPr>
          <p:nvPr>
            <p:ph type="subTitle" idx="1"/>
          </p:nvPr>
        </p:nvSpPr>
        <p:spPr>
          <a:xfrm flipV="1">
            <a:off x="1371600" y="5638799"/>
            <a:ext cx="6400800"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03356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2800" b="1" i="1" dirty="0"/>
              <a:t>Открытый доступ</a:t>
            </a:r>
            <a:r>
              <a:rPr lang="ru-RU" sz="2800" b="1" i="1" dirty="0" smtClean="0"/>
              <a:t>.</a:t>
            </a:r>
            <a:r>
              <a:rPr lang="ru-RU" sz="2800" dirty="0"/>
              <a:t/>
            </a:r>
            <a:br>
              <a:rPr lang="ru-RU" sz="2800" dirty="0"/>
            </a:br>
            <a:r>
              <a:rPr lang="ru-RU" sz="2800" i="1" dirty="0"/>
              <a:t>Фонд библиотеки находится на открытом свободном доступе.</a:t>
            </a:r>
            <a:br>
              <a:rPr lang="ru-RU" sz="2800" i="1" dirty="0"/>
            </a:br>
            <a:endParaRPr lang="ru-RU" sz="28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988840"/>
            <a:ext cx="6034617" cy="4137323"/>
          </a:xfrm>
        </p:spPr>
      </p:pic>
    </p:spTree>
    <p:extLst>
      <p:ext uri="{BB962C8B-B14F-4D97-AF65-F5344CB8AC3E}">
        <p14:creationId xmlns:p14="http://schemas.microsoft.com/office/powerpoint/2010/main" val="1403429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3200" b="1" i="1" dirty="0"/>
              <a:t>При записи в библиотеку читатели знакомятся с правилами пользования библиотекой.</a:t>
            </a:r>
            <a:br>
              <a:rPr lang="ru-RU" sz="3200" b="1" i="1" dirty="0"/>
            </a:br>
            <a:endParaRPr lang="ru-RU" sz="3200" b="1" dirty="0"/>
          </a:p>
        </p:txBody>
      </p:sp>
      <p:sp>
        <p:nvSpPr>
          <p:cNvPr id="3" name="Прямоугольник 2"/>
          <p:cNvSpPr/>
          <p:nvPr/>
        </p:nvSpPr>
        <p:spPr>
          <a:xfrm>
            <a:off x="467544" y="1166843"/>
            <a:ext cx="8064896" cy="5078313"/>
          </a:xfrm>
          <a:prstGeom prst="rect">
            <a:avLst/>
          </a:prstGeom>
        </p:spPr>
        <p:txBody>
          <a:bodyPr wrap="square">
            <a:spAutoFit/>
          </a:bodyPr>
          <a:lstStyle/>
          <a:p>
            <a:endParaRPr lang="ru-RU" i="1" dirty="0" smtClean="0"/>
          </a:p>
          <a:p>
            <a:endParaRPr lang="ru-RU" i="1" dirty="0"/>
          </a:p>
          <a:p>
            <a:r>
              <a:rPr lang="ru-RU" i="1" dirty="0" smtClean="0"/>
              <a:t>Уважаемый </a:t>
            </a:r>
            <a:r>
              <a:rPr lang="ru-RU" i="1" dirty="0"/>
              <a:t>читатель!</a:t>
            </a:r>
            <a:br>
              <a:rPr lang="ru-RU" i="1" dirty="0"/>
            </a:br>
            <a:r>
              <a:rPr lang="ru-RU" i="1" dirty="0"/>
              <a:t>Аккуратным будь всегда.</a:t>
            </a:r>
            <a:br>
              <a:rPr lang="ru-RU" i="1" dirty="0"/>
            </a:br>
            <a:r>
              <a:rPr lang="ru-RU" i="1" dirty="0"/>
              <a:t>Книга друг твой и приятель,</a:t>
            </a:r>
            <a:br>
              <a:rPr lang="ru-RU" i="1" dirty="0"/>
            </a:br>
            <a:r>
              <a:rPr lang="ru-RU" i="1" dirty="0"/>
              <a:t>Много мыслей в них, труда</a:t>
            </a:r>
            <a:r>
              <a:rPr lang="ru-RU" i="1" dirty="0" smtClean="0"/>
              <a:t>.</a:t>
            </a:r>
            <a:endParaRPr lang="ru-RU" i="1" dirty="0"/>
          </a:p>
          <a:p>
            <a:r>
              <a:rPr lang="ru-RU" i="1" dirty="0" smtClean="0"/>
              <a:t>                                                      Уважай </a:t>
            </a:r>
            <a:r>
              <a:rPr lang="ru-RU" i="1" dirty="0"/>
              <a:t>в читальном зале</a:t>
            </a:r>
            <a:br>
              <a:rPr lang="ru-RU" i="1" dirty="0"/>
            </a:br>
            <a:r>
              <a:rPr lang="ru-RU" i="1" dirty="0" smtClean="0"/>
              <a:t>                                                      Тех</a:t>
            </a:r>
            <a:r>
              <a:rPr lang="ru-RU" i="1" dirty="0"/>
              <a:t>, кто рядышком сидит.</a:t>
            </a:r>
            <a:br>
              <a:rPr lang="ru-RU" i="1" dirty="0"/>
            </a:br>
            <a:r>
              <a:rPr lang="ru-RU" i="1" dirty="0" smtClean="0"/>
              <a:t>                                                      И </a:t>
            </a:r>
            <a:r>
              <a:rPr lang="ru-RU" i="1" dirty="0"/>
              <a:t>читай всегда глазами -</a:t>
            </a:r>
            <a:br>
              <a:rPr lang="ru-RU" i="1" dirty="0"/>
            </a:br>
            <a:r>
              <a:rPr lang="ru-RU" i="1" dirty="0" smtClean="0"/>
              <a:t>                                                      Здесь </a:t>
            </a:r>
            <a:r>
              <a:rPr lang="ru-RU" i="1" dirty="0"/>
              <a:t>не принято бубнить.</a:t>
            </a:r>
          </a:p>
          <a:p>
            <a:r>
              <a:rPr lang="ru-RU" i="1" dirty="0"/>
              <a:t>Возвратить старайся книжки,</a:t>
            </a:r>
            <a:br>
              <a:rPr lang="ru-RU" i="1" dirty="0"/>
            </a:br>
            <a:r>
              <a:rPr lang="ru-RU" i="1" dirty="0"/>
              <a:t>Не задерживая, в срок.</a:t>
            </a:r>
            <a:br>
              <a:rPr lang="ru-RU" i="1" dirty="0"/>
            </a:br>
            <a:r>
              <a:rPr lang="ru-RU" i="1" dirty="0"/>
              <a:t>Не давай их рвать братишке,</a:t>
            </a:r>
            <a:br>
              <a:rPr lang="ru-RU" i="1" dirty="0"/>
            </a:br>
            <a:r>
              <a:rPr lang="ru-RU" i="1" dirty="0"/>
              <a:t>Не копи на полках впрок.</a:t>
            </a:r>
          </a:p>
          <a:p>
            <a:r>
              <a:rPr lang="ru-RU" i="1" dirty="0" smtClean="0"/>
              <a:t>                                                         Посмотри</a:t>
            </a:r>
            <a:r>
              <a:rPr lang="ru-RU" i="1" dirty="0"/>
              <a:t>, как мир прекрасен!</a:t>
            </a:r>
            <a:br>
              <a:rPr lang="ru-RU" i="1" dirty="0"/>
            </a:br>
            <a:r>
              <a:rPr lang="ru-RU" i="1" dirty="0" smtClean="0"/>
              <a:t>                                                         Как </a:t>
            </a:r>
            <a:r>
              <a:rPr lang="ru-RU" i="1" dirty="0"/>
              <a:t>красив родимый край!</a:t>
            </a:r>
            <a:br>
              <a:rPr lang="ru-RU" i="1" dirty="0"/>
            </a:br>
            <a:r>
              <a:rPr lang="ru-RU" i="1" dirty="0" smtClean="0"/>
              <a:t>                                                         Если </a:t>
            </a:r>
            <a:r>
              <a:rPr lang="ru-RU" i="1" dirty="0"/>
              <a:t>ты со мной согласен,</a:t>
            </a:r>
            <a:br>
              <a:rPr lang="ru-RU" i="1" dirty="0"/>
            </a:br>
            <a:r>
              <a:rPr lang="ru-RU" i="1" dirty="0" smtClean="0"/>
              <a:t>                                                         Книгу </a:t>
            </a:r>
            <a:r>
              <a:rPr lang="ru-RU" i="1" dirty="0"/>
              <a:t>в руки и </a:t>
            </a:r>
            <a:r>
              <a:rPr lang="ru-RU" i="1" dirty="0" smtClean="0"/>
              <a:t> - читай</a:t>
            </a:r>
            <a:r>
              <a:rPr lang="ru-RU" i="1" dirty="0"/>
              <a:t>!</a:t>
            </a:r>
          </a:p>
        </p:txBody>
      </p:sp>
    </p:spTree>
    <p:extLst>
      <p:ext uri="{BB962C8B-B14F-4D97-AF65-F5344CB8AC3E}">
        <p14:creationId xmlns:p14="http://schemas.microsoft.com/office/powerpoint/2010/main" val="143909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411467">
            <a:off x="457200" y="548680"/>
            <a:ext cx="8229600" cy="5616624"/>
          </a:xfrm>
        </p:spPr>
        <p:txBody>
          <a:bodyPr/>
          <a:lstStyle/>
          <a:p>
            <a:r>
              <a:rPr lang="ru-RU" i="1" dirty="0"/>
              <a:t>При записи в библиотеку на каждого читателя оформляется читательский формуляр.</a:t>
            </a:r>
            <a:br>
              <a:rPr lang="ru-RU" i="1" dirty="0"/>
            </a:br>
            <a:endParaRPr lang="ru-RU" dirty="0"/>
          </a:p>
        </p:txBody>
      </p:sp>
    </p:spTree>
    <p:extLst>
      <p:ext uri="{BB962C8B-B14F-4D97-AF65-F5344CB8AC3E}">
        <p14:creationId xmlns:p14="http://schemas.microsoft.com/office/powerpoint/2010/main" val="2206585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836712"/>
            <a:ext cx="4038600" cy="5289451"/>
          </a:xfrm>
        </p:spPr>
        <p:txBody>
          <a:bodyPr>
            <a:normAutofit/>
          </a:bodyPr>
          <a:lstStyle/>
          <a:p>
            <a:r>
              <a:rPr lang="ru-RU" sz="3200" i="1" dirty="0" smtClean="0"/>
              <a:t>В </a:t>
            </a:r>
            <a:r>
              <a:rPr lang="ru-RU" sz="3200" i="1" dirty="0" smtClean="0"/>
              <a:t>библиотеке</a:t>
            </a:r>
          </a:p>
          <a:p>
            <a:pPr marL="0" indent="0">
              <a:buNone/>
            </a:pPr>
            <a:r>
              <a:rPr lang="ru-RU" sz="3200" i="1" dirty="0" smtClean="0"/>
              <a:t>можно </a:t>
            </a:r>
            <a:r>
              <a:rPr lang="ru-RU" sz="3200" i="1" dirty="0" smtClean="0"/>
              <a:t>познакомиться с литературой</a:t>
            </a:r>
            <a:r>
              <a:rPr lang="ru-RU" sz="3200" i="1" dirty="0" smtClean="0"/>
              <a:t>,</a:t>
            </a:r>
          </a:p>
          <a:p>
            <a:pPr marL="0" indent="0">
              <a:buNone/>
            </a:pPr>
            <a:r>
              <a:rPr lang="ru-RU" sz="3200" i="1" dirty="0" smtClean="0"/>
              <a:t>представленной </a:t>
            </a:r>
            <a:r>
              <a:rPr lang="ru-RU" sz="3200" i="1" dirty="0" smtClean="0"/>
              <a:t>на тематических книжных выставках и выставках новинок литературы.</a:t>
            </a:r>
            <a:endParaRPr lang="ru-RU" sz="3200" i="1"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340768"/>
            <a:ext cx="4320480" cy="4032448"/>
          </a:xfrm>
        </p:spPr>
      </p:pic>
    </p:spTree>
    <p:extLst>
      <p:ext uri="{BB962C8B-B14F-4D97-AF65-F5344CB8AC3E}">
        <p14:creationId xmlns:p14="http://schemas.microsoft.com/office/powerpoint/2010/main" val="284239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Autofit/>
          </a:bodyPr>
          <a:lstStyle/>
          <a:p>
            <a:r>
              <a:rPr lang="ru-RU" sz="3200" b="1" i="1" dirty="0"/>
              <a:t>Работой кропотливой здесь каждый день наполнен: и выставки ,и конкурсы - всего не перечесть.</a:t>
            </a:r>
            <a:endParaRPr lang="ru-RU" sz="3200"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520026"/>
            <a:ext cx="4038600" cy="3285237"/>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43346" y="1988840"/>
            <a:ext cx="3533110" cy="4464496"/>
          </a:xfrm>
        </p:spPr>
      </p:pic>
    </p:spTree>
    <p:extLst>
      <p:ext uri="{BB962C8B-B14F-4D97-AF65-F5344CB8AC3E}">
        <p14:creationId xmlns:p14="http://schemas.microsoft.com/office/powerpoint/2010/main" val="3290491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Для </a:t>
            </a:r>
            <a:r>
              <a:rPr lang="ru-RU" b="1" i="1" dirty="0" err="1" smtClean="0"/>
              <a:t>встреч,концертов,праздников</a:t>
            </a:r>
            <a:r>
              <a:rPr lang="ru-RU" b="1" i="1" dirty="0" smtClean="0"/>
              <a:t> всегда здесь место есть</a:t>
            </a:r>
            <a:endParaRPr lang="ru-RU" b="1" i="1"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844824"/>
            <a:ext cx="4038600" cy="3532832"/>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36912"/>
            <a:ext cx="4038600" cy="3528392"/>
          </a:xfrm>
        </p:spPr>
      </p:pic>
    </p:spTree>
    <p:extLst>
      <p:ext uri="{BB962C8B-B14F-4D97-AF65-F5344CB8AC3E}">
        <p14:creationId xmlns:p14="http://schemas.microsoft.com/office/powerpoint/2010/main" val="3999076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Дополнительные услуги.</a:t>
            </a:r>
            <a:endParaRPr lang="ru-RU" b="1" i="1" dirty="0"/>
          </a:p>
        </p:txBody>
      </p:sp>
      <p:sp>
        <p:nvSpPr>
          <p:cNvPr id="3" name="Объект 2"/>
          <p:cNvSpPr>
            <a:spLocks noGrp="1"/>
          </p:cNvSpPr>
          <p:nvPr>
            <p:ph idx="1"/>
          </p:nvPr>
        </p:nvSpPr>
        <p:spPr/>
        <p:txBody>
          <a:bodyPr/>
          <a:lstStyle/>
          <a:p>
            <a:r>
              <a:rPr lang="ru-RU" i="1" dirty="0" smtClean="0"/>
              <a:t>Библиотекой предоставляются дополнительные услуги:</a:t>
            </a:r>
          </a:p>
          <a:p>
            <a:pPr marL="0" indent="0">
              <a:buNone/>
            </a:pPr>
            <a:r>
              <a:rPr lang="ru-RU" i="1" dirty="0" smtClean="0"/>
              <a:t>Поиск в сети </a:t>
            </a:r>
            <a:r>
              <a:rPr lang="en-US" i="1" dirty="0" smtClean="0"/>
              <a:t>INTERNET </a:t>
            </a:r>
            <a:r>
              <a:rPr lang="ru-RU" i="1" dirty="0" smtClean="0"/>
              <a:t>:</a:t>
            </a:r>
          </a:p>
          <a:p>
            <a:pPr>
              <a:buFontTx/>
              <a:buChar char="-"/>
            </a:pPr>
            <a:r>
              <a:rPr lang="ru-RU" i="1" dirty="0" smtClean="0"/>
              <a:t>Самостоятельно</a:t>
            </a:r>
          </a:p>
          <a:p>
            <a:pPr>
              <a:buFontTx/>
              <a:buChar char="-"/>
            </a:pPr>
            <a:r>
              <a:rPr lang="ru-RU" i="1" dirty="0" smtClean="0"/>
              <a:t>С помощью библиотекаря</a:t>
            </a:r>
          </a:p>
          <a:p>
            <a:pPr marL="0" indent="0">
              <a:buNone/>
            </a:pPr>
            <a:r>
              <a:rPr lang="ru-RU" i="1" dirty="0" smtClean="0"/>
              <a:t>Работа на ПК:</a:t>
            </a:r>
          </a:p>
          <a:p>
            <a:pPr marL="0" indent="0">
              <a:buNone/>
            </a:pPr>
            <a:r>
              <a:rPr lang="ru-RU" i="1" dirty="0" smtClean="0"/>
              <a:t>- Печать на принтере.</a:t>
            </a:r>
          </a:p>
          <a:p>
            <a:pPr>
              <a:buFontTx/>
              <a:buChar char="-"/>
            </a:pPr>
            <a:endParaRPr lang="en-US" dirty="0" smtClean="0"/>
          </a:p>
          <a:p>
            <a:endParaRPr lang="ru-RU" dirty="0"/>
          </a:p>
        </p:txBody>
      </p:sp>
    </p:spTree>
    <p:extLst>
      <p:ext uri="{BB962C8B-B14F-4D97-AF65-F5344CB8AC3E}">
        <p14:creationId xmlns:p14="http://schemas.microsoft.com/office/powerpoint/2010/main" val="1050980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ru-RU" b="1" i="1" dirty="0" smtClean="0"/>
              <a:t>Объекты библиотечных инноваций</a:t>
            </a:r>
            <a:endParaRPr lang="ru-RU" b="1" i="1" dirty="0"/>
          </a:p>
        </p:txBody>
      </p:sp>
      <p:sp>
        <p:nvSpPr>
          <p:cNvPr id="3" name="Объект 2"/>
          <p:cNvSpPr>
            <a:spLocks noGrp="1"/>
          </p:cNvSpPr>
          <p:nvPr>
            <p:ph idx="1"/>
          </p:nvPr>
        </p:nvSpPr>
        <p:spPr/>
        <p:txBody>
          <a:bodyPr>
            <a:normAutofit/>
          </a:bodyPr>
          <a:lstStyle/>
          <a:p>
            <a:pPr marL="0" indent="0">
              <a:buNone/>
            </a:pPr>
            <a:r>
              <a:rPr lang="ru-RU" i="1" dirty="0" smtClean="0"/>
              <a:t>Организационное развитие:</a:t>
            </a:r>
          </a:p>
          <a:p>
            <a:pPr marL="0" indent="0">
              <a:buNone/>
            </a:pPr>
            <a:r>
              <a:rPr lang="ru-RU" i="1" dirty="0" smtClean="0"/>
              <a:t>- </a:t>
            </a:r>
            <a:r>
              <a:rPr lang="ru-RU" i="1" dirty="0" smtClean="0"/>
              <a:t>изменение методов организации обслуживания, обеспечение комфортности, доступности библиотечных услуг.</a:t>
            </a:r>
          </a:p>
          <a:p>
            <a:pPr marL="0" indent="0">
              <a:buNone/>
            </a:pPr>
            <a:r>
              <a:rPr lang="ru-RU" i="1" dirty="0" smtClean="0"/>
              <a:t>Услуги библиотеки:</a:t>
            </a:r>
          </a:p>
          <a:p>
            <a:pPr marL="0" indent="0">
              <a:buNone/>
            </a:pPr>
            <a:r>
              <a:rPr lang="ru-RU" i="1" dirty="0" smtClean="0"/>
              <a:t>-скачивание интернет – ресурсов, распечатывание информации с электронных носителей.</a:t>
            </a:r>
          </a:p>
          <a:p>
            <a:pPr marL="0" indent="0">
              <a:buNone/>
            </a:pPr>
            <a:endParaRPr lang="ru-RU" dirty="0"/>
          </a:p>
        </p:txBody>
      </p:sp>
    </p:spTree>
    <p:extLst>
      <p:ext uri="{BB962C8B-B14F-4D97-AF65-F5344CB8AC3E}">
        <p14:creationId xmlns:p14="http://schemas.microsoft.com/office/powerpoint/2010/main" val="1127153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Доска достижений</a:t>
            </a:r>
            <a:endParaRPr lang="ru-RU" b="1" i="1"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0264" y="1600200"/>
            <a:ext cx="3394472" cy="4525963"/>
          </a:xfrm>
        </p:spPr>
      </p:pic>
      <p:pic>
        <p:nvPicPr>
          <p:cNvPr id="3" name="Объект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9264" y="1600200"/>
            <a:ext cx="3394472" cy="4525963"/>
          </a:xfrm>
        </p:spPr>
      </p:pic>
    </p:spTree>
    <p:extLst>
      <p:ext uri="{BB962C8B-B14F-4D97-AF65-F5344CB8AC3E}">
        <p14:creationId xmlns:p14="http://schemas.microsoft.com/office/powerpoint/2010/main" val="4278825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3902061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250706"/>
          </a:xfrm>
        </p:spPr>
        <p:txBody>
          <a:bodyPr>
            <a:normAutofit/>
          </a:bodyPr>
          <a:lstStyle/>
          <a:p>
            <a:r>
              <a:rPr lang="ru-RU" sz="1800" b="1" i="1" dirty="0" smtClean="0"/>
              <a:t>Библиотечная работа –</a:t>
            </a:r>
            <a:br>
              <a:rPr lang="ru-RU" sz="1800" b="1" i="1" dirty="0" smtClean="0"/>
            </a:br>
            <a:r>
              <a:rPr lang="ru-RU" sz="1800" b="1" i="1" dirty="0" smtClean="0"/>
              <a:t>На вид простой и тихий труд.</a:t>
            </a:r>
            <a:br>
              <a:rPr lang="ru-RU" sz="1800" b="1" i="1" dirty="0" smtClean="0"/>
            </a:br>
            <a:r>
              <a:rPr lang="ru-RU" sz="1800" b="1" i="1" dirty="0" smtClean="0"/>
              <a:t>Вдали от пышного почета</a:t>
            </a:r>
            <a:br>
              <a:rPr lang="ru-RU" sz="1800" b="1" i="1" dirty="0" smtClean="0"/>
            </a:br>
            <a:r>
              <a:rPr lang="ru-RU" sz="1800" b="1" i="1" dirty="0" smtClean="0"/>
              <a:t>Библиотекари живут.</a:t>
            </a:r>
            <a:br>
              <a:rPr lang="ru-RU" sz="1800" b="1" i="1" dirty="0" smtClean="0"/>
            </a:br>
            <a:r>
              <a:rPr lang="ru-RU" sz="1800" b="1" i="1" dirty="0" smtClean="0"/>
              <a:t>Но их спокойные владенья</a:t>
            </a:r>
            <a:br>
              <a:rPr lang="ru-RU" sz="1800" b="1" i="1" dirty="0" smtClean="0"/>
            </a:br>
            <a:r>
              <a:rPr lang="ru-RU" sz="1800" b="1" i="1" dirty="0" smtClean="0"/>
              <a:t>Спокойной жизни не сулят,</a:t>
            </a:r>
            <a:br>
              <a:rPr lang="ru-RU" sz="1800" b="1" i="1" dirty="0" smtClean="0"/>
            </a:br>
            <a:r>
              <a:rPr lang="ru-RU" sz="1800" b="1" i="1" dirty="0" smtClean="0"/>
              <a:t>Читателя  пытливый взгляд</a:t>
            </a:r>
            <a:br>
              <a:rPr lang="ru-RU" sz="1800" b="1" i="1" dirty="0" smtClean="0"/>
            </a:br>
            <a:r>
              <a:rPr lang="ru-RU" sz="1800" b="1" i="1" dirty="0" smtClean="0"/>
              <a:t>Им передал свое волненье.</a:t>
            </a:r>
            <a:br>
              <a:rPr lang="ru-RU" sz="1800" b="1" i="1" dirty="0" smtClean="0"/>
            </a:br>
            <a:r>
              <a:rPr lang="ru-RU" sz="1800" b="1" i="1" dirty="0" smtClean="0"/>
              <a:t>Для разных вкусов, разных мнений</a:t>
            </a:r>
            <a:br>
              <a:rPr lang="ru-RU" sz="1800" b="1" i="1" dirty="0" smtClean="0"/>
            </a:br>
            <a:r>
              <a:rPr lang="ru-RU" sz="1800" b="1" i="1" dirty="0" smtClean="0"/>
              <a:t>Нужна особая струна,</a:t>
            </a:r>
            <a:br>
              <a:rPr lang="ru-RU" sz="1800" b="1" i="1" dirty="0" smtClean="0"/>
            </a:br>
            <a:r>
              <a:rPr lang="ru-RU" sz="1800" b="1" i="1" dirty="0" smtClean="0"/>
              <a:t>Нужна и быстрота движений,</a:t>
            </a:r>
            <a:br>
              <a:rPr lang="ru-RU" sz="1800" b="1" i="1" dirty="0" smtClean="0"/>
            </a:br>
            <a:r>
              <a:rPr lang="ru-RU" sz="1800" b="1" i="1" dirty="0" smtClean="0"/>
              <a:t>И быстрота ума нужна.</a:t>
            </a:r>
            <a:br>
              <a:rPr lang="ru-RU" sz="1800" b="1" i="1" dirty="0" smtClean="0"/>
            </a:br>
            <a:r>
              <a:rPr lang="ru-RU" sz="1800" b="1" i="1" dirty="0" smtClean="0"/>
              <a:t>То нужен разговор подробный,</a:t>
            </a:r>
            <a:br>
              <a:rPr lang="ru-RU" sz="1800" b="1" i="1" dirty="0" smtClean="0"/>
            </a:br>
            <a:r>
              <a:rPr lang="ru-RU" sz="1800" b="1" i="1" dirty="0" smtClean="0"/>
              <a:t>То в знак согласия кивок,</a:t>
            </a:r>
            <a:br>
              <a:rPr lang="ru-RU" sz="1800" b="1" i="1" dirty="0" smtClean="0"/>
            </a:br>
            <a:r>
              <a:rPr lang="ru-RU" sz="1800" b="1" i="1" dirty="0" smtClean="0"/>
              <a:t>То людям ты – советчик скромный,</a:t>
            </a:r>
            <a:br>
              <a:rPr lang="ru-RU" sz="1800" b="1" i="1" dirty="0" smtClean="0"/>
            </a:br>
            <a:r>
              <a:rPr lang="ru-RU" sz="1800" b="1" i="1" dirty="0" smtClean="0"/>
              <a:t>А то – серьезный педагог.</a:t>
            </a:r>
            <a:br>
              <a:rPr lang="ru-RU" sz="1800" b="1" i="1" dirty="0" smtClean="0"/>
            </a:br>
            <a:r>
              <a:rPr lang="ru-RU" sz="1800" b="1" i="1" dirty="0" smtClean="0"/>
              <a:t>Таится в книгах суть познанья,</a:t>
            </a:r>
            <a:br>
              <a:rPr lang="ru-RU" sz="1800" b="1" i="1" dirty="0" smtClean="0"/>
            </a:br>
            <a:r>
              <a:rPr lang="ru-RU" sz="1800" b="1" i="1" dirty="0" smtClean="0"/>
              <a:t>Прочти – страницы оживут.</a:t>
            </a:r>
            <a:br>
              <a:rPr lang="ru-RU" sz="1800" b="1" i="1" dirty="0" smtClean="0"/>
            </a:br>
            <a:r>
              <a:rPr lang="ru-RU" sz="1800" b="1" i="1" dirty="0" smtClean="0"/>
              <a:t>Библиотечное призванье </a:t>
            </a:r>
            <a:br>
              <a:rPr lang="ru-RU" sz="1800" b="1" i="1" dirty="0" smtClean="0"/>
            </a:br>
            <a:r>
              <a:rPr lang="ru-RU" sz="1800" b="1" i="1" dirty="0" smtClean="0"/>
              <a:t>На вид простой и тихий труд.</a:t>
            </a:r>
            <a:br>
              <a:rPr lang="ru-RU" sz="1800" b="1" i="1" dirty="0" smtClean="0"/>
            </a:br>
            <a:endParaRPr lang="ru-RU" sz="1800" b="1" i="1" dirty="0"/>
          </a:p>
        </p:txBody>
      </p:sp>
    </p:spTree>
    <p:extLst>
      <p:ext uri="{BB962C8B-B14F-4D97-AF65-F5344CB8AC3E}">
        <p14:creationId xmlns:p14="http://schemas.microsoft.com/office/powerpoint/2010/main" val="3169234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79264" y="1600200"/>
            <a:ext cx="3394472" cy="452596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70264" y="1600200"/>
            <a:ext cx="3394472" cy="4525963"/>
          </a:xfrm>
        </p:spPr>
      </p:pic>
    </p:spTree>
    <p:extLst>
      <p:ext uri="{BB962C8B-B14F-4D97-AF65-F5344CB8AC3E}">
        <p14:creationId xmlns:p14="http://schemas.microsoft.com/office/powerpoint/2010/main" val="1174305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386612">
            <a:off x="182230" y="2107014"/>
            <a:ext cx="8605541" cy="2585323"/>
          </a:xfrm>
          <a:prstGeom prst="rect">
            <a:avLst/>
          </a:prstGeom>
        </p:spPr>
        <p:txBody>
          <a:bodyPr wrap="square">
            <a:spAutoFit/>
          </a:bodyPr>
          <a:lstStyle/>
          <a:p>
            <a:pPr algn="ctr"/>
            <a:r>
              <a:rPr lang="ru-RU" sz="5400" dirty="0"/>
              <a:t>Сотрудник библиотеки всегда поможет найти вам нужную информацию!</a:t>
            </a:r>
          </a:p>
        </p:txBody>
      </p:sp>
    </p:spTree>
    <p:extLst>
      <p:ext uri="{BB962C8B-B14F-4D97-AF65-F5344CB8AC3E}">
        <p14:creationId xmlns:p14="http://schemas.microsoft.com/office/powerpoint/2010/main" val="2118118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График работы :</a:t>
            </a:r>
            <a:endParaRPr lang="ru-RU" b="1" dirty="0"/>
          </a:p>
        </p:txBody>
      </p:sp>
      <p:sp>
        <p:nvSpPr>
          <p:cNvPr id="3" name="Объект 2"/>
          <p:cNvSpPr>
            <a:spLocks noGrp="1"/>
          </p:cNvSpPr>
          <p:nvPr>
            <p:ph idx="1"/>
          </p:nvPr>
        </p:nvSpPr>
        <p:spPr/>
        <p:txBody>
          <a:bodyPr/>
          <a:lstStyle/>
          <a:p>
            <a:pPr marL="0" indent="0">
              <a:buNone/>
            </a:pPr>
            <a:r>
              <a:rPr lang="ru-RU" dirty="0" smtClean="0"/>
              <a:t>			Библиотека</a:t>
            </a:r>
          </a:p>
          <a:p>
            <a:pPr marL="0" indent="0">
              <a:buNone/>
            </a:pPr>
            <a:r>
              <a:rPr lang="ru-RU" dirty="0" smtClean="0"/>
              <a:t>Работает с 10 час.00 мин. до 16час.00 мин.</a:t>
            </a:r>
          </a:p>
          <a:p>
            <a:pPr marL="0" indent="0">
              <a:buNone/>
            </a:pPr>
            <a:r>
              <a:rPr lang="ru-RU" dirty="0" smtClean="0"/>
              <a:t>		Без перерыва на обед</a:t>
            </a:r>
          </a:p>
          <a:p>
            <a:pPr marL="0" indent="0">
              <a:buNone/>
            </a:pPr>
            <a:r>
              <a:rPr lang="ru-RU" dirty="0" smtClean="0"/>
              <a:t>	Четверг – пункт </a:t>
            </a:r>
            <a:r>
              <a:rPr lang="ru-RU" smtClean="0"/>
              <a:t>выдачи </a:t>
            </a:r>
            <a:r>
              <a:rPr lang="ru-RU" smtClean="0"/>
              <a:t> п. </a:t>
            </a:r>
            <a:r>
              <a:rPr lang="ru-RU" dirty="0" err="1" smtClean="0"/>
              <a:t>Нюненьга</a:t>
            </a:r>
            <a:endParaRPr lang="ru-RU" dirty="0" smtClean="0"/>
          </a:p>
          <a:p>
            <a:pPr marL="0" indent="0">
              <a:buNone/>
            </a:pPr>
            <a:r>
              <a:rPr lang="ru-RU" dirty="0" smtClean="0"/>
              <a:t>		</a:t>
            </a:r>
          </a:p>
          <a:p>
            <a:pPr marL="0" indent="0" algn="ctr">
              <a:buNone/>
            </a:pPr>
            <a:r>
              <a:rPr lang="ru-RU" dirty="0" smtClean="0"/>
              <a:t>Суббота – выходной день.</a:t>
            </a:r>
          </a:p>
          <a:p>
            <a:pPr marL="0" indent="0">
              <a:buNone/>
            </a:pPr>
            <a:endParaRPr lang="ru-RU" dirty="0" smtClean="0"/>
          </a:p>
          <a:p>
            <a:endParaRPr lang="ru-RU" dirty="0"/>
          </a:p>
        </p:txBody>
      </p:sp>
    </p:spTree>
    <p:extLst>
      <p:ext uri="{BB962C8B-B14F-4D97-AF65-F5344CB8AC3E}">
        <p14:creationId xmlns:p14="http://schemas.microsoft.com/office/powerpoint/2010/main" val="603970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fontScale="90000"/>
          </a:bodyPr>
          <a:lstStyle/>
          <a:p>
            <a:r>
              <a:rPr lang="ru-RU" b="1" i="1" dirty="0" smtClean="0"/>
              <a:t>Добро пожаловать в библиотеку!</a:t>
            </a:r>
            <a:endParaRPr lang="ru-RU" b="1" i="1" dirty="0"/>
          </a:p>
        </p:txBody>
      </p:sp>
      <p:sp>
        <p:nvSpPr>
          <p:cNvPr id="3" name="Объект 2"/>
          <p:cNvSpPr>
            <a:spLocks noGrp="1"/>
          </p:cNvSpPr>
          <p:nvPr>
            <p:ph idx="1"/>
          </p:nvPr>
        </p:nvSpPr>
        <p:spPr/>
        <p:txBody>
          <a:bodyPr/>
          <a:lstStyle/>
          <a:p>
            <a:r>
              <a:rPr lang="ru-RU" i="1" dirty="0"/>
              <a:t>Библиотекарь – информации хранитель,</a:t>
            </a:r>
            <a:br>
              <a:rPr lang="ru-RU" i="1" dirty="0"/>
            </a:br>
            <a:r>
              <a:rPr lang="ru-RU" i="1" dirty="0"/>
              <a:t>От детских сказок до статей научных,</a:t>
            </a:r>
            <a:br>
              <a:rPr lang="ru-RU" i="1" dirty="0"/>
            </a:br>
            <a:r>
              <a:rPr lang="ru-RU" i="1" dirty="0"/>
              <a:t>Он в необъятном книжном лабиринте</a:t>
            </a:r>
            <a:br>
              <a:rPr lang="ru-RU" i="1" dirty="0"/>
            </a:br>
            <a:r>
              <a:rPr lang="ru-RU" i="1" dirty="0"/>
              <a:t>Путь к знаниям указывает лучший,</a:t>
            </a:r>
            <a:br>
              <a:rPr lang="ru-RU" i="1" dirty="0"/>
            </a:br>
            <a:r>
              <a:rPr lang="ru-RU" i="1" dirty="0"/>
              <a:t>Его профессия сложна и многогранна,</a:t>
            </a:r>
            <a:br>
              <a:rPr lang="ru-RU" i="1" dirty="0"/>
            </a:br>
            <a:r>
              <a:rPr lang="ru-RU" i="1" dirty="0"/>
              <a:t>Обязанностей разных очень много,</a:t>
            </a:r>
            <a:br>
              <a:rPr lang="ru-RU" i="1" dirty="0"/>
            </a:br>
            <a:r>
              <a:rPr lang="ru-RU" i="1" dirty="0"/>
              <a:t>И никакие каталоги, базы данных</a:t>
            </a:r>
            <a:br>
              <a:rPr lang="ru-RU" i="1" dirty="0"/>
            </a:br>
            <a:r>
              <a:rPr lang="ru-RU" i="1" dirty="0"/>
              <a:t>Его работу заменить не смогут!</a:t>
            </a:r>
            <a:r>
              <a:rPr lang="ru-RU" i="1" dirty="0" smtClean="0"/>
              <a:t> </a:t>
            </a:r>
            <a:br>
              <a:rPr lang="ru-RU" i="1" dirty="0" smtClean="0"/>
            </a:br>
            <a:endParaRPr lang="ru-RU" i="1" dirty="0"/>
          </a:p>
        </p:txBody>
      </p:sp>
    </p:spTree>
    <p:extLst>
      <p:ext uri="{BB962C8B-B14F-4D97-AF65-F5344CB8AC3E}">
        <p14:creationId xmlns:p14="http://schemas.microsoft.com/office/powerpoint/2010/main" val="659327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20656818">
            <a:off x="480391" y="287125"/>
            <a:ext cx="8231480" cy="5658928"/>
          </a:xfrm>
        </p:spPr>
        <p:txBody>
          <a:bodyPr>
            <a:normAutofit/>
          </a:bodyPr>
          <a:lstStyle/>
          <a:p>
            <a:r>
              <a:rPr lang="ru-RU" sz="5400" b="1" i="1" dirty="0" smtClean="0"/>
              <a:t>Спасибо за внимание!</a:t>
            </a:r>
            <a:endParaRPr lang="ru-RU" sz="5400" b="1" i="1" dirty="0"/>
          </a:p>
        </p:txBody>
      </p:sp>
    </p:spTree>
    <p:extLst>
      <p:ext uri="{BB962C8B-B14F-4D97-AF65-F5344CB8AC3E}">
        <p14:creationId xmlns:p14="http://schemas.microsoft.com/office/powerpoint/2010/main" val="206560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5472608" cy="720080"/>
          </a:xfrm>
        </p:spPr>
        <p:txBody>
          <a:bodyPr>
            <a:normAutofit fontScale="90000"/>
          </a:bodyPr>
          <a:lstStyle/>
          <a:p>
            <a:r>
              <a:rPr lang="ru-RU" b="1" i="1" dirty="0" smtClean="0"/>
              <a:t>История библиотеки</a:t>
            </a:r>
            <a:endParaRPr lang="ru-RU" b="1" i="1" dirty="0"/>
          </a:p>
        </p:txBody>
      </p:sp>
      <p:sp>
        <p:nvSpPr>
          <p:cNvPr id="3" name="Объект 2"/>
          <p:cNvSpPr>
            <a:spLocks noGrp="1"/>
          </p:cNvSpPr>
          <p:nvPr>
            <p:ph idx="1"/>
          </p:nvPr>
        </p:nvSpPr>
        <p:spPr>
          <a:xfrm>
            <a:off x="457200" y="1052736"/>
            <a:ext cx="8229600" cy="5073427"/>
          </a:xfrm>
        </p:spPr>
        <p:txBody>
          <a:bodyPr>
            <a:normAutofit fontScale="92500"/>
          </a:bodyPr>
          <a:lstStyle/>
          <a:p>
            <a:r>
              <a:rPr lang="ru-RU" sz="1800" i="1" dirty="0" smtClean="0"/>
              <a:t>История библиотеки начала свой отчет с 1948 года , еще как изба -читальня</a:t>
            </a:r>
            <a:r>
              <a:rPr lang="ru-RU" sz="1800" i="1" dirty="0" smtClean="0"/>
              <a:t>, которая </a:t>
            </a:r>
            <a:r>
              <a:rPr lang="ru-RU" sz="1800" i="1" dirty="0" smtClean="0"/>
              <a:t>располагалась в доме Слепухиной Нины </a:t>
            </a:r>
            <a:r>
              <a:rPr lang="ru-RU" sz="1800" i="1" dirty="0" err="1" smtClean="0"/>
              <a:t>Гордеевны</a:t>
            </a:r>
            <a:r>
              <a:rPr lang="ru-RU" sz="1800" i="1" dirty="0" smtClean="0"/>
              <a:t>.</a:t>
            </a:r>
          </a:p>
          <a:p>
            <a:r>
              <a:rPr lang="ru-RU" sz="1800" i="1" dirty="0" smtClean="0"/>
              <a:t>За время существования избы – читальни избачами работали:</a:t>
            </a:r>
          </a:p>
          <a:p>
            <a:r>
              <a:rPr lang="ru-RU" sz="1800" i="1" dirty="0" smtClean="0"/>
              <a:t>Жданова Елена Михайловна (1948 год )</a:t>
            </a:r>
          </a:p>
          <a:p>
            <a:r>
              <a:rPr lang="ru-RU" sz="1800" i="1" dirty="0" err="1" smtClean="0"/>
              <a:t>Дербина</a:t>
            </a:r>
            <a:r>
              <a:rPr lang="ru-RU" sz="1800" i="1" dirty="0" smtClean="0"/>
              <a:t> Александра Ивановна (с августа 1948 года)</a:t>
            </a:r>
          </a:p>
          <a:p>
            <a:r>
              <a:rPr lang="ru-RU" sz="1800" i="1" dirty="0" smtClean="0"/>
              <a:t>Платонова Александра Федоровна (с декабря 1949 года)</a:t>
            </a:r>
          </a:p>
          <a:p>
            <a:r>
              <a:rPr lang="ru-RU" sz="1800" i="1" dirty="0" err="1" smtClean="0"/>
              <a:t>Залесов</a:t>
            </a:r>
            <a:r>
              <a:rPr lang="ru-RU" sz="1800" i="1" dirty="0" smtClean="0"/>
              <a:t> Михаил Петрович (с января 1951 года)</a:t>
            </a:r>
          </a:p>
          <a:p>
            <a:r>
              <a:rPr lang="ru-RU" sz="1800" i="1" dirty="0" smtClean="0"/>
              <a:t>Подольская Анна Евгеньевна (1 декабря  1951 года)</a:t>
            </a:r>
          </a:p>
          <a:p>
            <a:r>
              <a:rPr lang="ru-RU" sz="1800" i="1" dirty="0" smtClean="0"/>
              <a:t>Павлова Галина Дмитриевна (с октября 1954 года)</a:t>
            </a:r>
          </a:p>
          <a:p>
            <a:r>
              <a:rPr lang="ru-RU" sz="1800" i="1" dirty="0" err="1" smtClean="0"/>
              <a:t>Лужинский</a:t>
            </a:r>
            <a:r>
              <a:rPr lang="ru-RU" sz="1800" i="1" dirty="0" smtClean="0"/>
              <a:t> Петр Андреевич (с марта 1955 года)</a:t>
            </a:r>
          </a:p>
          <a:p>
            <a:r>
              <a:rPr lang="ru-RU" sz="1800" i="1" dirty="0" smtClean="0"/>
              <a:t>С марта 1954 года в </a:t>
            </a:r>
            <a:r>
              <a:rPr lang="ru-RU" sz="1800" i="1" dirty="0" err="1" smtClean="0"/>
              <a:t>д.Полежаево</a:t>
            </a:r>
            <a:r>
              <a:rPr lang="ru-RU" sz="1800" i="1" dirty="0" smtClean="0"/>
              <a:t> одновременно работали изба – читальня и библиотека. Заведующий избой – читальней был </a:t>
            </a:r>
            <a:r>
              <a:rPr lang="ru-RU" sz="1800" i="1" dirty="0" err="1" smtClean="0"/>
              <a:t>Лужинский</a:t>
            </a:r>
            <a:r>
              <a:rPr lang="ru-RU" sz="1800" i="1" dirty="0" smtClean="0"/>
              <a:t> Петр Андреевич. Заведующей библиотекой , которая в то время находилась в мезонине на 2 – ом этаже в здании сельского совета ,работала </a:t>
            </a:r>
            <a:r>
              <a:rPr lang="ru-RU" sz="1800" i="1" dirty="0" err="1" smtClean="0"/>
              <a:t>Лужинская</a:t>
            </a:r>
            <a:r>
              <a:rPr lang="ru-RU" sz="1800" i="1" dirty="0" smtClean="0"/>
              <a:t> Анна Андреевна.</a:t>
            </a:r>
          </a:p>
          <a:p>
            <a:r>
              <a:rPr lang="ru-RU" sz="1800" i="1" dirty="0" smtClean="0"/>
              <a:t>С начала 1958 года изба – читальня прекратила свое существование.</a:t>
            </a:r>
          </a:p>
          <a:p>
            <a:r>
              <a:rPr lang="ru-RU" sz="1800" i="1" dirty="0" smtClean="0"/>
              <a:t>С 1978 года библиотека находится в здании </a:t>
            </a:r>
            <a:r>
              <a:rPr lang="ru-RU" sz="1800" i="1" dirty="0" err="1" smtClean="0"/>
              <a:t>Полежаевского</a:t>
            </a:r>
            <a:r>
              <a:rPr lang="ru-RU" sz="1800" i="1" dirty="0" smtClean="0"/>
              <a:t>  Дома культуры.</a:t>
            </a:r>
            <a:endParaRPr lang="ru-RU" sz="1800" i="1" dirty="0"/>
          </a:p>
        </p:txBody>
      </p:sp>
    </p:spTree>
    <p:extLst>
      <p:ext uri="{BB962C8B-B14F-4D97-AF65-F5344CB8AC3E}">
        <p14:creationId xmlns:p14="http://schemas.microsoft.com/office/powerpoint/2010/main" val="2164707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Основные показатели работы</a:t>
            </a:r>
            <a:endParaRPr lang="ru-RU" b="1" i="1" dirty="0"/>
          </a:p>
        </p:txBody>
      </p:sp>
      <p:sp>
        <p:nvSpPr>
          <p:cNvPr id="3" name="Объект 2"/>
          <p:cNvSpPr>
            <a:spLocks noGrp="1"/>
          </p:cNvSpPr>
          <p:nvPr>
            <p:ph sz="half" idx="1"/>
          </p:nvPr>
        </p:nvSpPr>
        <p:spPr/>
        <p:txBody>
          <a:bodyPr>
            <a:normAutofit/>
          </a:bodyPr>
          <a:lstStyle/>
          <a:p>
            <a:pPr marL="0" indent="0">
              <a:buNone/>
            </a:pPr>
            <a:r>
              <a:rPr lang="ru-RU" i="1" dirty="0" smtClean="0"/>
              <a:t>Число читателей за год составляет 190 человек . Посещения за год составляют более 3000. </a:t>
            </a:r>
          </a:p>
          <a:p>
            <a:pPr marL="0" indent="0">
              <a:buNone/>
            </a:pPr>
            <a:r>
              <a:rPr lang="ru-RU" i="1" dirty="0" smtClean="0"/>
              <a:t>Книговыдача за год свыше 5600экземпляров</a:t>
            </a:r>
            <a:endParaRPr lang="ru-RU" i="1" dirty="0"/>
          </a:p>
        </p:txBody>
      </p:sp>
      <p:sp>
        <p:nvSpPr>
          <p:cNvPr id="4" name="Объект 3"/>
          <p:cNvSpPr>
            <a:spLocks noGrp="1"/>
          </p:cNvSpPr>
          <p:nvPr>
            <p:ph sz="half" idx="2"/>
          </p:nvPr>
        </p:nvSpPr>
        <p:spPr/>
        <p:txBody>
          <a:bodyPr>
            <a:normAutofit/>
          </a:bodyPr>
          <a:lstStyle/>
          <a:p>
            <a:endParaRPr lang="ru-RU" dirty="0"/>
          </a:p>
        </p:txBody>
      </p:sp>
      <p:sp>
        <p:nvSpPr>
          <p:cNvPr id="5" name="Rectangle 1"/>
          <p:cNvSpPr>
            <a:spLocks noChangeArrowheads="1"/>
          </p:cNvSpPr>
          <p:nvPr/>
        </p:nvSpPr>
        <p:spPr bwMode="auto">
          <a:xfrm flipH="1">
            <a:off x="-180527" y="-1168144"/>
            <a:ext cx="180528"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Arial" pitchFamily="34" charset="0"/>
                <a:cs typeface="Arial" pitchFamily="34" charset="0"/>
              </a:rPr>
              <a:t/>
            </a:r>
            <a:br>
              <a:rPr kumimoji="0" lang="ru-RU" sz="1800" b="0" i="0" u="none" strike="noStrike" cap="none" normalizeH="0" baseline="0" dirty="0" smtClean="0">
                <a:ln>
                  <a:noFill/>
                </a:ln>
                <a:solidFill>
                  <a:schemeClr val="tx1"/>
                </a:solidFill>
                <a:effectLst/>
                <a:latin typeface="Arial" pitchFamily="34"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4\Desktop\мероприятия\библиотек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96752"/>
            <a:ext cx="453650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4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440160"/>
          </a:xfrm>
        </p:spPr>
        <p:txBody>
          <a:bodyPr>
            <a:noAutofit/>
          </a:bodyPr>
          <a:lstStyle/>
          <a:p>
            <a:r>
              <a:rPr lang="ru-RU" sz="2000" b="1" i="1" dirty="0" smtClean="0"/>
              <a:t>Библиотека делится на 2 сектора: </a:t>
            </a:r>
            <a:r>
              <a:rPr lang="ru-RU" sz="2000" b="1" i="1" dirty="0" smtClean="0"/>
              <a:t>детский </a:t>
            </a:r>
            <a:r>
              <a:rPr lang="ru-RU" sz="2000" b="1" i="1" dirty="0" smtClean="0"/>
              <a:t>и взрослый. </a:t>
            </a:r>
            <a:br>
              <a:rPr lang="ru-RU" sz="2000" b="1" i="1" dirty="0" smtClean="0"/>
            </a:br>
            <a:r>
              <a:rPr lang="ru-RU" sz="2000" b="1" i="1" dirty="0" smtClean="0"/>
              <a:t> Фонд представлен  </a:t>
            </a:r>
            <a:r>
              <a:rPr lang="ru-RU" sz="2000" b="1" i="1" dirty="0" smtClean="0"/>
              <a:t>художественной литературой , справочной (энциклопедии</a:t>
            </a:r>
            <a:r>
              <a:rPr lang="ru-RU" sz="2000" b="1" i="1" dirty="0" smtClean="0"/>
              <a:t>, словари, справочники</a:t>
            </a:r>
            <a:r>
              <a:rPr lang="ru-RU" sz="2000" b="1" i="1" dirty="0" smtClean="0"/>
              <a:t>),периодическими изданиями (</a:t>
            </a:r>
            <a:r>
              <a:rPr lang="ru-RU" sz="2000" b="1" i="1" dirty="0" smtClean="0"/>
              <a:t>газеты, журналы)</a:t>
            </a:r>
            <a:endParaRPr lang="ru-RU" sz="2000" b="1" i="1" dirty="0"/>
          </a:p>
        </p:txBody>
      </p:sp>
      <p:sp>
        <p:nvSpPr>
          <p:cNvPr id="3" name="Текст 2"/>
          <p:cNvSpPr>
            <a:spLocks noGrp="1"/>
          </p:cNvSpPr>
          <p:nvPr>
            <p:ph type="body" idx="1"/>
          </p:nvPr>
        </p:nvSpPr>
        <p:spPr/>
        <p:txBody>
          <a:bodyPr/>
          <a:lstStyle/>
          <a:p>
            <a:r>
              <a:rPr lang="ru-RU" dirty="0" smtClean="0"/>
              <a:t>Детский сектор</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Текст 4"/>
          <p:cNvSpPr>
            <a:spLocks noGrp="1"/>
          </p:cNvSpPr>
          <p:nvPr>
            <p:ph type="body" sz="quarter" idx="3"/>
          </p:nvPr>
        </p:nvSpPr>
        <p:spPr>
          <a:xfrm>
            <a:off x="4644008" y="1412776"/>
            <a:ext cx="4041775" cy="639762"/>
          </a:xfrm>
        </p:spPr>
        <p:txBody>
          <a:bodyPr/>
          <a:lstStyle/>
          <a:p>
            <a:r>
              <a:rPr lang="ru-RU" dirty="0" smtClean="0"/>
              <a:t>Взрослый сектор</a:t>
            </a:r>
            <a:endParaRPr lang="ru-RU" dirty="0"/>
          </a:p>
        </p:txBody>
      </p:sp>
      <p:pic>
        <p:nvPicPr>
          <p:cNvPr id="10" name="Объект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3068960"/>
            <a:ext cx="4041775" cy="3168352"/>
          </a:xfrm>
        </p:spPr>
      </p:pic>
    </p:spTree>
    <p:extLst>
      <p:ext uri="{BB962C8B-B14F-4D97-AF65-F5344CB8AC3E}">
        <p14:creationId xmlns:p14="http://schemas.microsoft.com/office/powerpoint/2010/main" val="1610703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987" y="122102"/>
            <a:ext cx="8229600" cy="1146658"/>
          </a:xfrm>
        </p:spPr>
        <p:txBody>
          <a:bodyPr>
            <a:normAutofit fontScale="90000"/>
          </a:bodyPr>
          <a:lstStyle/>
          <a:p>
            <a:r>
              <a:rPr lang="ru-RU" b="1" i="1" dirty="0" err="1" smtClean="0"/>
              <a:t>Внестационарные</a:t>
            </a:r>
            <a:r>
              <a:rPr lang="ru-RU" b="1" i="1" dirty="0" smtClean="0"/>
              <a:t> формы обслуживания.</a:t>
            </a:r>
            <a:endParaRPr lang="ru-RU" b="1" i="1" dirty="0"/>
          </a:p>
        </p:txBody>
      </p:sp>
      <p:sp>
        <p:nvSpPr>
          <p:cNvPr id="3" name="Объект 2"/>
          <p:cNvSpPr>
            <a:spLocks noGrp="1"/>
          </p:cNvSpPr>
          <p:nvPr>
            <p:ph idx="1"/>
          </p:nvPr>
        </p:nvSpPr>
        <p:spPr>
          <a:xfrm>
            <a:off x="457200" y="1340768"/>
            <a:ext cx="8229600" cy="4785395"/>
          </a:xfrm>
        </p:spPr>
        <p:txBody>
          <a:bodyPr/>
          <a:lstStyle/>
          <a:p>
            <a:pPr marL="0" indent="0">
              <a:buNone/>
            </a:pPr>
            <a:r>
              <a:rPr lang="ru-RU" dirty="0" smtClean="0"/>
              <a:t/>
            </a:r>
            <a:br>
              <a:rPr lang="ru-RU" dirty="0" smtClean="0"/>
            </a:br>
            <a:r>
              <a:rPr lang="ru-RU" i="1" dirty="0" smtClean="0"/>
              <a:t>Библиотека в зоне обслуживания имеет 6 населенных пунктов, 5 из них (</a:t>
            </a:r>
            <a:r>
              <a:rPr lang="ru-RU" i="1" dirty="0" err="1" smtClean="0"/>
              <a:t>Полежаево</a:t>
            </a:r>
            <a:r>
              <a:rPr lang="ru-RU" i="1" dirty="0" smtClean="0"/>
              <a:t>, Половинка</a:t>
            </a:r>
            <a:r>
              <a:rPr lang="ru-RU" i="1" dirty="0" smtClean="0"/>
              <a:t>, </a:t>
            </a:r>
            <a:r>
              <a:rPr lang="ru-RU" i="1" dirty="0" err="1" smtClean="0"/>
              <a:t>Белогарье</a:t>
            </a:r>
            <a:r>
              <a:rPr lang="ru-RU" i="1" dirty="0" smtClean="0"/>
              <a:t>, </a:t>
            </a:r>
            <a:r>
              <a:rPr lang="ru-RU" i="1" dirty="0" smtClean="0"/>
              <a:t> </a:t>
            </a:r>
            <a:r>
              <a:rPr lang="ru-RU" i="1" dirty="0" err="1" smtClean="0"/>
              <a:t>Пертюг</a:t>
            </a:r>
            <a:r>
              <a:rPr lang="ru-RU" i="1" dirty="0" smtClean="0"/>
              <a:t>, </a:t>
            </a:r>
            <a:r>
              <a:rPr lang="ru-RU" i="1" dirty="0" smtClean="0"/>
              <a:t> </a:t>
            </a:r>
            <a:r>
              <a:rPr lang="ru-RU" i="1" dirty="0" err="1" smtClean="0"/>
              <a:t>Елховецкий</a:t>
            </a:r>
            <a:r>
              <a:rPr lang="ru-RU" i="1" dirty="0" smtClean="0"/>
              <a:t> </a:t>
            </a:r>
            <a:r>
              <a:rPr lang="ru-RU" i="1" dirty="0" smtClean="0"/>
              <a:t>Починок) обслуживаются стационарно</a:t>
            </a:r>
            <a:r>
              <a:rPr lang="ru-RU" i="1" dirty="0" smtClean="0"/>
              <a:t>, один </a:t>
            </a:r>
            <a:r>
              <a:rPr lang="ru-RU" i="1" dirty="0" smtClean="0"/>
              <a:t>(</a:t>
            </a:r>
            <a:r>
              <a:rPr lang="ru-RU" i="1" dirty="0" err="1" smtClean="0"/>
              <a:t>п.Нюненьга</a:t>
            </a:r>
            <a:r>
              <a:rPr lang="ru-RU" i="1" dirty="0" smtClean="0"/>
              <a:t>) ,как пункт выдачи.</a:t>
            </a:r>
            <a:endParaRPr lang="ru-RU" i="1" dirty="0"/>
          </a:p>
        </p:txBody>
      </p:sp>
    </p:spTree>
    <p:extLst>
      <p:ext uri="{BB962C8B-B14F-4D97-AF65-F5344CB8AC3E}">
        <p14:creationId xmlns:p14="http://schemas.microsoft.com/office/powerpoint/2010/main" val="307758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944216"/>
          </a:xfrm>
        </p:spPr>
        <p:txBody>
          <a:bodyPr>
            <a:noAutofit/>
          </a:bodyPr>
          <a:lstStyle/>
          <a:p>
            <a:r>
              <a:rPr lang="ru-RU" sz="3200" i="1" dirty="0"/>
              <a:t>В библиотеке оборудовано 7 рабочих мест для читателей. </a:t>
            </a:r>
            <a:r>
              <a:rPr lang="ru-RU" sz="3200" i="1" dirty="0" smtClean="0"/>
              <a:t/>
            </a:r>
            <a:br>
              <a:rPr lang="ru-RU" sz="3200" i="1" dirty="0" smtClean="0"/>
            </a:br>
            <a:r>
              <a:rPr lang="ru-RU" sz="3200" i="1" dirty="0" smtClean="0"/>
              <a:t>Из </a:t>
            </a:r>
            <a:r>
              <a:rPr lang="ru-RU" sz="3200" i="1" dirty="0"/>
              <a:t>них одно </a:t>
            </a:r>
            <a:r>
              <a:rPr lang="ru-RU" sz="3200" i="1" dirty="0" smtClean="0"/>
              <a:t>автоматизированное</a:t>
            </a:r>
            <a:br>
              <a:rPr lang="ru-RU" sz="3200" i="1" dirty="0" smtClean="0"/>
            </a:br>
            <a:r>
              <a:rPr lang="ru-RU" sz="3200" i="1" dirty="0" smtClean="0"/>
              <a:t> ( Компьютер, принтер</a:t>
            </a:r>
            <a:r>
              <a:rPr lang="ru-RU" sz="3200" i="1" dirty="0"/>
              <a:t>).</a:t>
            </a:r>
            <a:br>
              <a:rPr lang="ru-RU" sz="3200" i="1" dirty="0"/>
            </a:br>
            <a:endParaRPr lang="ru-RU" sz="32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2852936"/>
            <a:ext cx="6408712" cy="3672408"/>
          </a:xfrm>
        </p:spPr>
      </p:pic>
    </p:spTree>
    <p:extLst>
      <p:ext uri="{BB962C8B-B14F-4D97-AF65-F5344CB8AC3E}">
        <p14:creationId xmlns:p14="http://schemas.microsoft.com/office/powerpoint/2010/main" val="2270529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Справочные издания:</a:t>
            </a:r>
            <a:endParaRPr lang="ru-RU" b="1" i="1" dirty="0"/>
          </a:p>
        </p:txBody>
      </p:sp>
      <p:sp>
        <p:nvSpPr>
          <p:cNvPr id="3" name="Объект 2"/>
          <p:cNvSpPr>
            <a:spLocks noGrp="1"/>
          </p:cNvSpPr>
          <p:nvPr>
            <p:ph idx="1"/>
          </p:nvPr>
        </p:nvSpPr>
        <p:spPr/>
        <p:txBody>
          <a:bodyPr/>
          <a:lstStyle/>
          <a:p>
            <a:r>
              <a:rPr lang="ru-RU" i="1" dirty="0" smtClean="0"/>
              <a:t>В библиотеке можно воспользоваться справочными изданиями по различной тематике.</a:t>
            </a:r>
          </a:p>
          <a:p>
            <a:r>
              <a:rPr lang="ru-RU" i="1" dirty="0" smtClean="0"/>
              <a:t>Библиотекарь всегда поможет выполнить любую необходимую читателю справку.</a:t>
            </a:r>
            <a:endParaRPr lang="ru-RU" i="1" dirty="0"/>
          </a:p>
        </p:txBody>
      </p:sp>
    </p:spTree>
    <p:extLst>
      <p:ext uri="{BB962C8B-B14F-4D97-AF65-F5344CB8AC3E}">
        <p14:creationId xmlns:p14="http://schemas.microsoft.com/office/powerpoint/2010/main" val="101923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Периодические издания:</a:t>
            </a:r>
            <a:endParaRPr lang="ru-RU" b="1" i="1" dirty="0"/>
          </a:p>
        </p:txBody>
      </p:sp>
      <p:sp>
        <p:nvSpPr>
          <p:cNvPr id="3" name="Объект 2"/>
          <p:cNvSpPr>
            <a:spLocks noGrp="1"/>
          </p:cNvSpPr>
          <p:nvPr>
            <p:ph idx="1"/>
          </p:nvPr>
        </p:nvSpPr>
        <p:spPr/>
        <p:txBody>
          <a:bodyPr/>
          <a:lstStyle/>
          <a:p>
            <a:r>
              <a:rPr lang="ru-RU" i="1" dirty="0" smtClean="0"/>
              <a:t>Фонд периодических изданий библиотеки представлен газетами «Авангард», «Красный Север</a:t>
            </a:r>
            <a:r>
              <a:rPr lang="ru-RU" i="1" dirty="0" smtClean="0"/>
              <a:t>», а </a:t>
            </a:r>
            <a:r>
              <a:rPr lang="ru-RU" i="1" dirty="0" smtClean="0"/>
              <a:t>также журналами по сельскому </a:t>
            </a:r>
            <a:r>
              <a:rPr lang="ru-RU" i="1" dirty="0" smtClean="0"/>
              <a:t> хозяйству, кулинарии </a:t>
            </a:r>
            <a:r>
              <a:rPr lang="ru-RU" i="1" dirty="0" smtClean="0"/>
              <a:t>и др.</a:t>
            </a:r>
          </a:p>
          <a:p>
            <a:r>
              <a:rPr lang="ru-RU" i="1" dirty="0" smtClean="0"/>
              <a:t>В 2014 году в библиотеку поступает 6 различных журналов и 2 газеты.</a:t>
            </a:r>
            <a:endParaRPr lang="ru-RU" i="1" dirty="0"/>
          </a:p>
        </p:txBody>
      </p:sp>
    </p:spTree>
    <p:extLst>
      <p:ext uri="{BB962C8B-B14F-4D97-AF65-F5344CB8AC3E}">
        <p14:creationId xmlns:p14="http://schemas.microsoft.com/office/powerpoint/2010/main" val="730964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751</TotalTime>
  <Words>440</Words>
  <Application>Microsoft Office PowerPoint</Application>
  <PresentationFormat>Экран (4:3)</PresentationFormat>
  <Paragraphs>71</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МКУК «МЦБС Никольского  муниципального района» Полежаевская библиотека – филиал № 3</vt:lpstr>
      <vt:lpstr>Библиотечная работа – На вид простой и тихий труд. Вдали от пышного почета Библиотекари живут. Но их спокойные владенья Спокойной жизни не сулят, Читателя  пытливый взгляд Им передал свое волненье. Для разных вкусов, разных мнений Нужна особая струна, Нужна и быстрота движений, И быстрота ума нужна. То нужен разговор подробный, То в знак согласия кивок, То людям ты – советчик скромный, А то – серьезный педагог. Таится в книгах суть познанья, Прочти – страницы оживут. Библиотечное призванье  На вид простой и тихий труд. </vt:lpstr>
      <vt:lpstr>История библиотеки</vt:lpstr>
      <vt:lpstr>Основные показатели работы</vt:lpstr>
      <vt:lpstr>Библиотека делится на 2 сектора: детский и взрослый.   Фонд представлен  художественной литературой , справочной (энциклопедии, словари, справочники),периодическими изданиями (газеты, журналы)</vt:lpstr>
      <vt:lpstr>Внестационарные формы обслуживания.</vt:lpstr>
      <vt:lpstr>В библиотеке оборудовано 7 рабочих мест для читателей.  Из них одно автоматизированное  ( Компьютер, принтер). </vt:lpstr>
      <vt:lpstr>Справочные издания:</vt:lpstr>
      <vt:lpstr>Периодические издания:</vt:lpstr>
      <vt:lpstr>Открытый доступ. Фонд библиотеки находится на открытом свободном доступе. </vt:lpstr>
      <vt:lpstr>При записи в библиотеку читатели знакомятся с правилами пользования библиотекой. </vt:lpstr>
      <vt:lpstr>При записи в библиотеку на каждого читателя оформляется читательский формуляр. </vt:lpstr>
      <vt:lpstr>Презентация PowerPoint</vt:lpstr>
      <vt:lpstr>Работой кропотливой здесь каждый день наполнен: и выставки ,и конкурсы - всего не перечесть.</vt:lpstr>
      <vt:lpstr>Для встреч,концертов,праздников всегда здесь место есть</vt:lpstr>
      <vt:lpstr>Дополнительные услуги.</vt:lpstr>
      <vt:lpstr>Объекты библиотечных инноваций</vt:lpstr>
      <vt:lpstr>Доска достижений</vt:lpstr>
      <vt:lpstr>Презентация PowerPoint</vt:lpstr>
      <vt:lpstr>Презентация PowerPoint</vt:lpstr>
      <vt:lpstr>Презентация PowerPoint</vt:lpstr>
      <vt:lpstr>График работы :</vt:lpstr>
      <vt:lpstr>Добро пожаловать в библиотеку!</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4</dc:creator>
  <cp:lastModifiedBy>User</cp:lastModifiedBy>
  <cp:revision>41</cp:revision>
  <dcterms:created xsi:type="dcterms:W3CDTF">2014-04-18T07:42:00Z</dcterms:created>
  <dcterms:modified xsi:type="dcterms:W3CDTF">2014-06-03T05:41:46Z</dcterms:modified>
</cp:coreProperties>
</file>